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64" r:id="rId3"/>
    <p:sldId id="265" r:id="rId4"/>
    <p:sldId id="261" r:id="rId5"/>
    <p:sldId id="257" r:id="rId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4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51"/>
    <p:restoredTop sz="65304"/>
  </p:normalViewPr>
  <p:slideViewPr>
    <p:cSldViewPr snapToGrid="0" snapToObjects="1">
      <p:cViewPr varScale="1">
        <p:scale>
          <a:sx n="78" d="100"/>
          <a:sy n="78" d="100"/>
        </p:scale>
        <p:origin x="138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FDF22-C2FF-8744-B268-FFD36B952406}" type="datetimeFigureOut">
              <a:rPr lang="fr-FR" smtClean="0"/>
              <a:t>14/03/2018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303D7-6637-F44C-85E3-CA7D3CBC39FC}" type="slidenum">
              <a:rPr lang="fr-FR" smtClean="0"/>
              <a:t>‹N°›</a:t>
            </a:fld>
            <a:endParaRPr lang="fr-FR"/>
          </a:p>
        </p:txBody>
      </p:sp>
    </p:spTree>
    <p:extLst>
      <p:ext uri="{BB962C8B-B14F-4D97-AF65-F5344CB8AC3E}">
        <p14:creationId xmlns:p14="http://schemas.microsoft.com/office/powerpoint/2010/main" val="203636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2015, alors que je suis en train de revendre ma 1</a:t>
            </a:r>
            <a:r>
              <a:rPr lang="fr-FR" baseline="30000" dirty="0"/>
              <a:t>ère</a:t>
            </a:r>
            <a:r>
              <a:rPr lang="fr-FR" dirty="0"/>
              <a:t> entreprise, mon associée, Chloé, arrive un jour avec ses résultats d’analyse de sang. Elle est blanche comme un cachet d’aspirine. Et c’est là qu’elle m’explique qu’elle a essayé d’interpréter elle-même ses résultats en regardant sur internet. Evidemment, les pires maladies incurables lui ont sauté aux yeux. Nous sommes la veille au soir d’un long weekend de pont de mois de mai et elle n’arrive pas à joindre son médecin traitant pour la rassurer. Je pense qu’elle a passé le pire weekend de sa vie… elle a du attendre le lundi pour voir son médecin qui lui a finalement indiqué qu’elle souffrait seulement d’une légère anémie.</a:t>
            </a:r>
          </a:p>
          <a:p>
            <a:endParaRPr lang="fr-FR" dirty="0"/>
          </a:p>
          <a:p>
            <a:r>
              <a:rPr lang="fr-FR" dirty="0"/>
              <a:t>Si seulement elle avait pu joindre un médecin, il l’aurait rassurée qu’elle ne souffre de rien de grave mettant sa vie en danger. Si elle avait pu joindre un médecin par téléphone ou grâce à sa connexion internet, il aurait pu la rassurer en quelques minutes…</a:t>
            </a:r>
          </a:p>
          <a:p>
            <a:br>
              <a:rPr lang="fr-FR" dirty="0"/>
            </a:br>
            <a:r>
              <a:rPr lang="fr-FR" dirty="0"/>
              <a:t>Alors voilà, on est en 2015 et je me dis qu’il est possible de faire évoluer les conditions d’accès à des médecins. Les patients utilisent internet pour se soigner, ils cherchent de l’information médicale, partout où c’est possible d’en trouver. Ils s’entraident sur les forums, envoient des sms ou échangent des mails avec leur généraliste ou spécialiste. Le numérique est devenu un outil du quotidien pour la gestion de sa santé, de manière informelle. </a:t>
            </a:r>
          </a:p>
          <a:p>
            <a:endParaRPr lang="fr-FR" dirty="0"/>
          </a:p>
          <a:p>
            <a:r>
              <a:rPr lang="fr-FR" dirty="0"/>
              <a:t>Et nous, nous nous sentons que le moment est là : nous voulons apporter une réponse à un double  stress. Du côté des patients : apporter des réponses à des questions posées à des endroits où la qualité de l’info n’est pas certifié, du côté des praticiens : donner un cadre où ils seront rémunérés sur leur investissement en temps, et une sécurité sur la gestion des données des patients.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Nous avons créé mes docteurs en 2015. </a:t>
            </a:r>
            <a:r>
              <a:rPr lang="fr-FR" b="1" u="sng" dirty="0"/>
              <a:t>Nous sommes les 1ers </a:t>
            </a:r>
            <a:r>
              <a:rPr lang="fr-FR" dirty="0"/>
              <a:t>à avoir réellement travaillé à la mise en place d’un système performant et simple de télémédecine.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L’équipe de 3 personnes qui s’est mobilisée, accompagnée d’un comité scientifique de 5 médecins, pour mener à bien ce projet correspond à notre ambition : une forte expérience B2C acquise avec succès sur Mon Showroom et l’expertise de notre médecin conseil pour les questions médicales. Mes Docteurs doit être centré utilisateurs avec d’un côté les médecins, de l’autres les patients, et nous au milieu avec une plateforme de télémédecine simple et hautement sécurisée.</a:t>
            </a:r>
          </a:p>
          <a:p>
            <a:endParaRPr lang="fr-FR" dirty="0"/>
          </a:p>
          <a:p>
            <a:r>
              <a:rPr lang="fr-FR" dirty="0"/>
              <a:t>Depuis sa création, Mes Docteurs est le 1</a:t>
            </a:r>
            <a:r>
              <a:rPr lang="fr-FR" baseline="30000" dirty="0"/>
              <a:t>er</a:t>
            </a:r>
            <a:r>
              <a:rPr lang="fr-FR" dirty="0"/>
              <a:t> service a avoir obtenu les agréments de téléconsultation et de délivrance d’ordonnance, auprès de l’Agence Régional de Santé secteur Ile-de-France.</a:t>
            </a:r>
          </a:p>
          <a:p>
            <a:endParaRPr lang="fr-FR" dirty="0"/>
          </a:p>
          <a:p>
            <a:r>
              <a:rPr lang="fr-FR" dirty="0"/>
              <a:t>++ On répond à vrai besoin à ce moment. En parallèle, des acteurs font </a:t>
            </a:r>
            <a:r>
              <a:rPr lang="fr-FR" dirty="0" err="1"/>
              <a:t>téléconseil</a:t>
            </a:r>
            <a:r>
              <a:rPr lang="fr-FR" dirty="0"/>
              <a:t> et nous téléconsultation, il faut bien différencier accès aux médecins et aujourd’hui on propose </a:t>
            </a:r>
            <a:r>
              <a:rPr lang="fr-FR" dirty="0" err="1"/>
              <a:t>téléconsult</a:t>
            </a:r>
            <a:r>
              <a:rPr lang="fr-FR" dirty="0"/>
              <a:t> (que 3 sur le marché), poser diagnostic et donner ordonnance à distance.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C22303D7-6637-F44C-85E3-CA7D3CBC39FC}" type="slidenum">
              <a:rPr lang="fr-FR" smtClean="0"/>
              <a:t>1</a:t>
            </a:fld>
            <a:endParaRPr lang="fr-FR"/>
          </a:p>
        </p:txBody>
      </p:sp>
    </p:spTree>
    <p:extLst>
      <p:ext uri="{BB962C8B-B14F-4D97-AF65-F5344CB8AC3E}">
        <p14:creationId xmlns:p14="http://schemas.microsoft.com/office/powerpoint/2010/main" val="4258462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notre lancement, nous avons inspiré des dizaines de plateformes de télémédecine. Ce que nous avions initié : </a:t>
            </a:r>
          </a:p>
          <a:p>
            <a:pPr marL="171450" indent="-171450">
              <a:buFontTx/>
              <a:buChar char="-"/>
            </a:pPr>
            <a:r>
              <a:rPr lang="fr-FR" dirty="0"/>
              <a:t>le service disponible 24/7, </a:t>
            </a:r>
          </a:p>
          <a:p>
            <a:pPr marL="171450" indent="-171450">
              <a:buFontTx/>
              <a:buChar char="-"/>
            </a:pPr>
            <a:r>
              <a:rPr lang="fr-FR" dirty="0"/>
              <a:t>l’obtention de réponses de médecin en quelques minutes</a:t>
            </a:r>
          </a:p>
          <a:p>
            <a:pPr marL="171450" indent="-171450">
              <a:buFontTx/>
              <a:buChar char="-"/>
            </a:pPr>
            <a:r>
              <a:rPr lang="fr-FR" dirty="0"/>
              <a:t>plateforme </a:t>
            </a:r>
            <a:r>
              <a:rPr lang="fr-FR" sz="1200" b="0" i="0" kern="1200" dirty="0">
                <a:solidFill>
                  <a:schemeClr val="tx1"/>
                </a:solidFill>
                <a:effectLst/>
                <a:latin typeface="+mn-lt"/>
                <a:ea typeface="+mn-ea"/>
                <a:cs typeface="+mn-cs"/>
              </a:rPr>
              <a:t>100 % confidentielle et sécurisée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kern="1200" dirty="0">
                <a:solidFill>
                  <a:schemeClr val="tx1"/>
                </a:solidFill>
                <a:effectLst/>
                <a:latin typeface="+mn-lt"/>
                <a:ea typeface="+mn-ea"/>
                <a:cs typeface="+mn-cs"/>
              </a:rPr>
              <a:t>Disponible n’importe où dans le monde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Sur n’importe quel support (mobile, ordinateur, tablette, téléphone)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itchFamily="2" charset="2"/>
              </a:rPr>
              <a:t> ces pratiques </a:t>
            </a:r>
            <a:r>
              <a:rPr lang="fr-FR" dirty="0"/>
              <a:t>sont devenus la norme pour toutes les plateformes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C22303D7-6637-F44C-85E3-CA7D3CBC39FC}" type="slidenum">
              <a:rPr lang="fr-FR" smtClean="0"/>
              <a:t>2</a:t>
            </a:fld>
            <a:endParaRPr lang="fr-FR"/>
          </a:p>
        </p:txBody>
      </p:sp>
    </p:spTree>
    <p:extLst>
      <p:ext uri="{BB962C8B-B14F-4D97-AF65-F5344CB8AC3E}">
        <p14:creationId xmlns:p14="http://schemas.microsoft.com/office/powerpoint/2010/main" val="309624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pourtant, nous gardons une longueur d’avance : </a:t>
            </a:r>
          </a:p>
          <a:p>
            <a:r>
              <a:rPr lang="fr-FR" dirty="0"/>
              <a:t>-&gt; à notre lancement, nous avons été les + rapides </a:t>
            </a:r>
            <a:r>
              <a:rPr lang="fr-FR" baseline="0" dirty="0"/>
              <a:t>pour obtenir </a:t>
            </a:r>
            <a:r>
              <a:rPr lang="fr-FR" dirty="0"/>
              <a:t>les agréments pour l’émission d’ordonnances en ligne, </a:t>
            </a:r>
          </a:p>
          <a:p>
            <a:r>
              <a:rPr lang="fr-FR" dirty="0"/>
              <a:t>-&gt; au-delà de la consultation de généralistes, 30 spécialités sont disponibles en ligne (sexologue, pédiatre, gynécologue, dermatologue, psychiatrie, etc.), sachant que 80% des demandes en ligne par les particuliers sont effectuées pour des experts.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-&gt; Le patient peut indiquer des informations santé utiles pour le médecin qui répondra à sa demande,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-&gt; Les médecins disposent de l’ensemble de l’historique des informations échangées entre le patient et d’autres médecins sur la plateforme. Il a également la possibilité de délivrer un compte rendu. </a:t>
            </a:r>
            <a:endParaRPr lang="fr-FR" b="0" dirty="0"/>
          </a:p>
          <a:p>
            <a:r>
              <a:rPr lang="fr-FR" dirty="0"/>
              <a:t>-&gt; Fin février, nous avons par ailleurs lancer la consultation audio par téléphone, après avoir lancé la </a:t>
            </a:r>
            <a:r>
              <a:rPr lang="fr-FR" dirty="0" err="1"/>
              <a:t>visio</a:t>
            </a:r>
            <a:r>
              <a:rPr lang="fr-FR" dirty="0"/>
              <a:t>, l’audio par ordinateur et le tchat. Avec la collaboration de partenaires mutuelles ambitieux, nous avons lancé il y a quelques jours la consultation audio par téléphone ainsi que la télé-prescription.</a:t>
            </a:r>
          </a:p>
          <a:p>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Actuellement, nous sommes le seul service digital, immédiat, sécurisé et tout en un </a:t>
            </a:r>
            <a:r>
              <a:rPr lang="fr-FR" dirty="0"/>
              <a:t>qui propose télé-conseil, téléconsultation, émission d’ordonnances et où le patient peut choisir son mode de conversation avec un médecin.</a:t>
            </a:r>
          </a:p>
        </p:txBody>
      </p:sp>
      <p:sp>
        <p:nvSpPr>
          <p:cNvPr id="4" name="Espace réservé du numéro de diapositive 3"/>
          <p:cNvSpPr>
            <a:spLocks noGrp="1"/>
          </p:cNvSpPr>
          <p:nvPr>
            <p:ph type="sldNum" sz="quarter" idx="10"/>
          </p:nvPr>
        </p:nvSpPr>
        <p:spPr/>
        <p:txBody>
          <a:bodyPr/>
          <a:lstStyle/>
          <a:p>
            <a:fld id="{C22303D7-6637-F44C-85E3-CA7D3CBC39FC}" type="slidenum">
              <a:rPr lang="fr-FR" smtClean="0"/>
              <a:t>3</a:t>
            </a:fld>
            <a:endParaRPr lang="fr-FR"/>
          </a:p>
        </p:txBody>
      </p:sp>
    </p:spTree>
    <p:extLst>
      <p:ext uri="{BB962C8B-B14F-4D97-AF65-F5344CB8AC3E}">
        <p14:creationId xmlns:p14="http://schemas.microsoft.com/office/powerpoint/2010/main" val="285962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Mesdocteurs</a:t>
            </a:r>
            <a:r>
              <a:rPr lang="fr-FR" sz="1200" kern="1200" dirty="0">
                <a:solidFill>
                  <a:schemeClr val="tx1"/>
                </a:solidFill>
                <a:effectLst/>
                <a:latin typeface="+mn-lt"/>
                <a:ea typeface="+mn-ea"/>
                <a:cs typeface="+mn-cs"/>
              </a:rPr>
              <a:t> : la solution pour les assureurs et les mutuelles et surtout pour les adhérents.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Brandon Grotesque" panose="020B0503020203060202" pitchFamily="34" charset="77"/>
              </a:rPr>
              <a:t>La plateforme s’adapte aux besoins de nos partenaires : la facturation se fait uniquement à l’usage.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Brandon Grotesque" panose="020B0503020203060202" pitchFamily="34" charset="77"/>
              </a:rPr>
              <a:t>Notre système a convaincu 15 mutuelles en 1 an pour leur système de contrats particuliers et collectifs. </a:t>
            </a:r>
            <a:endParaRPr lang="fr-FR" dirty="0"/>
          </a:p>
          <a:p>
            <a:endParaRPr lang="fr-FR" sz="1200" kern="1200" dirty="0">
              <a:solidFill>
                <a:schemeClr val="tx1"/>
              </a:solidFill>
              <a:effectLst/>
              <a:latin typeface="+mn-lt"/>
              <a:ea typeface="+mn-ea"/>
              <a:cs typeface="+mn-cs"/>
            </a:endParaRPr>
          </a:p>
          <a:p>
            <a:r>
              <a:rPr lang="fr-FR" sz="1200" b="1" u="sng" kern="1200" dirty="0">
                <a:solidFill>
                  <a:schemeClr val="tx1"/>
                </a:solidFill>
                <a:effectLst/>
                <a:latin typeface="+mn-lt"/>
                <a:ea typeface="+mn-ea"/>
                <a:cs typeface="+mn-cs"/>
              </a:rPr>
              <a:t>Fonctionnement en 3 éléments clés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FF0000"/>
                </a:solidFill>
                <a:effectLst/>
                <a:latin typeface="+mn-lt"/>
                <a:ea typeface="+mn-ea"/>
                <a:cs typeface="+mn-cs"/>
              </a:rPr>
              <a:t>1// </a:t>
            </a:r>
            <a:r>
              <a:rPr lang="fr-FR" dirty="0"/>
              <a:t>Tout cela dans le respect constant d’une excellente expérience client en vous proposant un système en marque grise. Notre solution reste donc à votre image </a:t>
            </a:r>
            <a:r>
              <a:rPr lang="fr-FR" sz="1200" b="1" kern="1200" dirty="0">
                <a:solidFill>
                  <a:srgbClr val="FF0000"/>
                </a:solidFill>
                <a:effectLst/>
                <a:latin typeface="+mn-lt"/>
                <a:ea typeface="+mn-ea"/>
                <a:cs typeface="+mn-cs"/>
              </a:rPr>
              <a:t>: Via l’espace adhérent, les assurés restent dans votre univers graphique</a:t>
            </a:r>
            <a:endParaRPr lang="fr-FR" b="1" dirty="0">
              <a:solidFill>
                <a:srgbClr val="FF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2// </a:t>
            </a:r>
            <a:r>
              <a:rPr lang="fr-FR" dirty="0"/>
              <a:t>Notre solution fonctionne sur un modèle simple que l’on appelle le « </a:t>
            </a:r>
            <a:r>
              <a:rPr lang="fr-FR" dirty="0" err="1"/>
              <a:t>plug’n’play</a:t>
            </a:r>
            <a:r>
              <a:rPr lang="fr-FR" dirty="0"/>
              <a:t> ». Cela signifie que Mes Docteurs se connecte à votre propre service, facilement et rapidement. </a:t>
            </a:r>
            <a:r>
              <a:rPr lang="fr-FR" sz="1200" kern="1200" dirty="0">
                <a:solidFill>
                  <a:schemeClr val="tx1"/>
                </a:solidFill>
                <a:effectLst/>
                <a:latin typeface="+mn-lt"/>
                <a:ea typeface="+mn-ea"/>
                <a:cs typeface="+mn-cs"/>
              </a:rPr>
              <a:t>Pour les plus experts numériques de la salle, nous utilisons un </a:t>
            </a:r>
            <a:r>
              <a:rPr lang="fr-FR" sz="1200" kern="1200" dirty="0" err="1">
                <a:solidFill>
                  <a:schemeClr val="tx1"/>
                </a:solidFill>
                <a:effectLst/>
                <a:latin typeface="+mn-lt"/>
                <a:ea typeface="+mn-ea"/>
                <a:cs typeface="+mn-cs"/>
              </a:rPr>
              <a:t>webservice</a:t>
            </a:r>
            <a:r>
              <a:rPr lang="fr-FR" sz="1200" kern="1200" dirty="0">
                <a:solidFill>
                  <a:schemeClr val="tx1"/>
                </a:solidFill>
                <a:effectLst/>
                <a:latin typeface="+mn-lt"/>
                <a:ea typeface="+mn-ea"/>
                <a:cs typeface="+mn-cs"/>
              </a:rPr>
              <a:t> entre les 2 api. </a:t>
            </a:r>
            <a:endParaRPr lang="fr-FR" dirty="0">
              <a:effectLst/>
            </a:endParaRP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3// </a:t>
            </a:r>
            <a:r>
              <a:rPr lang="fr-FR" sz="1200" kern="1200" dirty="0">
                <a:solidFill>
                  <a:schemeClr val="tx1"/>
                </a:solidFill>
                <a:effectLst/>
                <a:latin typeface="+mn-lt"/>
                <a:ea typeface="+mn-ea"/>
                <a:cs typeface="+mn-cs"/>
              </a:rPr>
              <a:t>L’expérience client restant une priorité constante, la solution Mes Docteurs évolue en fonction de la réglementation ainsi que des retours des utilisateurs.</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Mes Docteurs est aujourd’hui le réflexe télémédecine de nos 15 partenaires actuels. Car en plus de la solution digitale : nous leur proposons un service sur mesure : avec des contenus médicaux ou encore l’organisation de live tchat.</a:t>
            </a:r>
            <a:endParaRPr lang="fr-FR" dirty="0">
              <a:effectLst/>
            </a:endParaRPr>
          </a:p>
        </p:txBody>
      </p:sp>
      <p:sp>
        <p:nvSpPr>
          <p:cNvPr id="4" name="Espace réservé du numéro de diapositive 3"/>
          <p:cNvSpPr>
            <a:spLocks noGrp="1"/>
          </p:cNvSpPr>
          <p:nvPr>
            <p:ph type="sldNum" sz="quarter" idx="10"/>
          </p:nvPr>
        </p:nvSpPr>
        <p:spPr/>
        <p:txBody>
          <a:bodyPr/>
          <a:lstStyle/>
          <a:p>
            <a:fld id="{C22303D7-6637-F44C-85E3-CA7D3CBC39FC}" type="slidenum">
              <a:rPr lang="fr-FR" smtClean="0"/>
              <a:t>4</a:t>
            </a:fld>
            <a:endParaRPr lang="fr-FR"/>
          </a:p>
        </p:txBody>
      </p:sp>
    </p:spTree>
    <p:extLst>
      <p:ext uri="{BB962C8B-B14F-4D97-AF65-F5344CB8AC3E}">
        <p14:creationId xmlns:p14="http://schemas.microsoft.com/office/powerpoint/2010/main" val="351490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Alors que nous initiions en 2015 les pratiques de télémédecine, nous avons pour ambition en 2018 d’atteindre 25 millions d’assurés à travers la France (et aujourd’hui, en mois de 3 ans, nous couvrons déjà 15 millions d’assurés). </a:t>
            </a:r>
          </a:p>
          <a:p>
            <a:endParaRPr lang="fr-FR" dirty="0"/>
          </a:p>
          <a:p>
            <a:r>
              <a:rPr lang="fr-FR" dirty="0"/>
              <a:t>Nous restons aujourd’hui le leader français de la télémédecine, en âge et en puissance. Rejoignez nous aujourd’hui pour offrir à vos assurés l’outil de télémédecine le plus complet et performant. </a:t>
            </a:r>
          </a:p>
          <a:p>
            <a:endParaRPr lang="fr-FR" dirty="0"/>
          </a:p>
        </p:txBody>
      </p:sp>
      <p:sp>
        <p:nvSpPr>
          <p:cNvPr id="4" name="Espace réservé du numéro de diapositive 3"/>
          <p:cNvSpPr>
            <a:spLocks noGrp="1"/>
          </p:cNvSpPr>
          <p:nvPr>
            <p:ph type="sldNum" sz="quarter" idx="10"/>
          </p:nvPr>
        </p:nvSpPr>
        <p:spPr/>
        <p:txBody>
          <a:bodyPr/>
          <a:lstStyle/>
          <a:p>
            <a:fld id="{C22303D7-6637-F44C-85E3-CA7D3CBC39FC}" type="slidenum">
              <a:rPr lang="fr-FR" smtClean="0"/>
              <a:t>5</a:t>
            </a:fld>
            <a:endParaRPr lang="fr-FR"/>
          </a:p>
        </p:txBody>
      </p:sp>
    </p:spTree>
    <p:extLst>
      <p:ext uri="{BB962C8B-B14F-4D97-AF65-F5344CB8AC3E}">
        <p14:creationId xmlns:p14="http://schemas.microsoft.com/office/powerpoint/2010/main" val="46760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F454A6-1980-4744-B4EF-30FC5D3ECA7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6C49BC8-AFEF-8144-B801-70FA2DE1C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2CCF5251-8263-8F41-90CC-45B6C9ED682E}"/>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5" name="Espace réservé du pied de page 4">
            <a:extLst>
              <a:ext uri="{FF2B5EF4-FFF2-40B4-BE49-F238E27FC236}">
                <a16:creationId xmlns:a16="http://schemas.microsoft.com/office/drawing/2014/main" id="{E8996F40-1A9A-AE42-9F5E-A055D549B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35477A-AB3B-D840-909E-1E7ED40A4D7C}"/>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244125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67F4BF-BA1D-4345-81AA-34DCBFEAF34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8E2D10E-8C4D-6343-AE0C-08BCFD6D410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FB97349-F401-DB4C-82E9-DFE493B9D17A}"/>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5" name="Espace réservé du pied de page 4">
            <a:extLst>
              <a:ext uri="{FF2B5EF4-FFF2-40B4-BE49-F238E27FC236}">
                <a16:creationId xmlns:a16="http://schemas.microsoft.com/office/drawing/2014/main" id="{A952BBED-FA3B-0243-B133-F6C9670371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FBF7E0-DD58-1744-8B6C-4E7C09799F71}"/>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111470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C05FE8B-B7DA-D944-A8B5-12EA4D4FDF9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88B5D91-E032-BB4D-B37A-A2F73BA19CB8}"/>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BA2177-30EE-8E46-BA67-2AD3E0CC040A}"/>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5" name="Espace réservé du pied de page 4">
            <a:extLst>
              <a:ext uri="{FF2B5EF4-FFF2-40B4-BE49-F238E27FC236}">
                <a16:creationId xmlns:a16="http://schemas.microsoft.com/office/drawing/2014/main" id="{7E7159AB-2088-8C4D-8DE9-DA578B081C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81BFC58-D858-854C-B2B4-ABF6F997B7F5}"/>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73835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82498-02DD-9F45-9B17-1A69B4830B7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842A63B-70B8-0044-B467-D2F4667601F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60E038-8289-984B-9108-2AAAD0035C66}"/>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5" name="Espace réservé du pied de page 4">
            <a:extLst>
              <a:ext uri="{FF2B5EF4-FFF2-40B4-BE49-F238E27FC236}">
                <a16:creationId xmlns:a16="http://schemas.microsoft.com/office/drawing/2014/main" id="{2B873D13-754D-9345-8899-37A284CEB3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DBBFBE-76A4-BB47-8397-3CCCA33B159F}"/>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404125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42177-1D66-1D42-83C8-BBBBD99BF2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DBA1893-AABA-3243-80E4-7D61CE0F8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D98DE0B3-04C5-A445-8183-086F5A0C4262}"/>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5" name="Espace réservé du pied de page 4">
            <a:extLst>
              <a:ext uri="{FF2B5EF4-FFF2-40B4-BE49-F238E27FC236}">
                <a16:creationId xmlns:a16="http://schemas.microsoft.com/office/drawing/2014/main" id="{53277639-4C36-F743-BC98-4C8336857F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F9BCA5-89B9-2B4C-AB7E-3771651125B0}"/>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243308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5BCA1-4D40-2D4B-BFA3-AD7872F57D2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D1A543-A228-1847-95AD-C6281C7386B1}"/>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26936D7-BCAF-3349-A86E-56708EFAEB6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8A2EB31-F56C-6340-90CE-D46846F86731}"/>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6" name="Espace réservé du pied de page 5">
            <a:extLst>
              <a:ext uri="{FF2B5EF4-FFF2-40B4-BE49-F238E27FC236}">
                <a16:creationId xmlns:a16="http://schemas.microsoft.com/office/drawing/2014/main" id="{9F0A8FCB-F178-A446-B89A-EADB35E20C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34B169-6229-FC49-8C0C-665CE72D3FCF}"/>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381298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20EBC-31BF-F84F-ABEE-D2633DAF40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4BD7B52-A7A5-AE47-9479-325D70A153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7DECD10-C65D-464B-81F1-483A40B87E55}"/>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718377-40EF-C44A-9D55-037CB12A6F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20D8315-9922-AF42-8B9E-1928C1C14D63}"/>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C86F520-19BE-3148-AAC1-56724F335F0B}"/>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8" name="Espace réservé du pied de page 7">
            <a:extLst>
              <a:ext uri="{FF2B5EF4-FFF2-40B4-BE49-F238E27FC236}">
                <a16:creationId xmlns:a16="http://schemas.microsoft.com/office/drawing/2014/main" id="{661B3C0D-9BFC-D840-A670-95450B54E2D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7DA663-8A08-DF43-A7BC-1BC303CC58B0}"/>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373956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ACB26-9FFE-8E4D-B865-1BF37AA63A0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5061774-C501-EA4A-BAB1-33732BACFD71}"/>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4" name="Espace réservé du pied de page 3">
            <a:extLst>
              <a:ext uri="{FF2B5EF4-FFF2-40B4-BE49-F238E27FC236}">
                <a16:creationId xmlns:a16="http://schemas.microsoft.com/office/drawing/2014/main" id="{A74783EA-9145-EA41-BBE2-6E51802CAC7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D801389-4B61-CE4A-AEE7-65BBD004DF6A}"/>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132683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87AF965-8D51-6C45-BF08-70CD09304797}"/>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3" name="Espace réservé du pied de page 2">
            <a:extLst>
              <a:ext uri="{FF2B5EF4-FFF2-40B4-BE49-F238E27FC236}">
                <a16:creationId xmlns:a16="http://schemas.microsoft.com/office/drawing/2014/main" id="{A829D474-2D41-804A-955D-63E0D1248C2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A900822-511A-FB48-A24C-0A5B7A7AE3EF}"/>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267222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797A9-EDF4-1943-86FA-45942BBFDD0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03715E4-505D-5747-91C0-C048939020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5E8BD7-6367-0145-9C5C-B2A6C32F5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E5D3142-4489-004F-BDE5-89C70F6653CB}"/>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6" name="Espace réservé du pied de page 5">
            <a:extLst>
              <a:ext uri="{FF2B5EF4-FFF2-40B4-BE49-F238E27FC236}">
                <a16:creationId xmlns:a16="http://schemas.microsoft.com/office/drawing/2014/main" id="{A4FA1CDF-956E-CD4D-BC8A-FC9375FE9C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2D147E-9144-9742-A9E2-DF8AFD92E654}"/>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60246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1CDEF7-FCD3-124C-B4F5-2DEF5324E09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18D5F335-8AAD-F746-919E-F60501B45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7BB876-DE83-F642-BDB6-75982B937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FED9F39-4061-494A-96FB-DF352949C7B5}"/>
              </a:ext>
            </a:extLst>
          </p:cNvPr>
          <p:cNvSpPr>
            <a:spLocks noGrp="1"/>
          </p:cNvSpPr>
          <p:nvPr>
            <p:ph type="dt" sz="half" idx="10"/>
          </p:nvPr>
        </p:nvSpPr>
        <p:spPr/>
        <p:txBody>
          <a:bodyPr/>
          <a:lstStyle/>
          <a:p>
            <a:fld id="{D23B190E-DAF0-9B4A-9034-23F5A88C9E9C}" type="datetimeFigureOut">
              <a:rPr lang="fr-FR" smtClean="0"/>
              <a:t>14/03/2018</a:t>
            </a:fld>
            <a:endParaRPr lang="fr-FR"/>
          </a:p>
        </p:txBody>
      </p:sp>
      <p:sp>
        <p:nvSpPr>
          <p:cNvPr id="6" name="Espace réservé du pied de page 5">
            <a:extLst>
              <a:ext uri="{FF2B5EF4-FFF2-40B4-BE49-F238E27FC236}">
                <a16:creationId xmlns:a16="http://schemas.microsoft.com/office/drawing/2014/main" id="{17DD82F3-9D20-2B4C-8463-0D5792CD28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32EDCF-3658-6348-A5CB-562F8E0888C5}"/>
              </a:ext>
            </a:extLst>
          </p:cNvPr>
          <p:cNvSpPr>
            <a:spLocks noGrp="1"/>
          </p:cNvSpPr>
          <p:nvPr>
            <p:ph type="sldNum" sz="quarter" idx="12"/>
          </p:nvPr>
        </p:nvSpPr>
        <p:spPr/>
        <p:txBody>
          <a:bodyPr/>
          <a:lstStyle/>
          <a:p>
            <a:fld id="{4E372FC9-FF8C-EB4C-BC17-D346CE708F4B}" type="slidenum">
              <a:rPr lang="fr-FR" smtClean="0"/>
              <a:t>‹N°›</a:t>
            </a:fld>
            <a:endParaRPr lang="fr-FR"/>
          </a:p>
        </p:txBody>
      </p:sp>
    </p:spTree>
    <p:extLst>
      <p:ext uri="{BB962C8B-B14F-4D97-AF65-F5344CB8AC3E}">
        <p14:creationId xmlns:p14="http://schemas.microsoft.com/office/powerpoint/2010/main" val="293082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00CF14-9E3A-C64D-901F-EB68058F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7F49420-FAE2-6C49-9F06-7F18656B1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8D95BBB-FB80-AA4E-BAA2-80E67C6221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B190E-DAF0-9B4A-9034-23F5A88C9E9C}" type="datetimeFigureOut">
              <a:rPr lang="fr-FR" smtClean="0"/>
              <a:t>14/03/2018</a:t>
            </a:fld>
            <a:endParaRPr lang="fr-FR"/>
          </a:p>
        </p:txBody>
      </p:sp>
      <p:sp>
        <p:nvSpPr>
          <p:cNvPr id="5" name="Espace réservé du pied de page 4">
            <a:extLst>
              <a:ext uri="{FF2B5EF4-FFF2-40B4-BE49-F238E27FC236}">
                <a16:creationId xmlns:a16="http://schemas.microsoft.com/office/drawing/2014/main" id="{2F87BDB1-A937-9545-B3BA-65E07237E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E9B4B26-605B-3540-A359-9776886CD7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2FC9-FF8C-EB4C-BC17-D346CE708F4B}" type="slidenum">
              <a:rPr lang="fr-FR" smtClean="0"/>
              <a:t>‹N°›</a:t>
            </a:fld>
            <a:endParaRPr lang="fr-FR"/>
          </a:p>
        </p:txBody>
      </p:sp>
    </p:spTree>
    <p:extLst>
      <p:ext uri="{BB962C8B-B14F-4D97-AF65-F5344CB8AC3E}">
        <p14:creationId xmlns:p14="http://schemas.microsoft.com/office/powerpoint/2010/main" val="3385639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4.png"/><Relationship Id="rId3" Type="http://schemas.openxmlformats.org/officeDocument/2006/relationships/image" Target="../media/image15.jpg"/><Relationship Id="rId7" Type="http://schemas.openxmlformats.org/officeDocument/2006/relationships/image" Target="../media/image19.tiff"/><Relationship Id="rId12" Type="http://schemas.openxmlformats.org/officeDocument/2006/relationships/image" Target="../media/image24.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tiff"/><Relationship Id="rId11" Type="http://schemas.openxmlformats.org/officeDocument/2006/relationships/image" Target="../media/image23.tiff"/><Relationship Id="rId5" Type="http://schemas.openxmlformats.org/officeDocument/2006/relationships/image" Target="../media/image17.tiff"/><Relationship Id="rId10" Type="http://schemas.openxmlformats.org/officeDocument/2006/relationships/image" Target="../media/image22.tiff"/><Relationship Id="rId4" Type="http://schemas.openxmlformats.org/officeDocument/2006/relationships/image" Target="../media/image16.tiff"/><Relationship Id="rId9"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463CA59-DC6D-8545-BCD1-7892A2671D0D}"/>
              </a:ext>
            </a:extLst>
          </p:cNvPr>
          <p:cNvPicPr>
            <a:picLocks noChangeAspect="1"/>
          </p:cNvPicPr>
          <p:nvPr/>
        </p:nvPicPr>
        <p:blipFill rotWithShape="1">
          <a:blip r:embed="rId3"/>
          <a:srcRect b="2558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8374C67-8D37-0C43-B35B-20019AEFBD5B}"/>
              </a:ext>
            </a:extLst>
          </p:cNvPr>
          <p:cNvSpPr/>
          <p:nvPr/>
        </p:nvSpPr>
        <p:spPr>
          <a:xfrm>
            <a:off x="-35052" y="8466"/>
            <a:ext cx="12258759" cy="684953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41F5F2BA-7808-5C49-95E7-ACE0B7D0AFB4}"/>
              </a:ext>
            </a:extLst>
          </p:cNvPr>
          <p:cNvSpPr>
            <a:spLocks noGrp="1"/>
          </p:cNvSpPr>
          <p:nvPr>
            <p:ph type="ctrTitle"/>
          </p:nvPr>
        </p:nvSpPr>
        <p:spPr>
          <a:xfrm>
            <a:off x="1524000" y="843943"/>
            <a:ext cx="9144000" cy="998537"/>
          </a:xfrm>
        </p:spPr>
        <p:txBody>
          <a:bodyPr/>
          <a:lstStyle/>
          <a:p>
            <a:r>
              <a:rPr lang="fr-FR" b="1" dirty="0">
                <a:latin typeface="Brandon Grotesque" panose="020B0503020203060202" pitchFamily="34" charset="77"/>
              </a:rPr>
              <a:t>2015 – un pari fou</a:t>
            </a:r>
          </a:p>
        </p:txBody>
      </p:sp>
      <p:pic>
        <p:nvPicPr>
          <p:cNvPr id="17" name="Image 16">
            <a:extLst>
              <a:ext uri="{FF2B5EF4-FFF2-40B4-BE49-F238E27FC236}">
                <a16:creationId xmlns:a16="http://schemas.microsoft.com/office/drawing/2014/main" id="{852D098D-2686-BB4A-A080-143D7995D051}"/>
              </a:ext>
            </a:extLst>
          </p:cNvPr>
          <p:cNvPicPr>
            <a:picLocks noChangeAspect="1"/>
          </p:cNvPicPr>
          <p:nvPr/>
        </p:nvPicPr>
        <p:blipFill>
          <a:blip r:embed="rId4"/>
          <a:stretch>
            <a:fillRect/>
          </a:stretch>
        </p:blipFill>
        <p:spPr>
          <a:xfrm>
            <a:off x="9686969" y="3019646"/>
            <a:ext cx="2122261" cy="3965944"/>
          </a:xfrm>
          <a:prstGeom prst="rect">
            <a:avLst/>
          </a:prstGeom>
        </p:spPr>
      </p:pic>
      <p:pic>
        <p:nvPicPr>
          <p:cNvPr id="7" name="Image 6">
            <a:extLst>
              <a:ext uri="{FF2B5EF4-FFF2-40B4-BE49-F238E27FC236}">
                <a16:creationId xmlns:a16="http://schemas.microsoft.com/office/drawing/2014/main" id="{F9D9ACDA-3305-4641-A9D4-33CC46190295}"/>
              </a:ext>
            </a:extLst>
          </p:cNvPr>
          <p:cNvPicPr>
            <a:picLocks noChangeAspect="1"/>
          </p:cNvPicPr>
          <p:nvPr/>
        </p:nvPicPr>
        <p:blipFill>
          <a:blip r:embed="rId5"/>
          <a:stretch>
            <a:fillRect/>
          </a:stretch>
        </p:blipFill>
        <p:spPr>
          <a:xfrm>
            <a:off x="4063458" y="2447201"/>
            <a:ext cx="4065084" cy="2486607"/>
          </a:xfrm>
          <a:prstGeom prst="rect">
            <a:avLst/>
          </a:prstGeom>
        </p:spPr>
      </p:pic>
      <p:pic>
        <p:nvPicPr>
          <p:cNvPr id="9" name="Image 8">
            <a:extLst>
              <a:ext uri="{FF2B5EF4-FFF2-40B4-BE49-F238E27FC236}">
                <a16:creationId xmlns:a16="http://schemas.microsoft.com/office/drawing/2014/main" id="{936C1F84-EB92-5E4A-8A12-C0DF32B6D418}"/>
              </a:ext>
            </a:extLst>
          </p:cNvPr>
          <p:cNvPicPr>
            <a:picLocks noChangeAspect="1"/>
          </p:cNvPicPr>
          <p:nvPr/>
        </p:nvPicPr>
        <p:blipFill>
          <a:blip r:embed="rId6"/>
          <a:stretch>
            <a:fillRect/>
          </a:stretch>
        </p:blipFill>
        <p:spPr>
          <a:xfrm>
            <a:off x="4333066" y="5482203"/>
            <a:ext cx="3525869" cy="977899"/>
          </a:xfrm>
          <a:prstGeom prst="rect">
            <a:avLst/>
          </a:prstGeom>
        </p:spPr>
      </p:pic>
    </p:spTree>
    <p:extLst>
      <p:ext uri="{BB962C8B-B14F-4D97-AF65-F5344CB8AC3E}">
        <p14:creationId xmlns:p14="http://schemas.microsoft.com/office/powerpoint/2010/main" val="1788453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B3FB72-6732-D642-ACE1-A70292E80BC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8076" b="7790"/>
          <a:stretch/>
        </p:blipFill>
        <p:spPr>
          <a:xfrm>
            <a:off x="-35052" y="0"/>
            <a:ext cx="12227052" cy="6858000"/>
          </a:xfrm>
          <a:prstGeom prst="rect">
            <a:avLst/>
          </a:prstGeom>
        </p:spPr>
      </p:pic>
      <p:sp>
        <p:nvSpPr>
          <p:cNvPr id="2" name="Titre 1">
            <a:extLst>
              <a:ext uri="{FF2B5EF4-FFF2-40B4-BE49-F238E27FC236}">
                <a16:creationId xmlns:a16="http://schemas.microsoft.com/office/drawing/2014/main" id="{ECC81F75-0369-C642-8207-2A3E08318BB7}"/>
              </a:ext>
            </a:extLst>
          </p:cNvPr>
          <p:cNvSpPr>
            <a:spLocks noGrp="1"/>
          </p:cNvSpPr>
          <p:nvPr>
            <p:ph type="title"/>
          </p:nvPr>
        </p:nvSpPr>
        <p:spPr>
          <a:ln>
            <a:noFill/>
          </a:ln>
        </p:spPr>
        <p:txBody>
          <a:bodyPr/>
          <a:lstStyle/>
          <a:p>
            <a:pPr algn="ctr"/>
            <a:r>
              <a:rPr lang="fr-FR" b="1" dirty="0">
                <a:solidFill>
                  <a:schemeClr val="bg1"/>
                </a:solidFill>
                <a:latin typeface="Brandon Grotesque" panose="020B0503020203060202" pitchFamily="34" charset="77"/>
              </a:rPr>
              <a:t>Inventé pour ceux qui s’en servent</a:t>
            </a:r>
            <a:br>
              <a:rPr lang="fr-FR" b="1" dirty="0">
                <a:solidFill>
                  <a:schemeClr val="bg1"/>
                </a:solidFill>
                <a:latin typeface="Brandon Grotesque" panose="020B0503020203060202" pitchFamily="34" charset="77"/>
              </a:rPr>
            </a:br>
            <a:r>
              <a:rPr lang="fr-FR" sz="3600" dirty="0">
                <a:solidFill>
                  <a:schemeClr val="bg1"/>
                </a:solidFill>
                <a:latin typeface="Brandon Grotesque" panose="020B0503020203060202" pitchFamily="34" charset="77"/>
              </a:rPr>
              <a:t>Mes Docteurs : seul service tout en un</a:t>
            </a:r>
            <a:endParaRPr lang="fr-FR" dirty="0">
              <a:solidFill>
                <a:schemeClr val="bg1"/>
              </a:solidFill>
              <a:latin typeface="Brandon Grotesque" panose="020B0503020203060202" pitchFamily="34" charset="77"/>
            </a:endParaRPr>
          </a:p>
        </p:txBody>
      </p:sp>
      <p:pic>
        <p:nvPicPr>
          <p:cNvPr id="6" name="Image 5">
            <a:extLst>
              <a:ext uri="{FF2B5EF4-FFF2-40B4-BE49-F238E27FC236}">
                <a16:creationId xmlns:a16="http://schemas.microsoft.com/office/drawing/2014/main" id="{FDF05B3F-B45F-0442-97AC-004F4E7FEECA}"/>
              </a:ext>
            </a:extLst>
          </p:cNvPr>
          <p:cNvPicPr>
            <a:picLocks noChangeAspect="1"/>
          </p:cNvPicPr>
          <p:nvPr/>
        </p:nvPicPr>
        <p:blipFill>
          <a:blip r:embed="rId5"/>
          <a:stretch>
            <a:fillRect/>
          </a:stretch>
        </p:blipFill>
        <p:spPr>
          <a:xfrm>
            <a:off x="4130103" y="5459510"/>
            <a:ext cx="3676610" cy="1019707"/>
          </a:xfrm>
          <a:prstGeom prst="rect">
            <a:avLst/>
          </a:prstGeom>
        </p:spPr>
      </p:pic>
      <p:sp>
        <p:nvSpPr>
          <p:cNvPr id="21" name="Rectangle 20">
            <a:extLst>
              <a:ext uri="{FF2B5EF4-FFF2-40B4-BE49-F238E27FC236}">
                <a16:creationId xmlns:a16="http://schemas.microsoft.com/office/drawing/2014/main" id="{9E02F167-B4D0-1C42-8E79-5037F01038C9}"/>
              </a:ext>
            </a:extLst>
          </p:cNvPr>
          <p:cNvSpPr/>
          <p:nvPr/>
        </p:nvSpPr>
        <p:spPr>
          <a:xfrm>
            <a:off x="-35052" y="1792778"/>
            <a:ext cx="12227052" cy="348318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20" name="Groupe 19">
            <a:extLst>
              <a:ext uri="{FF2B5EF4-FFF2-40B4-BE49-F238E27FC236}">
                <a16:creationId xmlns:a16="http://schemas.microsoft.com/office/drawing/2014/main" id="{11F4E48D-B86E-724B-BE32-AAD0CC3563B0}"/>
              </a:ext>
            </a:extLst>
          </p:cNvPr>
          <p:cNvGrpSpPr/>
          <p:nvPr/>
        </p:nvGrpSpPr>
        <p:grpSpPr>
          <a:xfrm>
            <a:off x="7927842" y="2111232"/>
            <a:ext cx="1640200" cy="1640200"/>
            <a:chOff x="8467154" y="2055813"/>
            <a:chExt cx="2194750" cy="2194750"/>
          </a:xfrm>
        </p:grpSpPr>
        <p:sp>
          <p:nvSpPr>
            <p:cNvPr id="18" name="Ellipse 17">
              <a:extLst>
                <a:ext uri="{FF2B5EF4-FFF2-40B4-BE49-F238E27FC236}">
                  <a16:creationId xmlns:a16="http://schemas.microsoft.com/office/drawing/2014/main" id="{FDF869E2-5F81-3245-B60A-7F41E990F103}"/>
                </a:ext>
              </a:extLst>
            </p:cNvPr>
            <p:cNvSpPr/>
            <p:nvPr/>
          </p:nvSpPr>
          <p:spPr>
            <a:xfrm>
              <a:off x="8467154" y="2055813"/>
              <a:ext cx="2194750" cy="2194750"/>
            </a:xfrm>
            <a:prstGeom prst="ellipse">
              <a:avLst/>
            </a:prstGeom>
            <a:solidFill>
              <a:schemeClr val="bg1">
                <a:alpha val="72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9" name="Image 18">
              <a:extLst>
                <a:ext uri="{FF2B5EF4-FFF2-40B4-BE49-F238E27FC236}">
                  <a16:creationId xmlns:a16="http://schemas.microsoft.com/office/drawing/2014/main" id="{D78866FF-4A09-384B-830D-E609AC85F862}"/>
                </a:ext>
              </a:extLst>
            </p:cNvPr>
            <p:cNvPicPr>
              <a:picLocks noChangeAspect="1"/>
            </p:cNvPicPr>
            <p:nvPr/>
          </p:nvPicPr>
          <p:blipFill rotWithShape="1">
            <a:blip r:embed="rId6">
              <a:duotone>
                <a:prstClr val="black"/>
                <a:schemeClr val="bg1">
                  <a:tint val="45000"/>
                  <a:satMod val="400000"/>
                </a:schemeClr>
              </a:duotone>
            </a:blip>
            <a:srcRect l="19244" t="2400" r="19689" b="18934"/>
            <a:stretch/>
          </p:blipFill>
          <p:spPr>
            <a:xfrm>
              <a:off x="8890197" y="2223451"/>
              <a:ext cx="1348663" cy="1737360"/>
            </a:xfrm>
            <a:prstGeom prst="rect">
              <a:avLst/>
            </a:prstGeom>
            <a:noFill/>
          </p:spPr>
        </p:pic>
      </p:grpSp>
      <p:sp>
        <p:nvSpPr>
          <p:cNvPr id="22" name="ZoneTexte 21">
            <a:extLst>
              <a:ext uri="{FF2B5EF4-FFF2-40B4-BE49-F238E27FC236}">
                <a16:creationId xmlns:a16="http://schemas.microsoft.com/office/drawing/2014/main" id="{CDAF7147-2227-4242-96F7-85B0AAF85277}"/>
              </a:ext>
            </a:extLst>
          </p:cNvPr>
          <p:cNvSpPr txBox="1"/>
          <p:nvPr/>
        </p:nvSpPr>
        <p:spPr>
          <a:xfrm>
            <a:off x="7650566" y="4116907"/>
            <a:ext cx="2194750" cy="830997"/>
          </a:xfrm>
          <a:prstGeom prst="rect">
            <a:avLst/>
          </a:prstGeom>
          <a:noFill/>
        </p:spPr>
        <p:txBody>
          <a:bodyPr wrap="square" rtlCol="0">
            <a:spAutoFit/>
          </a:bodyPr>
          <a:lstStyle/>
          <a:p>
            <a:pPr algn="ctr"/>
            <a:r>
              <a:rPr lang="fr-FR" sz="2400" b="1" dirty="0">
                <a:latin typeface="Brandon Grotesque" panose="020B0503020203060202" pitchFamily="34" charset="77"/>
              </a:rPr>
              <a:t>Emission d’ordonnances</a:t>
            </a:r>
          </a:p>
        </p:txBody>
      </p:sp>
      <p:grpSp>
        <p:nvGrpSpPr>
          <p:cNvPr id="28" name="Groupe 27">
            <a:extLst>
              <a:ext uri="{FF2B5EF4-FFF2-40B4-BE49-F238E27FC236}">
                <a16:creationId xmlns:a16="http://schemas.microsoft.com/office/drawing/2014/main" id="{E15F40C9-B4FF-6948-898F-C13BD8E8ED11}"/>
              </a:ext>
            </a:extLst>
          </p:cNvPr>
          <p:cNvGrpSpPr/>
          <p:nvPr/>
        </p:nvGrpSpPr>
        <p:grpSpPr>
          <a:xfrm>
            <a:off x="5358620" y="2111232"/>
            <a:ext cx="1640200" cy="1640200"/>
            <a:chOff x="4871033" y="1999596"/>
            <a:chExt cx="2194750" cy="2194750"/>
          </a:xfrm>
        </p:grpSpPr>
        <p:sp>
          <p:nvSpPr>
            <p:cNvPr id="24" name="Ellipse 23">
              <a:extLst>
                <a:ext uri="{FF2B5EF4-FFF2-40B4-BE49-F238E27FC236}">
                  <a16:creationId xmlns:a16="http://schemas.microsoft.com/office/drawing/2014/main" id="{D1A75301-EB6E-7B49-85AB-C4C77CF7356D}"/>
                </a:ext>
              </a:extLst>
            </p:cNvPr>
            <p:cNvSpPr/>
            <p:nvPr/>
          </p:nvSpPr>
          <p:spPr>
            <a:xfrm>
              <a:off x="4871033" y="1999596"/>
              <a:ext cx="2194750" cy="2194750"/>
            </a:xfrm>
            <a:prstGeom prst="ellipse">
              <a:avLst/>
            </a:prstGeom>
            <a:solidFill>
              <a:schemeClr val="bg1">
                <a:alpha val="72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7" name="Image 26">
              <a:extLst>
                <a:ext uri="{FF2B5EF4-FFF2-40B4-BE49-F238E27FC236}">
                  <a16:creationId xmlns:a16="http://schemas.microsoft.com/office/drawing/2014/main" id="{02767108-F40B-A149-9A01-6097AAD629CD}"/>
                </a:ext>
              </a:extLst>
            </p:cNvPr>
            <p:cNvPicPr>
              <a:picLocks noChangeAspect="1"/>
            </p:cNvPicPr>
            <p:nvPr/>
          </p:nvPicPr>
          <p:blipFill rotWithShape="1">
            <a:blip r:embed="rId7"/>
            <a:srcRect l="9755" t="18433" r="11310" b="32574"/>
            <a:stretch/>
          </p:blipFill>
          <p:spPr>
            <a:xfrm>
              <a:off x="5175503" y="2578608"/>
              <a:ext cx="1591057" cy="987552"/>
            </a:xfrm>
            <a:prstGeom prst="rect">
              <a:avLst/>
            </a:prstGeom>
          </p:spPr>
        </p:pic>
      </p:grpSp>
      <p:sp>
        <p:nvSpPr>
          <p:cNvPr id="29" name="ZoneTexte 28">
            <a:extLst>
              <a:ext uri="{FF2B5EF4-FFF2-40B4-BE49-F238E27FC236}">
                <a16:creationId xmlns:a16="http://schemas.microsoft.com/office/drawing/2014/main" id="{AE3A6222-F69C-1E43-BA80-459B4B452A52}"/>
              </a:ext>
            </a:extLst>
          </p:cNvPr>
          <p:cNvSpPr txBox="1"/>
          <p:nvPr/>
        </p:nvSpPr>
        <p:spPr>
          <a:xfrm>
            <a:off x="4380564" y="4122486"/>
            <a:ext cx="3596312" cy="830997"/>
          </a:xfrm>
          <a:prstGeom prst="rect">
            <a:avLst/>
          </a:prstGeom>
          <a:noFill/>
        </p:spPr>
        <p:txBody>
          <a:bodyPr wrap="square" rtlCol="0">
            <a:spAutoFit/>
          </a:bodyPr>
          <a:lstStyle/>
          <a:p>
            <a:pPr algn="ctr"/>
            <a:r>
              <a:rPr lang="fr-FR" sz="2400" b="1" dirty="0">
                <a:latin typeface="Brandon Grotesque" panose="020B0503020203060202" pitchFamily="34" charset="77"/>
              </a:rPr>
              <a:t>Téléconsultation, </a:t>
            </a:r>
          </a:p>
          <a:p>
            <a:pPr algn="ctr"/>
            <a:r>
              <a:rPr lang="fr-FR" sz="2400" b="1" dirty="0">
                <a:latin typeface="Brandon Grotesque" panose="020B0503020203060202" pitchFamily="34" charset="77"/>
              </a:rPr>
              <a:t>télé-conseil</a:t>
            </a:r>
          </a:p>
        </p:txBody>
      </p:sp>
      <p:grpSp>
        <p:nvGrpSpPr>
          <p:cNvPr id="37" name="Groupe 36">
            <a:extLst>
              <a:ext uri="{FF2B5EF4-FFF2-40B4-BE49-F238E27FC236}">
                <a16:creationId xmlns:a16="http://schemas.microsoft.com/office/drawing/2014/main" id="{3AD432EB-B18D-D04B-A16F-2E7AE43E9DEB}"/>
              </a:ext>
            </a:extLst>
          </p:cNvPr>
          <p:cNvGrpSpPr/>
          <p:nvPr/>
        </p:nvGrpSpPr>
        <p:grpSpPr>
          <a:xfrm>
            <a:off x="2784551" y="2159811"/>
            <a:ext cx="1640200" cy="1640200"/>
            <a:chOff x="8260926" y="2055813"/>
            <a:chExt cx="1951097" cy="1951097"/>
          </a:xfrm>
        </p:grpSpPr>
        <p:sp>
          <p:nvSpPr>
            <p:cNvPr id="31" name="Ellipse 30">
              <a:extLst>
                <a:ext uri="{FF2B5EF4-FFF2-40B4-BE49-F238E27FC236}">
                  <a16:creationId xmlns:a16="http://schemas.microsoft.com/office/drawing/2014/main" id="{7B655FCA-95AF-6C4F-9BC8-3F34ED435DF6}"/>
                </a:ext>
              </a:extLst>
            </p:cNvPr>
            <p:cNvSpPr/>
            <p:nvPr/>
          </p:nvSpPr>
          <p:spPr>
            <a:xfrm>
              <a:off x="8260926" y="2055813"/>
              <a:ext cx="1951097" cy="1951097"/>
            </a:xfrm>
            <a:prstGeom prst="ellipse">
              <a:avLst/>
            </a:prstGeom>
            <a:solidFill>
              <a:schemeClr val="bg1">
                <a:alpha val="72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4" name="Image 33">
              <a:extLst>
                <a:ext uri="{FF2B5EF4-FFF2-40B4-BE49-F238E27FC236}">
                  <a16:creationId xmlns:a16="http://schemas.microsoft.com/office/drawing/2014/main" id="{4DA72E34-2EF6-3449-98E5-55CD36900680}"/>
                </a:ext>
              </a:extLst>
            </p:cNvPr>
            <p:cNvPicPr>
              <a:picLocks noChangeAspect="1"/>
            </p:cNvPicPr>
            <p:nvPr/>
          </p:nvPicPr>
          <p:blipFill rotWithShape="1">
            <a:blip r:embed="rId8"/>
            <a:srcRect l="9227" r="8488" b="15733"/>
            <a:stretch/>
          </p:blipFill>
          <p:spPr>
            <a:xfrm>
              <a:off x="8618194" y="2332856"/>
              <a:ext cx="1312537" cy="1344167"/>
            </a:xfrm>
            <a:prstGeom prst="rect">
              <a:avLst/>
            </a:prstGeom>
          </p:spPr>
        </p:pic>
      </p:grpSp>
      <p:sp>
        <p:nvSpPr>
          <p:cNvPr id="36" name="ZoneTexte 35">
            <a:extLst>
              <a:ext uri="{FF2B5EF4-FFF2-40B4-BE49-F238E27FC236}">
                <a16:creationId xmlns:a16="http://schemas.microsoft.com/office/drawing/2014/main" id="{7ADBD9ED-256D-934F-971F-202CF0636126}"/>
              </a:ext>
            </a:extLst>
          </p:cNvPr>
          <p:cNvSpPr txBox="1"/>
          <p:nvPr/>
        </p:nvSpPr>
        <p:spPr>
          <a:xfrm>
            <a:off x="1806495" y="4116906"/>
            <a:ext cx="3596312" cy="830997"/>
          </a:xfrm>
          <a:prstGeom prst="rect">
            <a:avLst/>
          </a:prstGeom>
          <a:noFill/>
        </p:spPr>
        <p:txBody>
          <a:bodyPr wrap="square" rtlCol="0">
            <a:spAutoFit/>
          </a:bodyPr>
          <a:lstStyle/>
          <a:p>
            <a:pPr algn="ctr"/>
            <a:r>
              <a:rPr lang="fr-FR" sz="2400" b="1" dirty="0">
                <a:latin typeface="Brandon Grotesque" panose="020B0503020203060202" pitchFamily="34" charset="77"/>
              </a:rPr>
              <a:t>Visio, voix, </a:t>
            </a:r>
          </a:p>
          <a:p>
            <a:pPr algn="ctr"/>
            <a:r>
              <a:rPr lang="fr-FR" sz="2400" b="1" dirty="0">
                <a:latin typeface="Brandon Grotesque" panose="020B0503020203060202" pitchFamily="34" charset="77"/>
              </a:rPr>
              <a:t>chat et téléphone</a:t>
            </a:r>
          </a:p>
        </p:txBody>
      </p:sp>
    </p:spTree>
    <p:extLst>
      <p:ext uri="{BB962C8B-B14F-4D97-AF65-F5344CB8AC3E}">
        <p14:creationId xmlns:p14="http://schemas.microsoft.com/office/powerpoint/2010/main" val="1841820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demo.mp4">
            <a:hlinkClick r:id="" action="ppaction://media"/>
            <a:extLst>
              <a:ext uri="{FF2B5EF4-FFF2-40B4-BE49-F238E27FC236}">
                <a16:creationId xmlns:a16="http://schemas.microsoft.com/office/drawing/2014/main" id="{9E83B17D-2B98-5447-80D7-E70E1BF7A7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7" y="0"/>
            <a:ext cx="12192275" cy="6858000"/>
          </a:xfrm>
        </p:spPr>
      </p:pic>
      <p:sp>
        <p:nvSpPr>
          <p:cNvPr id="9" name="Rectangle 8">
            <a:extLst>
              <a:ext uri="{FF2B5EF4-FFF2-40B4-BE49-F238E27FC236}">
                <a16:creationId xmlns:a16="http://schemas.microsoft.com/office/drawing/2014/main" id="{E1400082-5310-A24D-947C-BC007AF06855}"/>
              </a:ext>
            </a:extLst>
          </p:cNvPr>
          <p:cNvSpPr/>
          <p:nvPr/>
        </p:nvSpPr>
        <p:spPr>
          <a:xfrm>
            <a:off x="-137" y="0"/>
            <a:ext cx="12192275" cy="6858000"/>
          </a:xfrm>
          <a:prstGeom prst="rect">
            <a:avLst/>
          </a:prstGeom>
          <a:solidFill>
            <a:schemeClr val="tx1">
              <a:lumMod val="50000"/>
              <a:lumOff val="50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33EBE7AB-34D0-A04B-A3FC-84A11F55E2C9}"/>
              </a:ext>
            </a:extLst>
          </p:cNvPr>
          <p:cNvPicPr>
            <a:picLocks noChangeAspect="1"/>
          </p:cNvPicPr>
          <p:nvPr/>
        </p:nvPicPr>
        <p:blipFill>
          <a:blip r:embed="rId6"/>
          <a:stretch>
            <a:fillRect/>
          </a:stretch>
        </p:blipFill>
        <p:spPr>
          <a:xfrm>
            <a:off x="3282916" y="2648792"/>
            <a:ext cx="5626169" cy="1560417"/>
          </a:xfrm>
          <a:prstGeom prst="rect">
            <a:avLst/>
          </a:prstGeom>
        </p:spPr>
      </p:pic>
    </p:spTree>
    <p:extLst>
      <p:ext uri="{BB962C8B-B14F-4D97-AF65-F5344CB8AC3E}">
        <p14:creationId xmlns:p14="http://schemas.microsoft.com/office/powerpoint/2010/main" val="394912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re 1">
            <a:extLst>
              <a:ext uri="{FF2B5EF4-FFF2-40B4-BE49-F238E27FC236}">
                <a16:creationId xmlns:a16="http://schemas.microsoft.com/office/drawing/2014/main" id="{C37FBDA4-27F3-1A41-95CA-A7AC6E6F2081}"/>
              </a:ext>
            </a:extLst>
          </p:cNvPr>
          <p:cNvSpPr txBox="1">
            <a:spLocks/>
          </p:cNvSpPr>
          <p:nvPr/>
        </p:nvSpPr>
        <p:spPr>
          <a:xfrm>
            <a:off x="914734" y="258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latin typeface="Brandon Grotesque" panose="020B0503020203060202" pitchFamily="34" charset="77"/>
              </a:rPr>
              <a:t>Le réflexe télémédecine des partenaires</a:t>
            </a:r>
          </a:p>
        </p:txBody>
      </p:sp>
      <p:cxnSp>
        <p:nvCxnSpPr>
          <p:cNvPr id="9" name="Connecteur droit 8">
            <a:extLst>
              <a:ext uri="{FF2B5EF4-FFF2-40B4-BE49-F238E27FC236}">
                <a16:creationId xmlns:a16="http://schemas.microsoft.com/office/drawing/2014/main" id="{5A07323B-9119-5B42-B83B-3D2DFFFC7BD2}"/>
              </a:ext>
            </a:extLst>
          </p:cNvPr>
          <p:cNvCxnSpPr/>
          <p:nvPr/>
        </p:nvCxnSpPr>
        <p:spPr>
          <a:xfrm>
            <a:off x="-16933" y="2778327"/>
            <a:ext cx="12192000" cy="0"/>
          </a:xfrm>
          <a:prstGeom prst="line">
            <a:avLst/>
          </a:prstGeom>
        </p:spPr>
        <p:style>
          <a:lnRef idx="1">
            <a:schemeClr val="accent4"/>
          </a:lnRef>
          <a:fillRef idx="0">
            <a:schemeClr val="accent4"/>
          </a:fillRef>
          <a:effectRef idx="0">
            <a:schemeClr val="accent4"/>
          </a:effectRef>
          <a:fontRef idx="minor">
            <a:schemeClr val="tx1"/>
          </a:fontRef>
        </p:style>
      </p:cxnSp>
      <p:pic>
        <p:nvPicPr>
          <p:cNvPr id="45" name="Image 44">
            <a:extLst>
              <a:ext uri="{FF2B5EF4-FFF2-40B4-BE49-F238E27FC236}">
                <a16:creationId xmlns:a16="http://schemas.microsoft.com/office/drawing/2014/main" id="{0276032B-C523-8348-BF54-01681075AB3E}"/>
              </a:ext>
            </a:extLst>
          </p:cNvPr>
          <p:cNvPicPr>
            <a:picLocks noChangeAspect="1"/>
          </p:cNvPicPr>
          <p:nvPr/>
        </p:nvPicPr>
        <p:blipFill>
          <a:blip r:embed="rId3"/>
          <a:stretch>
            <a:fillRect/>
          </a:stretch>
        </p:blipFill>
        <p:spPr>
          <a:xfrm>
            <a:off x="5353115" y="1931659"/>
            <a:ext cx="1665867" cy="1665867"/>
          </a:xfrm>
          <a:prstGeom prst="rect">
            <a:avLst/>
          </a:prstGeom>
        </p:spPr>
      </p:pic>
      <p:pic>
        <p:nvPicPr>
          <p:cNvPr id="46" name="Image 45">
            <a:extLst>
              <a:ext uri="{FF2B5EF4-FFF2-40B4-BE49-F238E27FC236}">
                <a16:creationId xmlns:a16="http://schemas.microsoft.com/office/drawing/2014/main" id="{C5B3994B-0474-1746-8B7A-8B6AE83FFF82}"/>
              </a:ext>
            </a:extLst>
          </p:cNvPr>
          <p:cNvPicPr>
            <a:picLocks noChangeAspect="1"/>
          </p:cNvPicPr>
          <p:nvPr/>
        </p:nvPicPr>
        <p:blipFill>
          <a:blip r:embed="rId4"/>
          <a:stretch>
            <a:fillRect/>
          </a:stretch>
        </p:blipFill>
        <p:spPr>
          <a:xfrm>
            <a:off x="8940350" y="1931659"/>
            <a:ext cx="1665867" cy="1665867"/>
          </a:xfrm>
          <a:prstGeom prst="rect">
            <a:avLst/>
          </a:prstGeom>
        </p:spPr>
      </p:pic>
      <p:pic>
        <p:nvPicPr>
          <p:cNvPr id="47" name="Image 46">
            <a:extLst>
              <a:ext uri="{FF2B5EF4-FFF2-40B4-BE49-F238E27FC236}">
                <a16:creationId xmlns:a16="http://schemas.microsoft.com/office/drawing/2014/main" id="{8AA183BE-7C46-9B4D-8246-F21D08679CC1}"/>
              </a:ext>
            </a:extLst>
          </p:cNvPr>
          <p:cNvPicPr>
            <a:picLocks noChangeAspect="1"/>
          </p:cNvPicPr>
          <p:nvPr/>
        </p:nvPicPr>
        <p:blipFill>
          <a:blip r:embed="rId5"/>
          <a:stretch>
            <a:fillRect/>
          </a:stretch>
        </p:blipFill>
        <p:spPr>
          <a:xfrm>
            <a:off x="1765880" y="1931658"/>
            <a:ext cx="1665867" cy="1665867"/>
          </a:xfrm>
          <a:prstGeom prst="rect">
            <a:avLst/>
          </a:prstGeom>
        </p:spPr>
      </p:pic>
      <p:sp>
        <p:nvSpPr>
          <p:cNvPr id="10" name="ZoneTexte 9">
            <a:extLst>
              <a:ext uri="{FF2B5EF4-FFF2-40B4-BE49-F238E27FC236}">
                <a16:creationId xmlns:a16="http://schemas.microsoft.com/office/drawing/2014/main" id="{1EE1C78A-F7DF-AE4B-956D-D0F39EAB389C}"/>
              </a:ext>
            </a:extLst>
          </p:cNvPr>
          <p:cNvSpPr txBox="1"/>
          <p:nvPr/>
        </p:nvSpPr>
        <p:spPr>
          <a:xfrm>
            <a:off x="1318655" y="3819052"/>
            <a:ext cx="2560316" cy="830997"/>
          </a:xfrm>
          <a:prstGeom prst="rect">
            <a:avLst/>
          </a:prstGeom>
          <a:noFill/>
        </p:spPr>
        <p:txBody>
          <a:bodyPr wrap="none" rtlCol="0">
            <a:spAutoFit/>
          </a:bodyPr>
          <a:lstStyle/>
          <a:p>
            <a:r>
              <a:rPr lang="fr-FR" sz="2400" dirty="0">
                <a:latin typeface="Brandon Grotesque" panose="020B0503020203060202" pitchFamily="34" charset="77"/>
              </a:rPr>
              <a:t>Vos assurés restent </a:t>
            </a:r>
          </a:p>
          <a:p>
            <a:pPr algn="ctr"/>
            <a:r>
              <a:rPr lang="fr-FR" sz="2400" dirty="0">
                <a:latin typeface="Brandon Grotesque" panose="020B0503020203060202" pitchFamily="34" charset="77"/>
              </a:rPr>
              <a:t>chez vous</a:t>
            </a:r>
          </a:p>
        </p:txBody>
      </p:sp>
      <p:sp>
        <p:nvSpPr>
          <p:cNvPr id="48" name="ZoneTexte 47">
            <a:extLst>
              <a:ext uri="{FF2B5EF4-FFF2-40B4-BE49-F238E27FC236}">
                <a16:creationId xmlns:a16="http://schemas.microsoft.com/office/drawing/2014/main" id="{AF963E95-EBB5-754E-9C3B-83CA401F322A}"/>
              </a:ext>
            </a:extLst>
          </p:cNvPr>
          <p:cNvSpPr txBox="1"/>
          <p:nvPr/>
        </p:nvSpPr>
        <p:spPr>
          <a:xfrm>
            <a:off x="5137523" y="3819052"/>
            <a:ext cx="2097049" cy="830997"/>
          </a:xfrm>
          <a:prstGeom prst="rect">
            <a:avLst/>
          </a:prstGeom>
          <a:noFill/>
        </p:spPr>
        <p:txBody>
          <a:bodyPr wrap="none" rtlCol="0">
            <a:spAutoFit/>
          </a:bodyPr>
          <a:lstStyle/>
          <a:p>
            <a:pPr algn="ctr"/>
            <a:r>
              <a:rPr lang="fr-FR" sz="2400" dirty="0">
                <a:latin typeface="Brandon Grotesque" panose="020B0503020203060202" pitchFamily="34" charset="77"/>
              </a:rPr>
              <a:t>Implémentation</a:t>
            </a:r>
          </a:p>
          <a:p>
            <a:pPr algn="ctr"/>
            <a:r>
              <a:rPr lang="fr-FR" sz="2400" dirty="0">
                <a:latin typeface="Brandon Grotesque" panose="020B0503020203060202" pitchFamily="34" charset="77"/>
              </a:rPr>
              <a:t>facile &amp; rapide</a:t>
            </a:r>
          </a:p>
        </p:txBody>
      </p:sp>
      <p:sp>
        <p:nvSpPr>
          <p:cNvPr id="49" name="ZoneTexte 48">
            <a:extLst>
              <a:ext uri="{FF2B5EF4-FFF2-40B4-BE49-F238E27FC236}">
                <a16:creationId xmlns:a16="http://schemas.microsoft.com/office/drawing/2014/main" id="{4B486A98-8D14-E54C-BF9E-9905F489303D}"/>
              </a:ext>
            </a:extLst>
          </p:cNvPr>
          <p:cNvSpPr txBox="1"/>
          <p:nvPr/>
        </p:nvSpPr>
        <p:spPr>
          <a:xfrm>
            <a:off x="8666252" y="3838062"/>
            <a:ext cx="2214068" cy="830997"/>
          </a:xfrm>
          <a:prstGeom prst="rect">
            <a:avLst/>
          </a:prstGeom>
          <a:noFill/>
        </p:spPr>
        <p:txBody>
          <a:bodyPr wrap="none" rtlCol="0">
            <a:spAutoFit/>
          </a:bodyPr>
          <a:lstStyle/>
          <a:p>
            <a:pPr algn="ctr"/>
            <a:r>
              <a:rPr lang="fr-FR" sz="2400" dirty="0">
                <a:latin typeface="Brandon Grotesque" panose="020B0503020203060202" pitchFamily="34" charset="77"/>
              </a:rPr>
              <a:t>Une solution qui </a:t>
            </a:r>
          </a:p>
          <a:p>
            <a:pPr algn="ctr"/>
            <a:r>
              <a:rPr lang="fr-FR" sz="2400" dirty="0">
                <a:latin typeface="Brandon Grotesque" panose="020B0503020203060202" pitchFamily="34" charset="77"/>
              </a:rPr>
              <a:t>progresse</a:t>
            </a:r>
          </a:p>
        </p:txBody>
      </p:sp>
      <p:pic>
        <p:nvPicPr>
          <p:cNvPr id="51" name="Image 50">
            <a:extLst>
              <a:ext uri="{FF2B5EF4-FFF2-40B4-BE49-F238E27FC236}">
                <a16:creationId xmlns:a16="http://schemas.microsoft.com/office/drawing/2014/main" id="{8409E8A9-FF56-4F40-8C73-E091E284E5C9}"/>
              </a:ext>
            </a:extLst>
          </p:cNvPr>
          <p:cNvPicPr>
            <a:picLocks noChangeAspect="1"/>
          </p:cNvPicPr>
          <p:nvPr/>
        </p:nvPicPr>
        <p:blipFill>
          <a:blip r:embed="rId6"/>
          <a:stretch>
            <a:fillRect/>
          </a:stretch>
        </p:blipFill>
        <p:spPr>
          <a:xfrm>
            <a:off x="4672535" y="5528101"/>
            <a:ext cx="3027023" cy="839544"/>
          </a:xfrm>
          <a:prstGeom prst="rect">
            <a:avLst/>
          </a:prstGeom>
        </p:spPr>
      </p:pic>
      <p:pic>
        <p:nvPicPr>
          <p:cNvPr id="16" name="Image 15">
            <a:extLst>
              <a:ext uri="{FF2B5EF4-FFF2-40B4-BE49-F238E27FC236}">
                <a16:creationId xmlns:a16="http://schemas.microsoft.com/office/drawing/2014/main" id="{DD7400A5-A2CD-BC44-879E-75F115F5B755}"/>
              </a:ext>
            </a:extLst>
          </p:cNvPr>
          <p:cNvPicPr>
            <a:picLocks noChangeAspect="1"/>
          </p:cNvPicPr>
          <p:nvPr/>
        </p:nvPicPr>
        <p:blipFill>
          <a:blip r:embed="rId7"/>
          <a:stretch>
            <a:fillRect/>
          </a:stretch>
        </p:blipFill>
        <p:spPr>
          <a:xfrm>
            <a:off x="3484502" y="5082024"/>
            <a:ext cx="5331557" cy="1731697"/>
          </a:xfrm>
          <a:prstGeom prst="rect">
            <a:avLst/>
          </a:prstGeom>
        </p:spPr>
      </p:pic>
    </p:spTree>
    <p:extLst>
      <p:ext uri="{BB962C8B-B14F-4D97-AF65-F5344CB8AC3E}">
        <p14:creationId xmlns:p14="http://schemas.microsoft.com/office/powerpoint/2010/main" val="471502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9042262-B162-824E-85FF-74A4A1DFFC45}"/>
              </a:ext>
            </a:extLst>
          </p:cNvPr>
          <p:cNvPicPr>
            <a:picLocks noChangeAspect="1"/>
          </p:cNvPicPr>
          <p:nvPr/>
        </p:nvPicPr>
        <p:blipFill rotWithShape="1">
          <a:blip r:embed="rId3"/>
          <a:srcRect t="7836" b="8095"/>
          <a:stretch/>
        </p:blipFill>
        <p:spPr>
          <a:xfrm>
            <a:off x="0" y="0"/>
            <a:ext cx="12223707" cy="6858000"/>
          </a:xfrm>
          <a:prstGeom prst="rect">
            <a:avLst/>
          </a:prstGeom>
        </p:spPr>
      </p:pic>
      <p:sp>
        <p:nvSpPr>
          <p:cNvPr id="12" name="Rectangle 11">
            <a:extLst>
              <a:ext uri="{FF2B5EF4-FFF2-40B4-BE49-F238E27FC236}">
                <a16:creationId xmlns:a16="http://schemas.microsoft.com/office/drawing/2014/main" id="{0D962517-F419-D44E-A263-CC2ED7C0B6CE}"/>
              </a:ext>
            </a:extLst>
          </p:cNvPr>
          <p:cNvSpPr/>
          <p:nvPr/>
        </p:nvSpPr>
        <p:spPr>
          <a:xfrm>
            <a:off x="-35052" y="8466"/>
            <a:ext cx="12258759" cy="684953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Titre 1">
            <a:extLst>
              <a:ext uri="{FF2B5EF4-FFF2-40B4-BE49-F238E27FC236}">
                <a16:creationId xmlns:a16="http://schemas.microsoft.com/office/drawing/2014/main" id="{D09548D2-6334-2A4B-BBB2-8BA02BF43743}"/>
              </a:ext>
            </a:extLst>
          </p:cNvPr>
          <p:cNvSpPr txBox="1">
            <a:spLocks/>
          </p:cNvSpPr>
          <p:nvPr/>
        </p:nvSpPr>
        <p:spPr>
          <a:xfrm>
            <a:off x="838200" y="258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latin typeface="Brandon Grotesque" panose="020B0503020203060202" pitchFamily="34" charset="77"/>
              </a:rPr>
              <a:t>En 2018 : Une évidence pour vos assurés</a:t>
            </a:r>
          </a:p>
        </p:txBody>
      </p:sp>
      <p:grpSp>
        <p:nvGrpSpPr>
          <p:cNvPr id="2" name="Groupe 1">
            <a:extLst>
              <a:ext uri="{FF2B5EF4-FFF2-40B4-BE49-F238E27FC236}">
                <a16:creationId xmlns:a16="http://schemas.microsoft.com/office/drawing/2014/main" id="{FC5C7576-A26E-3E40-A0F5-009C1F05FA90}"/>
              </a:ext>
            </a:extLst>
          </p:cNvPr>
          <p:cNvGrpSpPr/>
          <p:nvPr/>
        </p:nvGrpSpPr>
        <p:grpSpPr>
          <a:xfrm>
            <a:off x="2547499" y="3383557"/>
            <a:ext cx="7097002" cy="2950560"/>
            <a:chOff x="2624033" y="3462325"/>
            <a:chExt cx="7097002" cy="2950560"/>
          </a:xfrm>
        </p:grpSpPr>
        <p:grpSp>
          <p:nvGrpSpPr>
            <p:cNvPr id="8" name="Groupe 7">
              <a:extLst>
                <a:ext uri="{FF2B5EF4-FFF2-40B4-BE49-F238E27FC236}">
                  <a16:creationId xmlns:a16="http://schemas.microsoft.com/office/drawing/2014/main" id="{AA34A558-D70E-044C-B5C2-BBDF6743E559}"/>
                </a:ext>
              </a:extLst>
            </p:cNvPr>
            <p:cNvGrpSpPr/>
            <p:nvPr/>
          </p:nvGrpSpPr>
          <p:grpSpPr>
            <a:xfrm>
              <a:off x="6174939" y="5063897"/>
              <a:ext cx="1348988" cy="1348988"/>
              <a:chOff x="6751756" y="2181482"/>
              <a:chExt cx="1779113" cy="1779113"/>
            </a:xfrm>
          </p:grpSpPr>
          <p:sp>
            <p:nvSpPr>
              <p:cNvPr id="37" name="Ellipse 36">
                <a:extLst>
                  <a:ext uri="{FF2B5EF4-FFF2-40B4-BE49-F238E27FC236}">
                    <a16:creationId xmlns:a16="http://schemas.microsoft.com/office/drawing/2014/main" id="{78016B46-4140-8441-AD3B-2DACB6B29759}"/>
                  </a:ext>
                </a:extLst>
              </p:cNvPr>
              <p:cNvSpPr/>
              <p:nvPr/>
            </p:nvSpPr>
            <p:spPr>
              <a:xfrm>
                <a:off x="6751756" y="2181482"/>
                <a:ext cx="1779113" cy="177911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8" name="Image 37">
                <a:extLst>
                  <a:ext uri="{FF2B5EF4-FFF2-40B4-BE49-F238E27FC236}">
                    <a16:creationId xmlns:a16="http://schemas.microsoft.com/office/drawing/2014/main" id="{7D4ABA78-7884-3941-9BF5-CB710D3B4D91}"/>
                  </a:ext>
                </a:extLst>
              </p:cNvPr>
              <p:cNvPicPr>
                <a:picLocks noChangeAspect="1"/>
              </p:cNvPicPr>
              <p:nvPr/>
            </p:nvPicPr>
            <p:blipFill>
              <a:blip r:embed="rId4"/>
              <a:stretch>
                <a:fillRect/>
              </a:stretch>
            </p:blipFill>
            <p:spPr>
              <a:xfrm>
                <a:off x="6871240" y="2834002"/>
                <a:ext cx="1458702" cy="484752"/>
              </a:xfrm>
              <a:prstGeom prst="rect">
                <a:avLst/>
              </a:prstGeom>
            </p:spPr>
          </p:pic>
        </p:grpSp>
        <p:grpSp>
          <p:nvGrpSpPr>
            <p:cNvPr id="9" name="Groupe 8">
              <a:extLst>
                <a:ext uri="{FF2B5EF4-FFF2-40B4-BE49-F238E27FC236}">
                  <a16:creationId xmlns:a16="http://schemas.microsoft.com/office/drawing/2014/main" id="{4A7B9A95-D703-164D-AB60-508B92AB8A10}"/>
                </a:ext>
              </a:extLst>
            </p:cNvPr>
            <p:cNvGrpSpPr/>
            <p:nvPr/>
          </p:nvGrpSpPr>
          <p:grpSpPr>
            <a:xfrm>
              <a:off x="6936245" y="3474775"/>
              <a:ext cx="1348988" cy="1348988"/>
              <a:chOff x="2657801" y="4722745"/>
              <a:chExt cx="1779113" cy="1779113"/>
            </a:xfrm>
            <a:solidFill>
              <a:schemeClr val="bg1"/>
            </a:solidFill>
          </p:grpSpPr>
          <p:sp>
            <p:nvSpPr>
              <p:cNvPr id="35" name="Ellipse 34">
                <a:extLst>
                  <a:ext uri="{FF2B5EF4-FFF2-40B4-BE49-F238E27FC236}">
                    <a16:creationId xmlns:a16="http://schemas.microsoft.com/office/drawing/2014/main" id="{CD99C294-5039-B749-A04E-519B48197E17}"/>
                  </a:ext>
                </a:extLst>
              </p:cNvPr>
              <p:cNvSpPr/>
              <p:nvPr/>
            </p:nvSpPr>
            <p:spPr>
              <a:xfrm>
                <a:off x="2657801" y="4722745"/>
                <a:ext cx="1779113" cy="1779113"/>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a:extLst>
                  <a:ext uri="{FF2B5EF4-FFF2-40B4-BE49-F238E27FC236}">
                    <a16:creationId xmlns:a16="http://schemas.microsoft.com/office/drawing/2014/main" id="{2D2363BB-CC96-1041-8B71-11923E0606F8}"/>
                  </a:ext>
                </a:extLst>
              </p:cNvPr>
              <p:cNvPicPr>
                <a:picLocks noChangeAspect="1"/>
              </p:cNvPicPr>
              <p:nvPr/>
            </p:nvPicPr>
            <p:blipFill>
              <a:blip r:embed="rId5"/>
              <a:stretch>
                <a:fillRect/>
              </a:stretch>
            </p:blipFill>
            <p:spPr>
              <a:xfrm>
                <a:off x="2827046" y="5306824"/>
                <a:ext cx="1453043" cy="557948"/>
              </a:xfrm>
              <a:prstGeom prst="rect">
                <a:avLst/>
              </a:prstGeom>
              <a:grpFill/>
            </p:spPr>
          </p:pic>
        </p:grpSp>
        <p:grpSp>
          <p:nvGrpSpPr>
            <p:cNvPr id="10" name="Groupe 9">
              <a:extLst>
                <a:ext uri="{FF2B5EF4-FFF2-40B4-BE49-F238E27FC236}">
                  <a16:creationId xmlns:a16="http://schemas.microsoft.com/office/drawing/2014/main" id="{A74A8AEA-D501-A449-A466-73D16019DDB5}"/>
                </a:ext>
              </a:extLst>
            </p:cNvPr>
            <p:cNvGrpSpPr/>
            <p:nvPr/>
          </p:nvGrpSpPr>
          <p:grpSpPr>
            <a:xfrm>
              <a:off x="3304663" y="5055012"/>
              <a:ext cx="1348988" cy="1348988"/>
              <a:chOff x="7365541" y="4812319"/>
              <a:chExt cx="1779113" cy="1779113"/>
            </a:xfrm>
            <a:solidFill>
              <a:schemeClr val="bg1"/>
            </a:solidFill>
          </p:grpSpPr>
          <p:sp>
            <p:nvSpPr>
              <p:cNvPr id="33" name="Ellipse 32">
                <a:extLst>
                  <a:ext uri="{FF2B5EF4-FFF2-40B4-BE49-F238E27FC236}">
                    <a16:creationId xmlns:a16="http://schemas.microsoft.com/office/drawing/2014/main" id="{8A99CF4C-1C71-AC4C-BABE-DCABA2BD0973}"/>
                  </a:ext>
                </a:extLst>
              </p:cNvPr>
              <p:cNvSpPr/>
              <p:nvPr/>
            </p:nvSpPr>
            <p:spPr>
              <a:xfrm>
                <a:off x="7365541" y="4812319"/>
                <a:ext cx="1779113" cy="1779113"/>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Image 33">
                <a:extLst>
                  <a:ext uri="{FF2B5EF4-FFF2-40B4-BE49-F238E27FC236}">
                    <a16:creationId xmlns:a16="http://schemas.microsoft.com/office/drawing/2014/main" id="{186142CD-5E7A-6F40-8375-B5B33E477AFF}"/>
                  </a:ext>
                </a:extLst>
              </p:cNvPr>
              <p:cNvPicPr>
                <a:picLocks noChangeAspect="1"/>
              </p:cNvPicPr>
              <p:nvPr/>
            </p:nvPicPr>
            <p:blipFill rotWithShape="1">
              <a:blip r:embed="rId6"/>
              <a:srcRect l="9317" t="31502" r="7760" b="32352"/>
              <a:stretch/>
            </p:blipFill>
            <p:spPr>
              <a:xfrm>
                <a:off x="7536349" y="5387931"/>
                <a:ext cx="1437496" cy="626601"/>
              </a:xfrm>
              <a:prstGeom prst="rect">
                <a:avLst/>
              </a:prstGeom>
              <a:grpFill/>
            </p:spPr>
          </p:pic>
        </p:grpSp>
        <p:grpSp>
          <p:nvGrpSpPr>
            <p:cNvPr id="13" name="Groupe 12">
              <a:extLst>
                <a:ext uri="{FF2B5EF4-FFF2-40B4-BE49-F238E27FC236}">
                  <a16:creationId xmlns:a16="http://schemas.microsoft.com/office/drawing/2014/main" id="{7F3A4658-E2AA-2449-B00C-ADAE8D4E9E39}"/>
                </a:ext>
              </a:extLst>
            </p:cNvPr>
            <p:cNvGrpSpPr/>
            <p:nvPr/>
          </p:nvGrpSpPr>
          <p:grpSpPr>
            <a:xfrm>
              <a:off x="4064644" y="3479611"/>
              <a:ext cx="1348988" cy="1348988"/>
              <a:chOff x="2107210" y="2181482"/>
              <a:chExt cx="1779113" cy="1779113"/>
            </a:xfrm>
          </p:grpSpPr>
          <p:sp>
            <p:nvSpPr>
              <p:cNvPr id="31" name="Ellipse 30">
                <a:extLst>
                  <a:ext uri="{FF2B5EF4-FFF2-40B4-BE49-F238E27FC236}">
                    <a16:creationId xmlns:a16="http://schemas.microsoft.com/office/drawing/2014/main" id="{007B6047-E59B-984B-A8CD-3FA24B6A373F}"/>
                  </a:ext>
                </a:extLst>
              </p:cNvPr>
              <p:cNvSpPr/>
              <p:nvPr/>
            </p:nvSpPr>
            <p:spPr>
              <a:xfrm>
                <a:off x="2107210" y="2181482"/>
                <a:ext cx="1779113" cy="177911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Image 31">
                <a:extLst>
                  <a:ext uri="{FF2B5EF4-FFF2-40B4-BE49-F238E27FC236}">
                    <a16:creationId xmlns:a16="http://schemas.microsoft.com/office/drawing/2014/main" id="{F9E8C1DF-4FEA-584D-AA48-DB32CEDCD675}"/>
                  </a:ext>
                </a:extLst>
              </p:cNvPr>
              <p:cNvPicPr>
                <a:picLocks noChangeAspect="1"/>
              </p:cNvPicPr>
              <p:nvPr/>
            </p:nvPicPr>
            <p:blipFill rotWithShape="1">
              <a:blip r:embed="rId7"/>
              <a:srcRect t="45683" b="-1"/>
              <a:stretch/>
            </p:blipFill>
            <p:spPr>
              <a:xfrm>
                <a:off x="2241482" y="2866935"/>
                <a:ext cx="1542381" cy="418886"/>
              </a:xfrm>
              <a:prstGeom prst="rect">
                <a:avLst/>
              </a:prstGeom>
            </p:spPr>
          </p:pic>
        </p:grpSp>
        <p:grpSp>
          <p:nvGrpSpPr>
            <p:cNvPr id="15" name="Groupe 14">
              <a:extLst>
                <a:ext uri="{FF2B5EF4-FFF2-40B4-BE49-F238E27FC236}">
                  <a16:creationId xmlns:a16="http://schemas.microsoft.com/office/drawing/2014/main" id="{C7431451-7AED-E14E-B103-F329C2BC4984}"/>
                </a:ext>
              </a:extLst>
            </p:cNvPr>
            <p:cNvGrpSpPr/>
            <p:nvPr/>
          </p:nvGrpSpPr>
          <p:grpSpPr>
            <a:xfrm>
              <a:off x="4740465" y="5054522"/>
              <a:ext cx="1348988" cy="1348988"/>
              <a:chOff x="9879013" y="4866540"/>
              <a:chExt cx="1779113" cy="1779113"/>
            </a:xfrm>
          </p:grpSpPr>
          <p:sp>
            <p:nvSpPr>
              <p:cNvPr id="29" name="Ellipse 28">
                <a:extLst>
                  <a:ext uri="{FF2B5EF4-FFF2-40B4-BE49-F238E27FC236}">
                    <a16:creationId xmlns:a16="http://schemas.microsoft.com/office/drawing/2014/main" id="{F5093B74-3DDB-3A44-BC8F-B6AEFA084515}"/>
                  </a:ext>
                </a:extLst>
              </p:cNvPr>
              <p:cNvSpPr/>
              <p:nvPr/>
            </p:nvSpPr>
            <p:spPr>
              <a:xfrm>
                <a:off x="9879013" y="4866540"/>
                <a:ext cx="1779113" cy="177911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0" name="Image 29">
                <a:extLst>
                  <a:ext uri="{FF2B5EF4-FFF2-40B4-BE49-F238E27FC236}">
                    <a16:creationId xmlns:a16="http://schemas.microsoft.com/office/drawing/2014/main" id="{9D1A91B8-CE92-6643-9F9B-657B4D69986E}"/>
                  </a:ext>
                </a:extLst>
              </p:cNvPr>
              <p:cNvPicPr>
                <a:picLocks noChangeAspect="1"/>
              </p:cNvPicPr>
              <p:nvPr/>
            </p:nvPicPr>
            <p:blipFill>
              <a:blip r:embed="rId8"/>
              <a:stretch>
                <a:fillRect/>
              </a:stretch>
            </p:blipFill>
            <p:spPr>
              <a:xfrm>
                <a:off x="10165167" y="5301688"/>
                <a:ext cx="1189573" cy="909174"/>
              </a:xfrm>
              <a:prstGeom prst="rect">
                <a:avLst/>
              </a:prstGeom>
            </p:spPr>
          </p:pic>
        </p:grpSp>
        <p:grpSp>
          <p:nvGrpSpPr>
            <p:cNvPr id="16" name="Groupe 15">
              <a:extLst>
                <a:ext uri="{FF2B5EF4-FFF2-40B4-BE49-F238E27FC236}">
                  <a16:creationId xmlns:a16="http://schemas.microsoft.com/office/drawing/2014/main" id="{FFBB3864-B850-C54C-BA9A-6AB230BCCCAC}"/>
                </a:ext>
              </a:extLst>
            </p:cNvPr>
            <p:cNvGrpSpPr/>
            <p:nvPr/>
          </p:nvGrpSpPr>
          <p:grpSpPr>
            <a:xfrm>
              <a:off x="7609412" y="5063897"/>
              <a:ext cx="1348988" cy="1348988"/>
              <a:chOff x="9066598" y="2181482"/>
              <a:chExt cx="1779113" cy="1779113"/>
            </a:xfrm>
          </p:grpSpPr>
          <p:sp>
            <p:nvSpPr>
              <p:cNvPr id="27" name="Ellipse 26">
                <a:extLst>
                  <a:ext uri="{FF2B5EF4-FFF2-40B4-BE49-F238E27FC236}">
                    <a16:creationId xmlns:a16="http://schemas.microsoft.com/office/drawing/2014/main" id="{2668B962-26AE-CA45-989D-BCA6298BA6E5}"/>
                  </a:ext>
                </a:extLst>
              </p:cNvPr>
              <p:cNvSpPr/>
              <p:nvPr/>
            </p:nvSpPr>
            <p:spPr>
              <a:xfrm>
                <a:off x="9066598" y="2181482"/>
                <a:ext cx="1779113" cy="177911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8" name="Image 27">
                <a:extLst>
                  <a:ext uri="{FF2B5EF4-FFF2-40B4-BE49-F238E27FC236}">
                    <a16:creationId xmlns:a16="http://schemas.microsoft.com/office/drawing/2014/main" id="{DEDA886A-ACD2-754C-8C57-BB08A2BF4763}"/>
                  </a:ext>
                </a:extLst>
              </p:cNvPr>
              <p:cNvPicPr>
                <a:picLocks noChangeAspect="1"/>
              </p:cNvPicPr>
              <p:nvPr/>
            </p:nvPicPr>
            <p:blipFill>
              <a:blip r:embed="rId9"/>
              <a:stretch>
                <a:fillRect/>
              </a:stretch>
            </p:blipFill>
            <p:spPr>
              <a:xfrm>
                <a:off x="9186268" y="2722470"/>
                <a:ext cx="1539771" cy="596284"/>
              </a:xfrm>
              <a:prstGeom prst="rect">
                <a:avLst/>
              </a:prstGeom>
            </p:spPr>
          </p:pic>
        </p:grpSp>
        <p:grpSp>
          <p:nvGrpSpPr>
            <p:cNvPr id="17" name="Groupe 16">
              <a:extLst>
                <a:ext uri="{FF2B5EF4-FFF2-40B4-BE49-F238E27FC236}">
                  <a16:creationId xmlns:a16="http://schemas.microsoft.com/office/drawing/2014/main" id="{6FE4E32E-A4A4-F947-BDD4-78A9A39537DB}"/>
                </a:ext>
              </a:extLst>
            </p:cNvPr>
            <p:cNvGrpSpPr/>
            <p:nvPr/>
          </p:nvGrpSpPr>
          <p:grpSpPr>
            <a:xfrm>
              <a:off x="2624033" y="3462325"/>
              <a:ext cx="1348988" cy="1348988"/>
              <a:chOff x="4436914" y="2181482"/>
              <a:chExt cx="1779113" cy="1779113"/>
            </a:xfrm>
          </p:grpSpPr>
          <p:sp>
            <p:nvSpPr>
              <p:cNvPr id="25" name="Ellipse 24">
                <a:extLst>
                  <a:ext uri="{FF2B5EF4-FFF2-40B4-BE49-F238E27FC236}">
                    <a16:creationId xmlns:a16="http://schemas.microsoft.com/office/drawing/2014/main" id="{73DD5B8B-6486-034A-BC3E-DDACC2DA9CE3}"/>
                  </a:ext>
                </a:extLst>
              </p:cNvPr>
              <p:cNvSpPr/>
              <p:nvPr/>
            </p:nvSpPr>
            <p:spPr>
              <a:xfrm>
                <a:off x="4436914" y="2181482"/>
                <a:ext cx="1779113" cy="177911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6" name="Image 25">
                <a:extLst>
                  <a:ext uri="{FF2B5EF4-FFF2-40B4-BE49-F238E27FC236}">
                    <a16:creationId xmlns:a16="http://schemas.microsoft.com/office/drawing/2014/main" id="{8DFFF761-98F4-694E-AC6C-10BA61D4164F}"/>
                  </a:ext>
                </a:extLst>
              </p:cNvPr>
              <p:cNvPicPr>
                <a:picLocks noChangeAspect="1"/>
              </p:cNvPicPr>
              <p:nvPr/>
            </p:nvPicPr>
            <p:blipFill>
              <a:blip r:embed="rId10"/>
              <a:stretch>
                <a:fillRect/>
              </a:stretch>
            </p:blipFill>
            <p:spPr>
              <a:xfrm>
                <a:off x="4735900" y="2909214"/>
                <a:ext cx="1114196" cy="461047"/>
              </a:xfrm>
              <a:prstGeom prst="rect">
                <a:avLst/>
              </a:prstGeom>
            </p:spPr>
          </p:pic>
        </p:grpSp>
        <p:grpSp>
          <p:nvGrpSpPr>
            <p:cNvPr id="19" name="Groupe 18">
              <a:extLst>
                <a:ext uri="{FF2B5EF4-FFF2-40B4-BE49-F238E27FC236}">
                  <a16:creationId xmlns:a16="http://schemas.microsoft.com/office/drawing/2014/main" id="{A1C5A8C0-00F8-A745-98E6-AD62BB1FFB1F}"/>
                </a:ext>
              </a:extLst>
            </p:cNvPr>
            <p:cNvGrpSpPr/>
            <p:nvPr/>
          </p:nvGrpSpPr>
          <p:grpSpPr>
            <a:xfrm>
              <a:off x="5500444" y="3462325"/>
              <a:ext cx="1348988" cy="1348988"/>
              <a:chOff x="567886" y="4722745"/>
              <a:chExt cx="1779113" cy="1779113"/>
            </a:xfrm>
          </p:grpSpPr>
          <p:sp>
            <p:nvSpPr>
              <p:cNvPr id="23" name="Ellipse 22">
                <a:extLst>
                  <a:ext uri="{FF2B5EF4-FFF2-40B4-BE49-F238E27FC236}">
                    <a16:creationId xmlns:a16="http://schemas.microsoft.com/office/drawing/2014/main" id="{79648EA9-052D-CC41-9E61-899EA9E637BE}"/>
                  </a:ext>
                </a:extLst>
              </p:cNvPr>
              <p:cNvSpPr/>
              <p:nvPr/>
            </p:nvSpPr>
            <p:spPr>
              <a:xfrm>
                <a:off x="567886" y="4722745"/>
                <a:ext cx="1779113" cy="1779113"/>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FCAC223B-40E1-F349-BF9D-2CFC6AFF52D5}"/>
                  </a:ext>
                </a:extLst>
              </p:cNvPr>
              <p:cNvPicPr>
                <a:picLocks noChangeAspect="1"/>
              </p:cNvPicPr>
              <p:nvPr/>
            </p:nvPicPr>
            <p:blipFill rotWithShape="1">
              <a:blip r:embed="rId11"/>
              <a:srcRect l="16456" r="16750"/>
              <a:stretch/>
            </p:blipFill>
            <p:spPr>
              <a:xfrm>
                <a:off x="821906" y="5097620"/>
                <a:ext cx="1262057" cy="1062205"/>
              </a:xfrm>
              <a:prstGeom prst="rect">
                <a:avLst/>
              </a:prstGeom>
            </p:spPr>
          </p:pic>
        </p:grpSp>
        <p:grpSp>
          <p:nvGrpSpPr>
            <p:cNvPr id="20" name="Groupe 19">
              <a:extLst>
                <a:ext uri="{FF2B5EF4-FFF2-40B4-BE49-F238E27FC236}">
                  <a16:creationId xmlns:a16="http://schemas.microsoft.com/office/drawing/2014/main" id="{F6B73396-49FC-1245-9FAB-A5335A020A65}"/>
                </a:ext>
              </a:extLst>
            </p:cNvPr>
            <p:cNvGrpSpPr/>
            <p:nvPr/>
          </p:nvGrpSpPr>
          <p:grpSpPr>
            <a:xfrm>
              <a:off x="8372047" y="3462325"/>
              <a:ext cx="1348988" cy="1348988"/>
              <a:chOff x="4735900" y="4780912"/>
              <a:chExt cx="1779113" cy="1779113"/>
            </a:xfrm>
            <a:solidFill>
              <a:schemeClr val="bg1"/>
            </a:solidFill>
          </p:grpSpPr>
          <p:sp>
            <p:nvSpPr>
              <p:cNvPr id="21" name="Ellipse 20">
                <a:extLst>
                  <a:ext uri="{FF2B5EF4-FFF2-40B4-BE49-F238E27FC236}">
                    <a16:creationId xmlns:a16="http://schemas.microsoft.com/office/drawing/2014/main" id="{87486828-72D1-894F-B63C-301B885C24E9}"/>
                  </a:ext>
                </a:extLst>
              </p:cNvPr>
              <p:cNvSpPr/>
              <p:nvPr/>
            </p:nvSpPr>
            <p:spPr>
              <a:xfrm>
                <a:off x="4735900" y="4780912"/>
                <a:ext cx="1779113" cy="1779113"/>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3989C91D-424F-5448-991F-33E23EB8BBD3}"/>
                  </a:ext>
                </a:extLst>
              </p:cNvPr>
              <p:cNvPicPr>
                <a:picLocks noChangeAspect="1"/>
              </p:cNvPicPr>
              <p:nvPr/>
            </p:nvPicPr>
            <p:blipFill>
              <a:blip r:embed="rId12"/>
              <a:stretch>
                <a:fillRect/>
              </a:stretch>
            </p:blipFill>
            <p:spPr>
              <a:xfrm>
                <a:off x="5001764" y="5339315"/>
                <a:ext cx="1287326" cy="675485"/>
              </a:xfrm>
              <a:prstGeom prst="rect">
                <a:avLst/>
              </a:prstGeom>
              <a:grpFill/>
            </p:spPr>
          </p:pic>
        </p:grpSp>
      </p:grpSp>
      <p:pic>
        <p:nvPicPr>
          <p:cNvPr id="39" name="Image 38">
            <a:extLst>
              <a:ext uri="{FF2B5EF4-FFF2-40B4-BE49-F238E27FC236}">
                <a16:creationId xmlns:a16="http://schemas.microsoft.com/office/drawing/2014/main" id="{1B4657AF-80A7-484D-A42A-A2A4FF91D52C}"/>
              </a:ext>
            </a:extLst>
          </p:cNvPr>
          <p:cNvPicPr>
            <a:picLocks noChangeAspect="1"/>
          </p:cNvPicPr>
          <p:nvPr/>
        </p:nvPicPr>
        <p:blipFill>
          <a:blip r:embed="rId13"/>
          <a:stretch>
            <a:fillRect/>
          </a:stretch>
        </p:blipFill>
        <p:spPr>
          <a:xfrm>
            <a:off x="9642828" y="5883009"/>
            <a:ext cx="2207803" cy="612334"/>
          </a:xfrm>
          <a:prstGeom prst="rect">
            <a:avLst/>
          </a:prstGeom>
        </p:spPr>
      </p:pic>
      <p:sp>
        <p:nvSpPr>
          <p:cNvPr id="3" name="ZoneTexte 2">
            <a:extLst>
              <a:ext uri="{FF2B5EF4-FFF2-40B4-BE49-F238E27FC236}">
                <a16:creationId xmlns:a16="http://schemas.microsoft.com/office/drawing/2014/main" id="{28AEEFCA-3D00-3B44-B37F-352048F0D9F8}"/>
              </a:ext>
            </a:extLst>
          </p:cNvPr>
          <p:cNvSpPr txBox="1"/>
          <p:nvPr/>
        </p:nvSpPr>
        <p:spPr>
          <a:xfrm>
            <a:off x="1368584" y="1678352"/>
            <a:ext cx="9454832" cy="1077218"/>
          </a:xfrm>
          <a:prstGeom prst="rect">
            <a:avLst/>
          </a:prstGeom>
          <a:noFill/>
        </p:spPr>
        <p:txBody>
          <a:bodyPr wrap="none" rtlCol="0">
            <a:spAutoFit/>
          </a:bodyPr>
          <a:lstStyle/>
          <a:p>
            <a:pPr algn="ctr"/>
            <a:r>
              <a:rPr lang="fr-FR" sz="3200" dirty="0">
                <a:latin typeface="Brandon Grotesque" panose="020B0503020203060202" pitchFamily="34" charset="77"/>
              </a:rPr>
              <a:t>1</a:t>
            </a:r>
            <a:r>
              <a:rPr lang="fr-FR" sz="3200" baseline="30000" dirty="0">
                <a:latin typeface="Brandon Grotesque" panose="020B0503020203060202" pitchFamily="34" charset="77"/>
              </a:rPr>
              <a:t>er</a:t>
            </a:r>
            <a:r>
              <a:rPr lang="fr-FR" sz="3200" dirty="0">
                <a:latin typeface="Brandon Grotesque" panose="020B0503020203060202" pitchFamily="34" charset="77"/>
              </a:rPr>
              <a:t> acteur de télémédecine de France</a:t>
            </a:r>
          </a:p>
          <a:p>
            <a:pPr algn="ctr"/>
            <a:r>
              <a:rPr lang="fr-FR" sz="3200" b="1" dirty="0">
                <a:solidFill>
                  <a:schemeClr val="accent2"/>
                </a:solidFill>
                <a:latin typeface="Brandon Grotesque" panose="020B0503020203060202" pitchFamily="34" charset="77"/>
              </a:rPr>
              <a:t>Objectif 2019 : atteindre 25 millions d’assurés en France </a:t>
            </a:r>
          </a:p>
        </p:txBody>
      </p:sp>
    </p:spTree>
    <p:extLst>
      <p:ext uri="{BB962C8B-B14F-4D97-AF65-F5344CB8AC3E}">
        <p14:creationId xmlns:p14="http://schemas.microsoft.com/office/powerpoint/2010/main" val="11853364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4627</TotalTime>
  <Words>719</Words>
  <Application>Microsoft Office PowerPoint</Application>
  <PresentationFormat>Grand écran</PresentationFormat>
  <Paragraphs>67</Paragraphs>
  <Slides>5</Slides>
  <Notes>5</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vt:i4>
      </vt:variant>
    </vt:vector>
  </HeadingPairs>
  <TitlesOfParts>
    <vt:vector size="11" baseType="lpstr">
      <vt:lpstr>Arial</vt:lpstr>
      <vt:lpstr>Brandon Grotesque</vt:lpstr>
      <vt:lpstr>Calibri</vt:lpstr>
      <vt:lpstr>Calibri Light</vt:lpstr>
      <vt:lpstr>Wingdings</vt:lpstr>
      <vt:lpstr>Thème Office</vt:lpstr>
      <vt:lpstr>2015 – un pari fou</vt:lpstr>
      <vt:lpstr>Inventé pour ceux qui s’en servent Mes Docteurs : seul service tout en un</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 un pari fou</dc:title>
  <dc:creator>Utilisateur Microsoft Office</dc:creator>
  <cp:lastModifiedBy>Hélène LEVAMIS</cp:lastModifiedBy>
  <cp:revision>91</cp:revision>
  <dcterms:created xsi:type="dcterms:W3CDTF">2018-02-27T08:40:35Z</dcterms:created>
  <dcterms:modified xsi:type="dcterms:W3CDTF">2018-03-14T17:02:46Z</dcterms:modified>
</cp:coreProperties>
</file>