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14"/>
  </p:notesMasterIdLst>
  <p:sldIdLst>
    <p:sldId id="327" r:id="rId6"/>
    <p:sldId id="329" r:id="rId7"/>
    <p:sldId id="323" r:id="rId8"/>
    <p:sldId id="326" r:id="rId9"/>
    <p:sldId id="263" r:id="rId10"/>
    <p:sldId id="275" r:id="rId11"/>
    <p:sldId id="325" r:id="rId12"/>
    <p:sldId id="328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32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098F7-D6CB-A84A-ACF5-7FA729CC5B9F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CFFB6-ED63-6340-A785-032C1970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00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WHAT :</a:t>
            </a:r>
          </a:p>
          <a:p>
            <a:r>
              <a:rPr lang="fr-FR" dirty="0"/>
              <a:t> La parenthèse</a:t>
            </a:r>
            <a:r>
              <a:rPr lang="fr-FR" baseline="0" dirty="0"/>
              <a:t> Fordiste se referme</a:t>
            </a:r>
          </a:p>
          <a:p>
            <a:r>
              <a:rPr lang="fr-FR" baseline="0" dirty="0"/>
              <a:t>Nombre de </a:t>
            </a:r>
            <a:r>
              <a:rPr lang="fr-FR" baseline="0" dirty="0" err="1"/>
              <a:t>dunbar</a:t>
            </a:r>
            <a:endParaRPr lang="fr-FR" baseline="0" dirty="0"/>
          </a:p>
          <a:p>
            <a:r>
              <a:rPr lang="fr-FR" baseline="0" dirty="0"/>
              <a:t>IA nous donne le pouvoir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42A602-820B-4F89-A842-090436D785F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37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WHAT : BOTTOM UP + TOP</a:t>
            </a:r>
            <a:r>
              <a:rPr lang="fr-FR" baseline="0" dirty="0"/>
              <a:t> DOWN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42A602-820B-4F89-A842-090436D785F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6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WHAT : BOTTOM UP + TOP</a:t>
            </a:r>
            <a:r>
              <a:rPr lang="fr-FR" baseline="0" dirty="0"/>
              <a:t> DOWN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42A602-820B-4F89-A842-090436D785F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03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5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41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30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2"/>
          </p:nvPr>
        </p:nvSpPr>
        <p:spPr>
          <a:xfrm>
            <a:off x="336067" y="1290918"/>
            <a:ext cx="11564816" cy="5056094"/>
          </a:xfrm>
        </p:spPr>
        <p:txBody>
          <a:bodyPr/>
          <a:lstStyle>
            <a:lvl1pPr marL="168586" indent="-168586">
              <a:spcBef>
                <a:spcPts val="1200"/>
              </a:spcBef>
              <a:buFont typeface="Wingdings" pitchFamily="2" charset="2"/>
              <a:buChar char="§"/>
              <a:defRPr sz="1600" b="0">
                <a:solidFill>
                  <a:schemeClr val="tx1"/>
                </a:solidFill>
              </a:defRPr>
            </a:lvl1pPr>
            <a:lvl2pPr marL="328375" indent="-159790">
              <a:buSzPct val="100000"/>
              <a:buFont typeface="Arial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96961" indent="-168586">
              <a:buSzPct val="100000"/>
              <a:buFont typeface="Wingdings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665545" indent="-168586">
              <a:buSzPct val="100000"/>
              <a:buFont typeface="Arial" pitchFamily="34" charset="0"/>
              <a:buChar char="•"/>
              <a:defRPr sz="110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texte 24"/>
          <p:cNvSpPr>
            <a:spLocks noGrp="1"/>
          </p:cNvSpPr>
          <p:nvPr>
            <p:ph type="body" sz="quarter" idx="11"/>
          </p:nvPr>
        </p:nvSpPr>
        <p:spPr>
          <a:xfrm>
            <a:off x="6401144" y="21516"/>
            <a:ext cx="5661772" cy="324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rtl="0" fontAlgn="base">
              <a:lnSpc>
                <a:spcPct val="80000"/>
              </a:lnSpc>
              <a:spcBef>
                <a:spcPts val="416"/>
              </a:spcBef>
              <a:spcAft>
                <a:spcPct val="0"/>
              </a:spcAft>
              <a:buFontTx/>
              <a:buNone/>
              <a:defRPr lang="fr-FR" sz="1200" b="0" i="0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632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7031" y="6302820"/>
            <a:ext cx="279961" cy="28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ommaire"/>
          <p:cNvSpPr>
            <a:spLocks noGrp="1"/>
          </p:cNvSpPr>
          <p:nvPr>
            <p:ph type="title" hasCustomPrompt="1"/>
          </p:nvPr>
        </p:nvSpPr>
        <p:spPr>
          <a:xfrm>
            <a:off x="365196" y="428781"/>
            <a:ext cx="11461611" cy="44964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223">
                <a:solidFill>
                  <a:srgbClr val="00008F"/>
                </a:solidFill>
                <a:latin typeface="+mj-lt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196" y="899284"/>
            <a:ext cx="11461473" cy="3372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755">
                <a:solidFill>
                  <a:srgbClr val="027180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1BF32069-FB06-2448-BF2F-3EF1F167C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93" y="6341123"/>
            <a:ext cx="678778" cy="217859"/>
          </a:xfrm>
          <a:prstGeom prst="rect">
            <a:avLst/>
          </a:prstGeom>
        </p:spPr>
        <p:txBody>
          <a:bodyPr/>
          <a:lstStyle>
            <a:lvl1pPr>
              <a:defRPr sz="781"/>
            </a:lvl1pPr>
          </a:lstStyle>
          <a:p>
            <a:pPr defTabSz="815632"/>
            <a:fld id="{438FEFB8-6B6E-4DC1-A5E4-A1258711B442}" type="slidenum">
              <a:rPr lang="en-GB" smtClean="0">
                <a:solidFill>
                  <a:srgbClr val="103184"/>
                </a:solidFill>
              </a:rPr>
              <a:pPr defTabSz="815632"/>
              <a:t>‹N°›</a:t>
            </a:fld>
            <a:endParaRPr lang="en-GB" dirty="0">
              <a:solidFill>
                <a:srgbClr val="103184"/>
              </a:solidFill>
            </a:endParaRPr>
          </a:p>
        </p:txBody>
      </p:sp>
      <p:sp>
        <p:nvSpPr>
          <p:cNvPr id="11" name="Espace réservé de la date 2">
            <a:extLst>
              <a:ext uri="{FF2B5EF4-FFF2-40B4-BE49-F238E27FC236}">
                <a16:creationId xmlns:a16="http://schemas.microsoft.com/office/drawing/2014/main" id="{D0119747-AB66-3B48-838E-32329D90D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9071" y="6320831"/>
            <a:ext cx="3823268" cy="273125"/>
          </a:xfrm>
          <a:prstGeom prst="rect">
            <a:avLst/>
          </a:prstGeom>
        </p:spPr>
        <p:txBody>
          <a:bodyPr/>
          <a:lstStyle>
            <a:lvl1pPr>
              <a:defRPr sz="781"/>
            </a:lvl1pPr>
          </a:lstStyle>
          <a:p>
            <a:pPr defTabSz="815632"/>
            <a:r>
              <a:rPr lang="fr-FR">
                <a:solidFill>
                  <a:srgbClr val="103184"/>
                </a:solidFill>
                <a:latin typeface="Source Sans Pro"/>
              </a:rPr>
              <a:t>Community Management l 2018 03</a:t>
            </a:r>
            <a:endParaRPr lang="fr-FR" dirty="0">
              <a:solidFill>
                <a:srgbClr val="103184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50107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594" y="204411"/>
            <a:ext cx="2874185" cy="290849"/>
          </a:xfr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4744-0654-5648-B0ED-202DA0EC0E80}" type="slidenum">
              <a:rPr/>
              <a:pPr/>
              <a:t>‹N°›</a:t>
            </a:fld>
            <a:endParaRPr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t>01/2013</a:t>
            </a:r>
            <a:endParaRPr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t>Confidentiel</a:t>
            </a:r>
            <a:endParaRPr dirty="0"/>
          </a:p>
        </p:txBody>
      </p:sp>
      <p:sp>
        <p:nvSpPr>
          <p:cNvPr id="7" name="Espace réservé de la date 3"/>
          <p:cNvSpPr txBox="1">
            <a:spLocks/>
          </p:cNvSpPr>
          <p:nvPr userDrawn="1"/>
        </p:nvSpPr>
        <p:spPr>
          <a:xfrm>
            <a:off x="8109203" y="25480"/>
            <a:ext cx="347852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fr-FR"/>
            </a:defPPr>
            <a:lvl1pPr algn="l" defTabSz="456498" rtl="0" fontAlgn="base">
              <a:spcBef>
                <a:spcPct val="0"/>
              </a:spcBef>
              <a:spcAft>
                <a:spcPct val="0"/>
              </a:spcAft>
              <a:defRPr lang="fr-FR" sz="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6498" indent="-55670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2995" indent="-111341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0885" indent="-168404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7383" indent="-224074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sz="800">
                <a:latin typeface="Calibri"/>
              </a:rPr>
              <a:t>01/2013</a:t>
            </a:r>
            <a:endParaRPr sz="800" dirty="0">
              <a:latin typeface="Calibri"/>
            </a:endParaRPr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9868722" y="25480"/>
            <a:ext cx="512961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fr-FR"/>
            </a:defPPr>
            <a:lvl1pPr algn="ctr" defTabSz="456498" rtl="0" fontAlgn="base">
              <a:spcBef>
                <a:spcPct val="0"/>
              </a:spcBef>
              <a:spcAft>
                <a:spcPct val="0"/>
              </a:spcAft>
              <a:defRPr lang="en-US" sz="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6498" indent="-55670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2995" indent="-111341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0885" indent="-168404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7383" indent="-224074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sz="800">
                <a:latin typeface="Calibri"/>
              </a:rPr>
              <a:t>Confidentiel</a:t>
            </a:r>
            <a:endParaRPr sz="800" dirty="0">
              <a:latin typeface="Calibri"/>
            </a:endParaRPr>
          </a:p>
        </p:txBody>
      </p:sp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12019372" y="22001"/>
            <a:ext cx="121828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fr-FR"/>
            </a:defPPr>
            <a:lvl1pPr algn="r" defTabSz="456498" rtl="0" fontAlgn="base">
              <a:spcBef>
                <a:spcPct val="0"/>
              </a:spcBef>
              <a:spcAft>
                <a:spcPct val="0"/>
              </a:spcAft>
              <a:defRPr lang="en-US" sz="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6498" indent="-55670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2995" indent="-111341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0885" indent="-168404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7383" indent="-224074" algn="l" defTabSz="456498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B7B4744-0654-5648-B0ED-202DA0EC0E80}" type="slidenum">
              <a:rPr sz="800" smtClean="0">
                <a:latin typeface="Calibri"/>
              </a:rPr>
              <a:pPr/>
              <a:t>‹N°›</a:t>
            </a:fld>
            <a:endParaRPr sz="800" dirty="0">
              <a:latin typeface="Calibri"/>
            </a:endParaRPr>
          </a:p>
        </p:txBody>
      </p:sp>
      <p:sp>
        <p:nvSpPr>
          <p:cNvPr id="10" name="Espace réservé du contenu 14"/>
          <p:cNvSpPr>
            <a:spLocks noGrp="1"/>
          </p:cNvSpPr>
          <p:nvPr>
            <p:ph sz="quarter" idx="13" hasCustomPrompt="1"/>
          </p:nvPr>
        </p:nvSpPr>
        <p:spPr>
          <a:xfrm>
            <a:off x="2016001" y="1209244"/>
            <a:ext cx="8160001" cy="637831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tabLst>
                <a:tab pos="0" algn="l"/>
              </a:tabLst>
              <a:def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itchFamily="34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lvl="0"/>
            <a:r>
              <a:rPr lang="fr-FR" noProof="0" dirty="0"/>
              <a:t>Client / Intitulé de Mission / Présentation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quarter" idx="14" hasCustomPrompt="1"/>
          </p:nvPr>
        </p:nvSpPr>
        <p:spPr>
          <a:xfrm>
            <a:off x="2016001" y="4032685"/>
            <a:ext cx="8161867" cy="16160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1991" tIns="71991" rIns="71991" bIns="71991" numCol="1" anchor="b" anchorCtr="0" compatLnSpc="1">
            <a:prstTxWarp prst="textNoShape">
              <a:avLst/>
            </a:prstTxWarp>
          </a:bodyPr>
          <a:lstStyle>
            <a:lvl1pPr marL="342857" indent="-342857">
              <a:spcAft>
                <a:spcPts val="600"/>
              </a:spcAft>
              <a:buNone/>
              <a:defRPr kumimoji="0" lang="fr-FR" b="0" i="0" u="none" strike="noStrike" kern="0" cap="none" spc="0" normalizeH="0" baseline="0" smtClean="0">
                <a:ln>
                  <a:noFill/>
                </a:ln>
                <a:solidFill>
                  <a:srgbClr val="00B6FF"/>
                </a:solidFill>
                <a:effectLst/>
                <a:uLnTx/>
                <a:uFillTx/>
                <a:latin typeface="Calibri" pitchFamily="34" charset="0"/>
                <a:cs typeface="ＭＳ Ｐゴシック" pitchFamily="-108" charset="-128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pPr marL="0" lvl="0" indent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dirty="0"/>
              <a:t>bluenove / Pied de page / Date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9538" y="344743"/>
            <a:ext cx="2874185" cy="290849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09203" y="25481"/>
            <a:ext cx="347852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>
                <a:latin typeface="Calibri"/>
              </a:rPr>
              <a:t>01/2013</a:t>
            </a:r>
            <a:endParaRPr dirty="0">
              <a:latin typeface="Calibri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868722" y="25481"/>
            <a:ext cx="512961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Calibri"/>
              </a:rPr>
              <a:t>Confidentiel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2019372" y="22002"/>
            <a:ext cx="121828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7B4744-0654-5648-B0ED-202DA0EC0E80}" type="slidenum">
              <a:rPr smtClean="0">
                <a:latin typeface="Calibri"/>
              </a:rPr>
              <a:pPr/>
              <a:t>‹N°›</a:t>
            </a:fld>
            <a:endParaRPr dirty="0">
              <a:latin typeface="Calibri"/>
            </a:endParaRPr>
          </a:p>
        </p:txBody>
      </p:sp>
      <p:sp>
        <p:nvSpPr>
          <p:cNvPr id="6" name="Titre 11"/>
          <p:cNvSpPr txBox="1">
            <a:spLocks/>
          </p:cNvSpPr>
          <p:nvPr userDrawn="1"/>
        </p:nvSpPr>
        <p:spPr>
          <a:xfrm>
            <a:off x="2016001" y="1209242"/>
            <a:ext cx="8160001" cy="120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991" tIns="71991" rIns="71991" bIns="71991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0" lang="en-US" sz="2800" b="0" i="0" u="none" strike="noStrike" kern="0" cap="none" spc="0" normalizeH="0" baseline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alibri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595959"/>
                </a:solidFill>
                <a:latin typeface="Calibri" pitchFamily="34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595959"/>
                </a:solidFill>
                <a:latin typeface="Calibri" pitchFamily="34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595959"/>
                </a:solidFill>
                <a:latin typeface="Calibri" pitchFamily="34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595959"/>
                </a:solidFill>
                <a:latin typeface="Calibri" pitchFamily="34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4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287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43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57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6442">
              <a:spcBef>
                <a:spcPct val="20000"/>
              </a:spcBef>
              <a:buFont typeface="Arial"/>
              <a:buNone/>
              <a:tabLst>
                <a:tab pos="0" algn="l"/>
              </a:tabLst>
            </a:pPr>
            <a:r>
              <a:rPr lang="fr-FR" sz="2800"/>
              <a:t>Intercalaire</a:t>
            </a:r>
            <a:endParaRPr lang="fr-FR" sz="2800" dirty="0"/>
          </a:p>
        </p:txBody>
      </p:sp>
      <p:sp>
        <p:nvSpPr>
          <p:cNvPr id="7" name="Espace réservé du contenu 13"/>
          <p:cNvSpPr>
            <a:spLocks noGrp="1"/>
          </p:cNvSpPr>
          <p:nvPr>
            <p:ph sz="quarter" idx="13" hasCustomPrompt="1"/>
          </p:nvPr>
        </p:nvSpPr>
        <p:spPr>
          <a:xfrm>
            <a:off x="2015999" y="2409304"/>
            <a:ext cx="8160935" cy="3226323"/>
          </a:xfrm>
        </p:spPr>
        <p:txBody>
          <a:bodyPr/>
          <a:lstStyle>
            <a:lvl1pPr>
              <a:buClr>
                <a:srgbClr val="00B6FF"/>
              </a:buClr>
              <a:buFont typeface="+mj-lt"/>
              <a:buAutoNum type="arabicPeriod"/>
              <a:defRPr sz="2000"/>
            </a:lvl1pPr>
            <a:lvl2pPr>
              <a:defRPr sz="1600"/>
            </a:lvl2pPr>
            <a:lvl3pPr>
              <a:buClrTx/>
              <a:defRPr sz="1200"/>
            </a:lvl3pPr>
          </a:lstStyle>
          <a:p>
            <a:pPr lvl="0"/>
            <a:r>
              <a:rPr lang="fr-FR" noProof="0" dirty="0"/>
              <a:t>Niveau 1</a:t>
            </a:r>
          </a:p>
          <a:p>
            <a:pPr lvl="1"/>
            <a:r>
              <a:rPr lang="fr-FR" noProof="0" dirty="0"/>
              <a:t>Niveau 2</a:t>
            </a:r>
          </a:p>
          <a:p>
            <a:pPr lvl="2"/>
            <a:r>
              <a:rPr lang="fr-FR" noProof="0" dirty="0"/>
              <a:t>Niveau 3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46592" y="204411"/>
            <a:ext cx="2037417" cy="290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Intitulé de Mission</a:t>
            </a:r>
            <a:endParaRPr lang="en-U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0" y="1209242"/>
            <a:ext cx="12192000" cy="564875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1991" tIns="71991" rIns="71991" bIns="71991" numCol="1" anchor="t" anchorCtr="0" compatLnSpc="1">
            <a:prstTxWarp prst="textNoShape">
              <a:avLst/>
            </a:prstTxWarp>
          </a:bodyPr>
          <a:lstStyle>
            <a:lvl1pPr>
              <a:defRPr lang="fr-FR" smtClean="0"/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en-US"/>
            </a:lvl5pPr>
          </a:lstStyle>
          <a:p>
            <a:pPr marL="261808" lvl="0" indent="-261808"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00B6FF"/>
              </a:buClr>
              <a:buFont typeface="Wingdings" charset="0"/>
              <a:buChar char="§"/>
              <a:tabLst>
                <a:tab pos="445868" algn="l"/>
              </a:tabLst>
            </a:pPr>
            <a:r>
              <a:rPr lang="fr-FR" noProof="0" dirty="0"/>
              <a:t>Cliquez pour modifier les styles du texte du masque</a:t>
            </a:r>
          </a:p>
          <a:p>
            <a:pPr marL="536310" lvl="1" indent="-2729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6FF"/>
              </a:buClr>
              <a:buFont typeface="Arial" charset="0"/>
              <a:buChar char="•"/>
            </a:pPr>
            <a:r>
              <a:rPr lang="fr-FR" noProof="0" dirty="0"/>
              <a:t>Deuxième niveau</a:t>
            </a:r>
          </a:p>
          <a:p>
            <a:pPr marL="801292" lvl="2" indent="-26339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6FF"/>
              </a:buClr>
              <a:buFont typeface="Lucida Grande" charset="0"/>
              <a:buChar char="−"/>
            </a:pPr>
            <a:r>
              <a:rPr lang="fr-FR" noProof="0" dirty="0"/>
              <a:t>Troisième niveau</a:t>
            </a:r>
          </a:p>
          <a:p>
            <a:pPr marL="1071033" lvl="3" indent="-26339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6FF"/>
              </a:buClr>
              <a:buFont typeface="Lucida Grande" charset="0"/>
              <a:buChar char="−"/>
              <a:tabLst>
                <a:tab pos="1074206" algn="l"/>
              </a:tabLst>
            </a:pPr>
            <a:r>
              <a:rPr lang="fr-FR" noProof="0" dirty="0"/>
              <a:t>Quatrième niveau</a:t>
            </a:r>
          </a:p>
          <a:p>
            <a:pPr marL="1339187" lvl="4" indent="-26339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6FF"/>
              </a:buClr>
              <a:buFont typeface="Lucida Grande" charset="0"/>
              <a:buChar char="-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09203" y="25481"/>
            <a:ext cx="347852" cy="123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>
                <a:solidFill>
                  <a:prstClr val="white"/>
                </a:solidFill>
                <a:latin typeface="Calibri"/>
              </a:rPr>
              <a:t>01/2013</a:t>
            </a:r>
            <a:endParaRPr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868722" y="25481"/>
            <a:ext cx="512961" cy="123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dirty="0">
                <a:solidFill>
                  <a:prstClr val="white"/>
                </a:solidFill>
                <a:latin typeface="Calibri"/>
              </a:rPr>
              <a:t>Confidentiel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2019372" y="22002"/>
            <a:ext cx="121828" cy="1231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4744-0654-5648-B0ED-202DA0EC0E80}" type="slidenum">
              <a:rPr smtClean="0">
                <a:solidFill>
                  <a:prstClr val="white"/>
                </a:solidFill>
                <a:latin typeface="Calibri"/>
              </a:rPr>
              <a:pPr/>
              <a:t>‹N°›</a:t>
            </a:fld>
            <a:endParaRPr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16618"/>
            <a:ext cx="12192000" cy="6926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lIns="91428" tIns="45715" rIns="91428" bIns="45715" rtlCol="0" anchor="ctr"/>
          <a:lstStyle/>
          <a:p>
            <a:pPr algn="ctr" defTabSz="456442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0" y="516618"/>
            <a:ext cx="12192000" cy="0"/>
          </a:xfrm>
          <a:prstGeom prst="line">
            <a:avLst/>
          </a:prstGeom>
          <a:ln w="127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>
          <a:xfrm>
            <a:off x="0" y="1209242"/>
            <a:ext cx="12192000" cy="0"/>
          </a:xfrm>
          <a:prstGeom prst="line">
            <a:avLst/>
          </a:prstGeom>
          <a:ln w="127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12"/>
          <p:cNvSpPr>
            <a:spLocks noGrp="1"/>
          </p:cNvSpPr>
          <p:nvPr>
            <p:ph sz="quarter" idx="13" hasCustomPrompt="1"/>
          </p:nvPr>
        </p:nvSpPr>
        <p:spPr>
          <a:xfrm>
            <a:off x="0" y="457557"/>
            <a:ext cx="12192000" cy="773113"/>
          </a:xfrm>
          <a:noFill/>
        </p:spPr>
        <p:txBody>
          <a:bodyPr wrap="square" lIns="71991" tIns="0" rIns="71991" bIns="0" rtlCol="0" anchor="ctr">
            <a:noAutofit/>
          </a:bodyPr>
          <a:lstStyle>
            <a:lvl1pPr marL="0" indent="0">
              <a:buNone/>
              <a:defRPr lang="fr-FR" sz="1800" smtClean="0">
                <a:latin typeface="Akkurat"/>
                <a:ea typeface="+mn-ea"/>
                <a:cs typeface="Akkurat"/>
              </a:defRPr>
            </a:lvl1pPr>
            <a:lvl2pPr>
              <a:defRPr lang="fr-FR" sz="1800" smtClean="0">
                <a:latin typeface="+mn-lt"/>
                <a:ea typeface="+mn-ea"/>
                <a:cs typeface="+mn-cs"/>
              </a:defRPr>
            </a:lvl2pPr>
            <a:lvl3pPr>
              <a:defRPr lang="fr-FR" sz="1800" smtClean="0">
                <a:latin typeface="+mn-lt"/>
                <a:ea typeface="+mn-ea"/>
                <a:cs typeface="+mn-cs"/>
              </a:defRPr>
            </a:lvl3pPr>
            <a:lvl4pPr>
              <a:defRPr lang="fr-FR" sz="1800" smtClean="0">
                <a:latin typeface="+mn-lt"/>
                <a:ea typeface="+mn-ea"/>
                <a:cs typeface="+mn-cs"/>
              </a:defRPr>
            </a:lvl4pPr>
            <a:lvl5pPr>
              <a:defRPr lang="en-US" sz="1800">
                <a:latin typeface="+mn-lt"/>
                <a:ea typeface="+mn-ea"/>
                <a:cs typeface="+mn-cs"/>
              </a:defRPr>
            </a:lvl5pPr>
          </a:lstStyle>
          <a:p>
            <a:pPr marL="0" lvl="0"/>
            <a:r>
              <a:rPr lang="fr-FR" noProof="0" dirty="0"/>
              <a:t>Message de </a:t>
            </a:r>
            <a:r>
              <a:rPr lang="fr-FR" noProof="0" dirty="0" err="1"/>
              <a:t>Slide</a:t>
            </a:r>
            <a:endParaRPr lang="fr-FR" noProof="0" dirty="0"/>
          </a:p>
        </p:txBody>
      </p:sp>
      <p:sp>
        <p:nvSpPr>
          <p:cNvPr id="13" name="Espace réservé du contenu 14"/>
          <p:cNvSpPr>
            <a:spLocks noGrp="1"/>
          </p:cNvSpPr>
          <p:nvPr>
            <p:ph sz="quarter" idx="14" hasCustomPrompt="1"/>
          </p:nvPr>
        </p:nvSpPr>
        <p:spPr>
          <a:xfrm>
            <a:off x="8109203" y="242112"/>
            <a:ext cx="1466748" cy="215444"/>
          </a:xfrm>
          <a:noFill/>
        </p:spPr>
        <p:txBody>
          <a:bodyPr wrap="none" lIns="0" tIns="0" rIns="0" bIns="0" rtlCol="0" anchor="ctr">
            <a:spAutoFit/>
          </a:bodyPr>
          <a:lstStyle>
            <a:lvl1pPr marL="0" indent="0">
              <a:buNone/>
              <a:defRPr lang="fr-FR" sz="1400" smtClean="0">
                <a:solidFill>
                  <a:srgbClr val="505050"/>
                </a:solidFill>
                <a:latin typeface="Akkurat"/>
                <a:ea typeface="+mn-ea"/>
                <a:cs typeface="Akkurat"/>
              </a:defRPr>
            </a:lvl1pPr>
            <a:lvl2pPr>
              <a:defRPr lang="fr-FR" sz="1800" smtClean="0">
                <a:latin typeface="+mn-lt"/>
                <a:ea typeface="+mn-ea"/>
                <a:cs typeface="+mn-cs"/>
              </a:defRPr>
            </a:lvl2pPr>
            <a:lvl3pPr>
              <a:defRPr lang="fr-FR" sz="1800" smtClean="0">
                <a:latin typeface="+mn-lt"/>
                <a:ea typeface="+mn-ea"/>
                <a:cs typeface="+mn-cs"/>
              </a:defRPr>
            </a:lvl3pPr>
            <a:lvl4pPr>
              <a:defRPr lang="fr-FR" sz="1800" smtClean="0">
                <a:latin typeface="+mn-lt"/>
                <a:ea typeface="+mn-ea"/>
                <a:cs typeface="+mn-cs"/>
              </a:defRPr>
            </a:lvl4pPr>
            <a:lvl5pPr>
              <a:defRPr lang="en-US" sz="1800">
                <a:latin typeface="+mn-lt"/>
                <a:ea typeface="+mn-ea"/>
                <a:cs typeface="+mn-cs"/>
              </a:defRPr>
            </a:lvl5pPr>
          </a:lstStyle>
          <a:p>
            <a:pPr marL="0" lvl="0"/>
            <a:r>
              <a:rPr lang="fr-FR" noProof="0" dirty="0"/>
              <a:t>Plan de Présentation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74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83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198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1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76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62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93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26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BFB0E-F5BF-4EDD-90E0-4A35C3EC3133}" type="datetimeFigureOut">
              <a:rPr lang="fr-FR" smtClean="0"/>
              <a:t>14/03/2018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78851-7953-4482-9201-CA9CF3576570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165" y="6289167"/>
            <a:ext cx="1446835" cy="559979"/>
          </a:xfrm>
          <a:prstGeom prst="rect">
            <a:avLst/>
          </a:prstGeom>
        </p:spPr>
      </p:pic>
      <p:pic>
        <p:nvPicPr>
          <p:cNvPr id="8" name="Image 7" descr="bluenove_assembl_logo_2016.pn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" y="6386810"/>
            <a:ext cx="1547257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7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titre 1"/>
          <p:cNvSpPr>
            <a:spLocks noGrp="1"/>
          </p:cNvSpPr>
          <p:nvPr>
            <p:ph type="title"/>
          </p:nvPr>
        </p:nvSpPr>
        <p:spPr>
          <a:xfrm>
            <a:off x="46594" y="204411"/>
            <a:ext cx="2037417" cy="2908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lvl="0" algn="l"/>
            <a:r>
              <a:rPr lang="fr-FR" noProof="0" dirty="0"/>
              <a:t>Intitulé de Mission</a:t>
            </a:r>
          </a:p>
        </p:txBody>
      </p:sp>
      <p:sp>
        <p:nvSpPr>
          <p:cNvPr id="36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1209242"/>
            <a:ext cx="12192000" cy="564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991" tIns="71991" rIns="71991" bIns="71991" numCol="1" anchor="t" anchorCtr="0" compatLnSpc="1">
            <a:prstTxWarp prst="textNoShape">
              <a:avLst/>
            </a:prstTxWarp>
          </a:bodyPr>
          <a:lstStyle/>
          <a:p>
            <a:pPr marL="261808" lvl="0" indent="-261808" eaLnBrk="0" fontAlgn="base" hangingPunct="0">
              <a:spcBef>
                <a:spcPts val="1050"/>
              </a:spcBef>
              <a:spcAft>
                <a:spcPct val="0"/>
              </a:spcAft>
              <a:buClr>
                <a:srgbClr val="00B6FF"/>
              </a:buClr>
              <a:buFont typeface="Wingdings" charset="0"/>
              <a:buChar char="§"/>
              <a:tabLst>
                <a:tab pos="445868" algn="l"/>
              </a:tabLst>
            </a:pPr>
            <a:r>
              <a:rPr lang="fr-FR" noProof="0" dirty="0"/>
              <a:t>Cliquez pour modifier les styles du texte du masque</a:t>
            </a:r>
          </a:p>
          <a:p>
            <a:pPr marL="536310" lvl="1" indent="-2729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6FF"/>
              </a:buClr>
              <a:buFont typeface="Arial" charset="0"/>
              <a:buChar char="•"/>
            </a:pPr>
            <a:r>
              <a:rPr lang="fr-FR" noProof="0" dirty="0"/>
              <a:t>Deuxième niveau</a:t>
            </a:r>
          </a:p>
          <a:p>
            <a:pPr marL="801292" lvl="2" indent="-26339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6FF"/>
              </a:buClr>
              <a:buFont typeface="Lucida Grande" charset="0"/>
              <a:buChar char="−"/>
            </a:pPr>
            <a:r>
              <a:rPr lang="fr-FR" noProof="0" dirty="0"/>
              <a:t>Troisième niveau</a:t>
            </a:r>
          </a:p>
          <a:p>
            <a:pPr marL="1071033" lvl="3" indent="-26339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6FF"/>
              </a:buClr>
              <a:buFont typeface="Lucida Grande" charset="0"/>
              <a:buChar char="−"/>
              <a:tabLst>
                <a:tab pos="1074206" algn="l"/>
              </a:tabLst>
            </a:pPr>
            <a:r>
              <a:rPr lang="fr-FR" noProof="0" dirty="0"/>
              <a:t>Quatrième niveau</a:t>
            </a:r>
          </a:p>
          <a:p>
            <a:pPr marL="1339187" lvl="4" indent="-26339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6FF"/>
              </a:buClr>
              <a:buFont typeface="Lucida Grande" charset="0"/>
              <a:buChar char="-"/>
            </a:pPr>
            <a:r>
              <a:rPr lang="fr-FR" noProof="0" dirty="0"/>
              <a:t>Cinquième niveau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0" y="202894"/>
            <a:ext cx="12192000" cy="31372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91428" tIns="45715" rIns="91428" bIns="45715" rtlCol="0" anchor="ctr"/>
          <a:lstStyle/>
          <a:p>
            <a:pPr algn="ctr" defTabSz="456442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39" name="Image 38" descr="bluenove blanc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3" y="4233"/>
            <a:ext cx="1030311" cy="144000"/>
          </a:xfrm>
          <a:prstGeom prst="rect">
            <a:avLst/>
          </a:prstGeom>
        </p:spPr>
      </p:pic>
      <p:sp>
        <p:nvSpPr>
          <p:cNvPr id="4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2016166" y="22002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lvl1pPr algn="r">
              <a:defRPr lang="en-US" sz="800" smtClean="0">
                <a:solidFill>
                  <a:srgbClr val="FFFFFF"/>
                </a:solidFill>
              </a:defRPr>
            </a:lvl1pPr>
          </a:lstStyle>
          <a:p>
            <a:pPr defTabSz="456442" fontAlgn="base">
              <a:spcBef>
                <a:spcPct val="0"/>
              </a:spcBef>
              <a:spcAft>
                <a:spcPct val="0"/>
              </a:spcAft>
            </a:pPr>
            <a:fld id="{3B7B4744-0654-5648-B0ED-202DA0EC0E80}" type="slidenum">
              <a:rPr lang="en-US" smtClean="0"/>
              <a:pPr defTabSz="456442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/>
          </a:p>
        </p:txBody>
      </p:sp>
      <p:sp>
        <p:nvSpPr>
          <p:cNvPr id="4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109204" y="25481"/>
            <a:ext cx="375103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lvl1pPr>
              <a:defRPr lang="fr-FR" sz="800" smtClean="0">
                <a:solidFill>
                  <a:srgbClr val="FFFFFF"/>
                </a:solidFill>
              </a:defRPr>
            </a:lvl1pPr>
          </a:lstStyle>
          <a:p>
            <a:pPr defTabSz="456442" fontAlgn="base">
              <a:spcBef>
                <a:spcPct val="0"/>
              </a:spcBef>
              <a:spcAft>
                <a:spcPct val="0"/>
              </a:spcAft>
            </a:pPr>
            <a:r>
              <a:rPr lang="fr-FR"/>
              <a:t>01/2013</a:t>
            </a:r>
            <a:endParaRPr lang="fr-FR" dirty="0"/>
          </a:p>
        </p:txBody>
      </p:sp>
      <p:sp>
        <p:nvSpPr>
          <p:cNvPr id="4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852692" y="25481"/>
            <a:ext cx="545021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lvl1pPr algn="ctr">
              <a:defRPr lang="en-US" sz="800" smtClean="0">
                <a:solidFill>
                  <a:srgbClr val="FFFFFF"/>
                </a:solidFill>
              </a:defRPr>
            </a:lvl1pPr>
          </a:lstStyle>
          <a:p>
            <a:pPr defTabSz="456442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Confidentiel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165" y="6300747"/>
            <a:ext cx="1446835" cy="559979"/>
          </a:xfrm>
          <a:prstGeom prst="rect">
            <a:avLst/>
          </a:prstGeom>
        </p:spPr>
      </p:pic>
      <p:pic>
        <p:nvPicPr>
          <p:cNvPr id="11" name="Image 10" descr="bluenove_assembl_logo_2016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" y="6386810"/>
            <a:ext cx="1547257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itchFamily="34" charset="0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itchFamily="34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itchFamily="34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itchFamily="34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595959"/>
          </a:solidFill>
          <a:latin typeface="Calibri" pitchFamily="34" charset="0"/>
          <a:ea typeface="ＭＳ Ｐゴシック" pitchFamily="-108" charset="-128"/>
          <a:cs typeface="ＭＳ Ｐゴシック" pitchFamily="-108" charset="-128"/>
        </a:defRPr>
      </a:lvl5pPr>
      <a:lvl6pPr marL="457088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174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261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348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263011" indent="-263011" algn="l" rtl="0" eaLnBrk="0" fontAlgn="base" hangingPunct="0">
        <a:spcBef>
          <a:spcPct val="0"/>
        </a:spcBef>
        <a:spcAft>
          <a:spcPct val="0"/>
        </a:spcAft>
        <a:buClr>
          <a:srgbClr val="00B6FF"/>
        </a:buClr>
        <a:buFont typeface="Lucida Grande"/>
        <a:buChar char="•"/>
        <a:tabLst>
          <a:tab pos="446701" algn="l"/>
        </a:tabLst>
        <a:defRPr>
          <a:solidFill>
            <a:schemeClr val="tx1"/>
          </a:solidFill>
          <a:latin typeface="Calibri"/>
          <a:ea typeface="ＭＳ Ｐゴシック" pitchFamily="-108" charset="-128"/>
          <a:cs typeface="Calibri"/>
        </a:defRPr>
      </a:lvl1pPr>
      <a:lvl2pPr marL="537153" indent="-274143" algn="l" rtl="0" eaLnBrk="0" fontAlgn="base" hangingPunct="0">
        <a:spcBef>
          <a:spcPct val="0"/>
        </a:spcBef>
        <a:spcAft>
          <a:spcPct val="0"/>
        </a:spcAft>
        <a:buClr>
          <a:srgbClr val="00B6FF"/>
        </a:buClr>
        <a:buFont typeface="Wingdings" pitchFamily="2" charset="2"/>
        <a:buChar char="§"/>
        <a:defRPr sz="1400">
          <a:solidFill>
            <a:schemeClr val="tx1"/>
          </a:solidFill>
          <a:latin typeface="Calibri"/>
          <a:ea typeface="ＭＳ Ｐゴシック" pitchFamily="-108" charset="-128"/>
          <a:cs typeface="Calibri"/>
        </a:defRPr>
      </a:lvl2pPr>
      <a:lvl3pPr marL="802948" indent="-264402" algn="l" rtl="0" eaLnBrk="0" fontAlgn="base" hangingPunct="0">
        <a:spcBef>
          <a:spcPct val="0"/>
        </a:spcBef>
        <a:spcAft>
          <a:spcPct val="0"/>
        </a:spcAft>
        <a:buClr>
          <a:srgbClr val="00B6FF"/>
        </a:buClr>
        <a:buFont typeface="Lucida Grande"/>
        <a:buChar char="–"/>
        <a:defRPr lang="nl-NL" sz="1200" dirty="0">
          <a:solidFill>
            <a:schemeClr val="tx1"/>
          </a:solidFill>
          <a:latin typeface="Calibri"/>
          <a:ea typeface="ＭＳ Ｐゴシック" pitchFamily="-108" charset="-128"/>
          <a:cs typeface="Calibri"/>
        </a:defRPr>
      </a:lvl3pPr>
      <a:lvl4pPr marL="1071524" indent="-264402" algn="l" rtl="0" eaLnBrk="0" fontAlgn="base" hangingPunct="0">
        <a:spcBef>
          <a:spcPct val="0"/>
        </a:spcBef>
        <a:spcAft>
          <a:spcPct val="0"/>
        </a:spcAft>
        <a:buClr>
          <a:srgbClr val="00B6FF"/>
        </a:buClr>
        <a:buFont typeface="Lucida Grande"/>
        <a:buChar char="–"/>
        <a:tabLst>
          <a:tab pos="1075699" algn="l"/>
        </a:tabLst>
        <a:defRPr lang="nl-NL" sz="1200" dirty="0">
          <a:solidFill>
            <a:schemeClr val="tx1"/>
          </a:solidFill>
          <a:latin typeface="Calibri"/>
          <a:ea typeface="ＭＳ Ｐゴシック" pitchFamily="-108" charset="-128"/>
          <a:cs typeface="Calibri"/>
        </a:defRPr>
      </a:lvl4pPr>
      <a:lvl5pPr marL="1340102" indent="-264402" algn="l" rtl="0" eaLnBrk="0" fontAlgn="base" hangingPunct="0">
        <a:spcBef>
          <a:spcPct val="0"/>
        </a:spcBef>
        <a:spcAft>
          <a:spcPct val="0"/>
        </a:spcAft>
        <a:buClr>
          <a:srgbClr val="00B6FF"/>
        </a:buClr>
        <a:buFont typeface="Arial" charset="0"/>
        <a:buChar char="•"/>
        <a:defRPr sz="1100">
          <a:solidFill>
            <a:schemeClr val="tx1"/>
          </a:solidFill>
          <a:latin typeface="Calibri"/>
          <a:ea typeface="ＭＳ Ｐゴシック" pitchFamily="-108" charset="-128"/>
          <a:cs typeface="Calibri"/>
        </a:defRPr>
      </a:lvl5pPr>
      <a:lvl6pPr marL="1615677" indent="-274570" algn="l" rtl="0" fontAlgn="base">
        <a:spcBef>
          <a:spcPct val="0"/>
        </a:spcBef>
        <a:spcAft>
          <a:spcPct val="0"/>
        </a:spcAft>
        <a:buClr>
          <a:srgbClr val="00B6FF"/>
        </a:buClr>
        <a:buFont typeface="Arial"/>
        <a:buChar char="•"/>
        <a:defRPr sz="1100">
          <a:solidFill>
            <a:schemeClr val="tx1"/>
          </a:solidFill>
          <a:latin typeface="Calibri"/>
          <a:cs typeface="Calibri"/>
        </a:defRPr>
      </a:lvl6pPr>
      <a:lvl7pPr marL="1879135" indent="-292028" algn="l" rtl="0" fontAlgn="base">
        <a:spcBef>
          <a:spcPct val="0"/>
        </a:spcBef>
        <a:spcAft>
          <a:spcPct val="0"/>
        </a:spcAft>
        <a:buClr>
          <a:srgbClr val="00B6FF"/>
        </a:buClr>
        <a:buFont typeface="Arial"/>
        <a:buChar char="•"/>
        <a:defRPr sz="1000">
          <a:solidFill>
            <a:schemeClr val="tx1"/>
          </a:solidFill>
          <a:latin typeface="Calibri"/>
          <a:cs typeface="Calibri"/>
        </a:defRPr>
      </a:lvl7pPr>
      <a:lvl8pPr marL="2158466" indent="-279332" algn="l" rtl="0" fontAlgn="base">
        <a:spcBef>
          <a:spcPct val="0"/>
        </a:spcBef>
        <a:spcAft>
          <a:spcPct val="0"/>
        </a:spcAft>
        <a:buClr>
          <a:srgbClr val="00B6FF"/>
        </a:buClr>
        <a:buFont typeface="Arial"/>
        <a:buChar char="•"/>
        <a:defRPr sz="1000">
          <a:solidFill>
            <a:schemeClr val="tx1"/>
          </a:solidFill>
          <a:latin typeface="Calibri"/>
          <a:cs typeface="Calibri"/>
        </a:defRPr>
      </a:lvl8pPr>
      <a:lvl9pPr marL="2731412" indent="-177756" algn="l" rtl="0" fontAlgn="base">
        <a:spcBef>
          <a:spcPct val="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1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2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12423"/>
            <a:ext cx="12192000" cy="5041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0" y="6147520"/>
            <a:ext cx="12192000" cy="71047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2540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66107" y="269673"/>
            <a:ext cx="706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bluenove en quelques mots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2432260" y="1405991"/>
            <a:ext cx="7221846" cy="4447962"/>
            <a:chOff x="908260" y="1290287"/>
            <a:chExt cx="7221846" cy="4447962"/>
          </a:xfrm>
        </p:grpSpPr>
        <p:sp>
          <p:nvSpPr>
            <p:cNvPr id="89" name="Rectangle 88"/>
            <p:cNvSpPr/>
            <p:nvPr/>
          </p:nvSpPr>
          <p:spPr>
            <a:xfrm>
              <a:off x="908260" y="1290287"/>
              <a:ext cx="7196667" cy="1754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Nous sommes une société de services et de développement technologique </a:t>
              </a:r>
            </a:p>
            <a:p>
              <a:pPr algn="ctr"/>
              <a:endPara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  <a:cs typeface="Segoe UI Light" panose="020B0502040204020203" pitchFamily="34" charset="0"/>
                </a:rPr>
                <a:t>leader en innovation ouverte,                                </a:t>
              </a:r>
              <a:r>
                <a:rPr lang="fr-FR" sz="2400" b="1" dirty="0">
                  <a:solidFill>
                    <a:srgbClr val="0070C0"/>
                  </a:solidFill>
                  <a:cs typeface="Segoe UI Light" panose="020B0502040204020203" pitchFamily="34" charset="0"/>
                </a:rPr>
                <a:t>pionnière en technologies d’intelligence collective,      </a:t>
              </a:r>
              <a:r>
                <a:rPr lang="fr-FR" sz="2400" b="1" dirty="0">
                  <a:solidFill>
                    <a:srgbClr val="00B0F0"/>
                  </a:solidFill>
                  <a:cs typeface="Segoe UI Light" panose="020B0502040204020203" pitchFamily="34" charset="0"/>
                </a:rPr>
                <a:t> </a:t>
              </a:r>
              <a:r>
                <a:rPr lang="fr-FR" sz="2400" b="1" dirty="0">
                  <a:solidFill>
                    <a:srgbClr val="002060"/>
                  </a:solidFill>
                  <a:cs typeface="Segoe UI Light" panose="020B0502040204020203" pitchFamily="34" charset="0"/>
                </a:rPr>
                <a:t>et engagée activement dans la </a:t>
              </a:r>
              <a:r>
                <a:rPr lang="fr-FR" sz="2400" b="1" dirty="0" err="1">
                  <a:solidFill>
                    <a:srgbClr val="002060"/>
                  </a:solidFill>
                  <a:cs typeface="Segoe UI Light" panose="020B0502040204020203" pitchFamily="34" charset="0"/>
                </a:rPr>
                <a:t>CivicTech</a:t>
              </a:r>
              <a:r>
                <a:rPr lang="fr-FR" sz="2400" b="1" dirty="0">
                  <a:solidFill>
                    <a:srgbClr val="002060"/>
                  </a:solidFill>
                  <a:cs typeface="Segoe UI Light" panose="020B0502040204020203" pitchFamily="34" charset="0"/>
                </a:rPr>
                <a:t>.</a:t>
              </a:r>
            </a:p>
          </p:txBody>
        </p:sp>
        <p:grpSp>
          <p:nvGrpSpPr>
            <p:cNvPr id="90" name="Groupe 89"/>
            <p:cNvGrpSpPr/>
            <p:nvPr/>
          </p:nvGrpSpPr>
          <p:grpSpPr>
            <a:xfrm>
              <a:off x="1013894" y="4609792"/>
              <a:ext cx="7116212" cy="1128457"/>
              <a:chOff x="893023" y="4268936"/>
              <a:chExt cx="7375110" cy="1169512"/>
            </a:xfrm>
          </p:grpSpPr>
          <p:pic>
            <p:nvPicPr>
              <p:cNvPr id="91" name="Image 90"/>
              <p:cNvPicPr>
                <a:picLocks noChangeAspect="1"/>
              </p:cNvPicPr>
              <p:nvPr/>
            </p:nvPicPr>
            <p:blipFill rotWithShape="1">
              <a:blip r:embed="rId2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29941" y="4315683"/>
                <a:ext cx="791392" cy="833300"/>
              </a:xfrm>
              <a:prstGeom prst="rect">
                <a:avLst/>
              </a:prstGeom>
            </p:spPr>
          </p:pic>
          <p:pic>
            <p:nvPicPr>
              <p:cNvPr id="92" name="Image 91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99856" y="4347563"/>
                <a:ext cx="1261975" cy="789073"/>
              </a:xfrm>
              <a:prstGeom prst="rect">
                <a:avLst/>
              </a:prstGeom>
            </p:spPr>
          </p:pic>
          <p:pic>
            <p:nvPicPr>
              <p:cNvPr id="93" name="Image 92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90115" y="4384607"/>
                <a:ext cx="1004348" cy="787562"/>
              </a:xfrm>
              <a:prstGeom prst="rect">
                <a:avLst/>
              </a:prstGeom>
            </p:spPr>
          </p:pic>
          <p:pic>
            <p:nvPicPr>
              <p:cNvPr id="94" name="Image 93"/>
              <p:cNvPicPr>
                <a:picLocks noChangeAspect="1"/>
              </p:cNvPicPr>
              <p:nvPr/>
            </p:nvPicPr>
            <p:blipFill rotWithShape="1">
              <a:blip r:embed="rId5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62877" y="4268936"/>
                <a:ext cx="910372" cy="1018904"/>
              </a:xfrm>
              <a:prstGeom prst="rect">
                <a:avLst/>
              </a:prstGeom>
            </p:spPr>
          </p:pic>
          <p:pic>
            <p:nvPicPr>
              <p:cNvPr id="95" name="Image 94"/>
              <p:cNvPicPr>
                <a:picLocks noChangeAspect="1"/>
              </p:cNvPicPr>
              <p:nvPr/>
            </p:nvPicPr>
            <p:blipFill rotWithShape="1"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05037" y="4369663"/>
                <a:ext cx="963096" cy="868514"/>
              </a:xfrm>
              <a:prstGeom prst="rect">
                <a:avLst/>
              </a:prstGeom>
            </p:spPr>
          </p:pic>
          <p:sp>
            <p:nvSpPr>
              <p:cNvPr id="96" name="ZoneTexte 95"/>
              <p:cNvSpPr txBox="1"/>
              <p:nvPr/>
            </p:nvSpPr>
            <p:spPr>
              <a:xfrm>
                <a:off x="893023" y="5147589"/>
                <a:ext cx="1253212" cy="287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Créée en 2008</a:t>
                </a:r>
              </a:p>
            </p:txBody>
          </p:sp>
          <p:sp>
            <p:nvSpPr>
              <p:cNvPr id="97" name="ZoneTexte 96"/>
              <p:cNvSpPr txBox="1"/>
              <p:nvPr/>
            </p:nvSpPr>
            <p:spPr>
              <a:xfrm>
                <a:off x="2334669" y="5147589"/>
                <a:ext cx="1614709" cy="287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Paris &amp; Montréal</a:t>
                </a:r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4009470" y="5147588"/>
                <a:ext cx="1614709" cy="287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50 personnes</a:t>
                </a:r>
              </a:p>
            </p:txBody>
          </p:sp>
          <p:sp>
            <p:nvSpPr>
              <p:cNvPr id="99" name="ZoneTexte 98"/>
              <p:cNvSpPr txBox="1"/>
              <p:nvPr/>
            </p:nvSpPr>
            <p:spPr>
              <a:xfrm>
                <a:off x="5721136" y="5147588"/>
                <a:ext cx="1145320" cy="287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+150 clients</a:t>
                </a:r>
              </a:p>
            </p:txBody>
          </p:sp>
          <p:sp>
            <p:nvSpPr>
              <p:cNvPr id="100" name="ZoneTexte 99"/>
              <p:cNvSpPr txBox="1"/>
              <p:nvPr/>
            </p:nvSpPr>
            <p:spPr>
              <a:xfrm>
                <a:off x="7122813" y="5151371"/>
                <a:ext cx="1145320" cy="287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+300 projets</a:t>
                </a:r>
              </a:p>
            </p:txBody>
          </p:sp>
        </p:grp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817" y="110793"/>
            <a:ext cx="1117872" cy="99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8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r="67446" b="14370"/>
          <a:stretch/>
        </p:blipFill>
        <p:spPr>
          <a:xfrm>
            <a:off x="1143000" y="1"/>
            <a:ext cx="3224808" cy="58772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1968935"/>
            <a:ext cx="2587144" cy="19873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67379" r="1" b="14370"/>
          <a:stretch/>
        </p:blipFill>
        <p:spPr>
          <a:xfrm>
            <a:off x="7761168" y="0"/>
            <a:ext cx="3231377" cy="58772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1" y="1968935"/>
            <a:ext cx="2478947" cy="19873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2711" r="32810" b="14370"/>
          <a:stretch/>
        </p:blipFill>
        <p:spPr>
          <a:xfrm>
            <a:off x="4367809" y="23950"/>
            <a:ext cx="3415471" cy="58772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99224" y="5868945"/>
            <a:ext cx="14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YESTERDAY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03690" y="5730445"/>
            <a:ext cx="2339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TODAY</a:t>
            </a:r>
          </a:p>
          <a:p>
            <a:pPr algn="ctr"/>
            <a:r>
              <a:rPr lang="fr-FR" b="1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OPEN INNOVATION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857369" y="5713235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TOMORROW</a:t>
            </a:r>
          </a:p>
          <a:p>
            <a:pPr algn="ctr"/>
            <a:r>
              <a:rPr lang="fr-FR" b="1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INTELLIGENCE COLLECTIVE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31" y="1972657"/>
            <a:ext cx="2656114" cy="19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194" y="120846"/>
            <a:ext cx="8567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442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rgbClr val="00B0F0"/>
                </a:solidFill>
                <a:cs typeface="Segoe UI Light" panose="020B0502040204020203" pitchFamily="34" charset="0"/>
              </a:rPr>
              <a:t>Innovation ouverte : les temps héroïques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0" y="2"/>
            <a:ext cx="9144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442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0325796" y="6558229"/>
            <a:ext cx="125034" cy="123111"/>
          </a:xfrm>
        </p:spPr>
        <p:txBody>
          <a:bodyPr/>
          <a:lstStyle/>
          <a:p>
            <a:fld id="{F4FC7BAC-952E-46EA-AE1E-A46256984D3D}" type="slidenum">
              <a:rPr lang="fr-FR"/>
              <a:pPr/>
              <a:t>3</a:t>
            </a:fld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0" y="531542"/>
            <a:ext cx="11717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44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cs typeface="Segoe UI Light" panose="020B0502040204020203" pitchFamily="34" charset="0"/>
              </a:rPr>
              <a:t>Impliquer autant son écosystème externe que ses ressources internes dans des dynamiques d’innovation collaborative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1750476" y="2332717"/>
            <a:ext cx="8593997" cy="3648825"/>
            <a:chOff x="226475" y="2332716"/>
            <a:chExt cx="8593997" cy="3648825"/>
          </a:xfrm>
        </p:grpSpPr>
        <p:sp>
          <p:nvSpPr>
            <p:cNvPr id="159" name="ZoneTexte 158"/>
            <p:cNvSpPr txBox="1"/>
            <p:nvPr/>
          </p:nvSpPr>
          <p:spPr>
            <a:xfrm>
              <a:off x="2505546" y="4383921"/>
              <a:ext cx="1098282" cy="48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B0F0"/>
                  </a:solidFill>
                  <a:latin typeface="Calibri"/>
                  <a:cs typeface="Calibri"/>
                </a:rPr>
                <a:t>Collaboration</a:t>
              </a:r>
            </a:p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B0F0"/>
                  </a:solidFill>
                  <a:latin typeface="Calibri"/>
                  <a:cs typeface="Calibri"/>
                </a:rPr>
                <a:t>Interne</a:t>
              </a:r>
            </a:p>
          </p:txBody>
        </p:sp>
        <p:sp>
          <p:nvSpPr>
            <p:cNvPr id="160" name="Ellipse 159"/>
            <p:cNvSpPr>
              <a:spLocks/>
            </p:cNvSpPr>
            <p:nvPr/>
          </p:nvSpPr>
          <p:spPr bwMode="auto">
            <a:xfrm>
              <a:off x="4961507" y="2456723"/>
              <a:ext cx="2170731" cy="1998252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61" name="Ellipse 160"/>
            <p:cNvSpPr>
              <a:spLocks/>
            </p:cNvSpPr>
            <p:nvPr/>
          </p:nvSpPr>
          <p:spPr bwMode="auto">
            <a:xfrm>
              <a:off x="1950711" y="3538680"/>
              <a:ext cx="2259940" cy="2090800"/>
            </a:xfrm>
            <a:prstGeom prst="ellipse">
              <a:avLst/>
            </a:prstGeom>
            <a:noFill/>
            <a:ln w="25400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62" name="Flèche en arc 40"/>
            <p:cNvSpPr/>
            <p:nvPr/>
          </p:nvSpPr>
          <p:spPr bwMode="auto">
            <a:xfrm rot="19788798">
              <a:off x="3920895" y="3329251"/>
              <a:ext cx="889135" cy="793144"/>
            </a:xfrm>
            <a:prstGeom prst="circularArrow">
              <a:avLst/>
            </a:prstGeom>
            <a:noFill/>
            <a:ln w="25400" cmpd="sng">
              <a:solidFill>
                <a:srgbClr val="00B0F0"/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63" name="Flèche en arc 41"/>
            <p:cNvSpPr/>
            <p:nvPr/>
          </p:nvSpPr>
          <p:spPr bwMode="auto">
            <a:xfrm rot="9000000">
              <a:off x="4281077" y="3979337"/>
              <a:ext cx="889135" cy="793144"/>
            </a:xfrm>
            <a:prstGeom prst="circularArrow">
              <a:avLst/>
            </a:prstGeom>
            <a:noFill/>
            <a:ln w="25400" cmpd="sng">
              <a:solidFill>
                <a:srgbClr val="00B0F0"/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64" name="ZoneTexte 163"/>
            <p:cNvSpPr txBox="1"/>
            <p:nvPr/>
          </p:nvSpPr>
          <p:spPr>
            <a:xfrm>
              <a:off x="3708361" y="3843690"/>
              <a:ext cx="1741008" cy="48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B0F0"/>
                  </a:solidFill>
                  <a:latin typeface="Calibri"/>
                  <a:cs typeface="Calibri"/>
                </a:rPr>
                <a:t>Collaboration</a:t>
              </a:r>
            </a:p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B0F0"/>
                  </a:solidFill>
                  <a:latin typeface="Calibri"/>
                  <a:cs typeface="Calibri"/>
                </a:rPr>
                <a:t>Externe</a:t>
              </a:r>
            </a:p>
          </p:txBody>
        </p:sp>
        <p:sp>
          <p:nvSpPr>
            <p:cNvPr id="165" name="Flèche courbée vers le bas 43"/>
            <p:cNvSpPr/>
            <p:nvPr/>
          </p:nvSpPr>
          <p:spPr bwMode="auto">
            <a:xfrm>
              <a:off x="2838477" y="3888411"/>
              <a:ext cx="460642" cy="367332"/>
            </a:xfrm>
            <a:prstGeom prst="curvedDownArrow">
              <a:avLst/>
            </a:prstGeom>
            <a:noFill/>
            <a:ln w="25400" cmpd="sng">
              <a:solidFill>
                <a:srgbClr val="00B0F0"/>
              </a:solidFill>
              <a:prstDash val="solid"/>
              <a:round/>
              <a:headEnd type="none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66" name="Flèche courbée vers le bas 44"/>
            <p:cNvSpPr/>
            <p:nvPr/>
          </p:nvSpPr>
          <p:spPr bwMode="auto">
            <a:xfrm rot="10800000">
              <a:off x="2838477" y="4969973"/>
              <a:ext cx="460642" cy="367332"/>
            </a:xfrm>
            <a:prstGeom prst="curvedDownArrow">
              <a:avLst/>
            </a:prstGeom>
            <a:noFill/>
            <a:ln w="25400" cmpd="sng">
              <a:solidFill>
                <a:srgbClr val="00B0F0"/>
              </a:solidFill>
              <a:prstDash val="solid"/>
              <a:round/>
              <a:headEnd type="none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67" name="Flèche courbée vers le bas 45"/>
            <p:cNvSpPr/>
            <p:nvPr/>
          </p:nvSpPr>
          <p:spPr bwMode="auto">
            <a:xfrm rot="16200000">
              <a:off x="2141882" y="4401313"/>
              <a:ext cx="479429" cy="352937"/>
            </a:xfrm>
            <a:prstGeom prst="curvedDownArrow">
              <a:avLst/>
            </a:prstGeom>
            <a:noFill/>
            <a:ln w="25400" cmpd="sng">
              <a:solidFill>
                <a:srgbClr val="00B0F0"/>
              </a:solidFill>
              <a:prstDash val="solid"/>
              <a:round/>
              <a:headEnd type="none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69" name="Flèche courbée vers le bas 46"/>
            <p:cNvSpPr/>
            <p:nvPr/>
          </p:nvSpPr>
          <p:spPr bwMode="auto">
            <a:xfrm rot="5400000">
              <a:off x="3468092" y="4451274"/>
              <a:ext cx="479429" cy="352937"/>
            </a:xfrm>
            <a:prstGeom prst="curvedDownArrow">
              <a:avLst/>
            </a:prstGeom>
            <a:noFill/>
            <a:ln w="25400" cmpd="sng">
              <a:solidFill>
                <a:srgbClr val="00B0F0"/>
              </a:solidFill>
              <a:prstDash val="solid"/>
              <a:round/>
              <a:headEnd type="none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0" name="Ellipse 169"/>
            <p:cNvSpPr>
              <a:spLocks noChangeAspect="1"/>
            </p:cNvSpPr>
            <p:nvPr/>
          </p:nvSpPr>
          <p:spPr bwMode="auto">
            <a:xfrm>
              <a:off x="6066769" y="3063751"/>
              <a:ext cx="870505" cy="906008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1" name="Ellipse 170"/>
            <p:cNvSpPr>
              <a:spLocks noChangeAspect="1"/>
            </p:cNvSpPr>
            <p:nvPr/>
          </p:nvSpPr>
          <p:spPr bwMode="auto">
            <a:xfrm>
              <a:off x="5463821" y="3666383"/>
              <a:ext cx="435252" cy="453005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2" name="Ellipse 171"/>
            <p:cNvSpPr>
              <a:spLocks noChangeAspect="1"/>
            </p:cNvSpPr>
            <p:nvPr/>
          </p:nvSpPr>
          <p:spPr bwMode="auto">
            <a:xfrm>
              <a:off x="5606439" y="2676634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3" name="Ellipse 172"/>
            <p:cNvSpPr>
              <a:spLocks noChangeAspect="1"/>
            </p:cNvSpPr>
            <p:nvPr/>
          </p:nvSpPr>
          <p:spPr bwMode="auto">
            <a:xfrm>
              <a:off x="6337244" y="2639364"/>
              <a:ext cx="108813" cy="113251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4" name="Ellipse 173"/>
            <p:cNvSpPr>
              <a:spLocks noChangeAspect="1"/>
            </p:cNvSpPr>
            <p:nvPr/>
          </p:nvSpPr>
          <p:spPr bwMode="auto">
            <a:xfrm>
              <a:off x="6174024" y="2752615"/>
              <a:ext cx="108813" cy="113251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5" name="Ellipse 174"/>
            <p:cNvSpPr>
              <a:spLocks noChangeAspect="1"/>
            </p:cNvSpPr>
            <p:nvPr/>
          </p:nvSpPr>
          <p:spPr bwMode="auto">
            <a:xfrm>
              <a:off x="6337244" y="2809241"/>
              <a:ext cx="108813" cy="113251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6" name="Ellipse 175"/>
            <p:cNvSpPr>
              <a:spLocks noChangeAspect="1"/>
            </p:cNvSpPr>
            <p:nvPr/>
          </p:nvSpPr>
          <p:spPr bwMode="auto">
            <a:xfrm>
              <a:off x="5156357" y="3039062"/>
              <a:ext cx="217627" cy="226502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7" name="Ellipse 176"/>
            <p:cNvSpPr>
              <a:spLocks noChangeAspect="1"/>
            </p:cNvSpPr>
            <p:nvPr/>
          </p:nvSpPr>
          <p:spPr bwMode="auto">
            <a:xfrm>
              <a:off x="5156357" y="3319655"/>
              <a:ext cx="217627" cy="226502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8" name="Ellipse 177"/>
            <p:cNvSpPr>
              <a:spLocks noChangeAspect="1"/>
            </p:cNvSpPr>
            <p:nvPr/>
          </p:nvSpPr>
          <p:spPr bwMode="auto">
            <a:xfrm>
              <a:off x="5410773" y="3364829"/>
              <a:ext cx="217627" cy="226502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79" name="Ellipse 178"/>
            <p:cNvSpPr>
              <a:spLocks noChangeAspect="1"/>
            </p:cNvSpPr>
            <p:nvPr/>
          </p:nvSpPr>
          <p:spPr bwMode="auto">
            <a:xfrm>
              <a:off x="5410773" y="3101144"/>
              <a:ext cx="217627" cy="226502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0" name="Ellipse 179"/>
            <p:cNvSpPr>
              <a:spLocks noChangeAspect="1"/>
            </p:cNvSpPr>
            <p:nvPr/>
          </p:nvSpPr>
          <p:spPr bwMode="auto">
            <a:xfrm>
              <a:off x="5694108" y="2705969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1" name="Ellipse 180"/>
            <p:cNvSpPr>
              <a:spLocks noChangeAspect="1"/>
            </p:cNvSpPr>
            <p:nvPr/>
          </p:nvSpPr>
          <p:spPr bwMode="auto">
            <a:xfrm>
              <a:off x="5676865" y="2617539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2" name="Ellipse 181"/>
            <p:cNvSpPr>
              <a:spLocks noChangeAspect="1"/>
            </p:cNvSpPr>
            <p:nvPr/>
          </p:nvSpPr>
          <p:spPr bwMode="auto">
            <a:xfrm>
              <a:off x="5568051" y="2771199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3" name="Ellipse 182"/>
            <p:cNvSpPr>
              <a:spLocks noChangeAspect="1"/>
            </p:cNvSpPr>
            <p:nvPr/>
          </p:nvSpPr>
          <p:spPr bwMode="auto">
            <a:xfrm>
              <a:off x="5778801" y="2704947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4" name="Ellipse 183"/>
            <p:cNvSpPr>
              <a:spLocks noChangeAspect="1"/>
            </p:cNvSpPr>
            <p:nvPr/>
          </p:nvSpPr>
          <p:spPr bwMode="auto">
            <a:xfrm>
              <a:off x="5763491" y="2620009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5" name="Ellipse 184"/>
            <p:cNvSpPr>
              <a:spLocks noChangeAspect="1"/>
            </p:cNvSpPr>
            <p:nvPr/>
          </p:nvSpPr>
          <p:spPr bwMode="auto">
            <a:xfrm>
              <a:off x="5535242" y="2536092"/>
              <a:ext cx="435252" cy="453005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6624684" y="2429302"/>
              <a:ext cx="690929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/>
                </a:rPr>
                <a:t>Startups</a:t>
              </a:r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6090940" y="3382168"/>
              <a:ext cx="822164" cy="26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/>
                </a:rPr>
                <a:t>Concurrents</a:t>
              </a:r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5328331" y="4067281"/>
              <a:ext cx="860604" cy="26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/>
                </a:rPr>
                <a:t>Universités</a:t>
              </a:r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4985935" y="2332716"/>
              <a:ext cx="690929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/>
                </a:rPr>
                <a:t>Clients</a:t>
              </a:r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4168143" y="2874189"/>
              <a:ext cx="872810" cy="26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/>
                </a:rPr>
                <a:t>Fournisseurs</a:t>
              </a:r>
            </a:p>
          </p:txBody>
        </p:sp>
        <p:sp>
          <p:nvSpPr>
            <p:cNvPr id="191" name="Ellipse 190"/>
            <p:cNvSpPr>
              <a:spLocks/>
            </p:cNvSpPr>
            <p:nvPr/>
          </p:nvSpPr>
          <p:spPr bwMode="auto">
            <a:xfrm>
              <a:off x="5382601" y="4620729"/>
              <a:ext cx="742085" cy="67950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6173908" y="4768286"/>
              <a:ext cx="1225919" cy="426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/>
                </a:rPr>
                <a:t>Acteurs d’autres industries</a:t>
              </a:r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226475" y="4209780"/>
              <a:ext cx="1642623" cy="727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Votre entreprise</a:t>
              </a:r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7177630" y="3088729"/>
              <a:ext cx="1642842" cy="727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/>
                </a:rPr>
                <a:t>Votre écosystème</a:t>
              </a: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3275856" y="3997477"/>
              <a:ext cx="806066" cy="419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Ressources</a:t>
              </a:r>
            </a:p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Humaines</a:t>
              </a: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3019260" y="3669808"/>
              <a:ext cx="809722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Ventes</a:t>
              </a:r>
            </a:p>
          </p:txBody>
        </p:sp>
        <p:sp>
          <p:nvSpPr>
            <p:cNvPr id="197" name="ZoneTexte 196"/>
            <p:cNvSpPr txBox="1"/>
            <p:nvPr/>
          </p:nvSpPr>
          <p:spPr>
            <a:xfrm>
              <a:off x="3291146" y="5056855"/>
              <a:ext cx="690929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Juridique</a:t>
              </a: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3040699" y="5281477"/>
              <a:ext cx="690929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Achats</a:t>
              </a:r>
            </a:p>
          </p:txBody>
        </p:sp>
        <p:sp>
          <p:nvSpPr>
            <p:cNvPr id="199" name="ZoneTexte 198"/>
            <p:cNvSpPr txBox="1"/>
            <p:nvPr/>
          </p:nvSpPr>
          <p:spPr>
            <a:xfrm>
              <a:off x="2015341" y="4908569"/>
              <a:ext cx="851268" cy="26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Marketing</a:t>
              </a:r>
            </a:p>
          </p:txBody>
        </p:sp>
        <p:sp>
          <p:nvSpPr>
            <p:cNvPr id="200" name="ZoneTexte 199"/>
            <p:cNvSpPr txBox="1"/>
            <p:nvPr/>
          </p:nvSpPr>
          <p:spPr>
            <a:xfrm>
              <a:off x="1921265" y="4069501"/>
              <a:ext cx="690929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R&amp;D</a:t>
              </a:r>
            </a:p>
          </p:txBody>
        </p:sp>
        <p:sp>
          <p:nvSpPr>
            <p:cNvPr id="201" name="ZoneTexte 200"/>
            <p:cNvSpPr txBox="1"/>
            <p:nvPr/>
          </p:nvSpPr>
          <p:spPr>
            <a:xfrm>
              <a:off x="2317557" y="5235863"/>
              <a:ext cx="771366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Finance</a:t>
              </a:r>
            </a:p>
          </p:txBody>
        </p:sp>
        <p:sp>
          <p:nvSpPr>
            <p:cNvPr id="202" name="ZoneTexte 201"/>
            <p:cNvSpPr txBox="1"/>
            <p:nvPr/>
          </p:nvSpPr>
          <p:spPr>
            <a:xfrm>
              <a:off x="2357776" y="3673580"/>
              <a:ext cx="690929" cy="26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Stratégie</a:t>
              </a: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1595578" y="5761832"/>
              <a:ext cx="3068619" cy="219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3072" tIns="63072" rIns="63072" bIns="63072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600" i="1" dirty="0">
                  <a:solidFill>
                    <a:prstClr val="black"/>
                  </a:solidFill>
                  <a:latin typeface="Calibri"/>
                  <a:cs typeface="Calibri"/>
                </a:rPr>
                <a:t>(1</a:t>
              </a:r>
              <a:r>
                <a:rPr lang="fr-FR" sz="600" i="1" baseline="30000" dirty="0">
                  <a:solidFill>
                    <a:prstClr val="black"/>
                  </a:solidFill>
                  <a:latin typeface="Calibri"/>
                  <a:cs typeface="Calibri"/>
                </a:rPr>
                <a:t>ère</a:t>
              </a:r>
              <a:r>
                <a:rPr lang="fr-FR" sz="600" i="1" dirty="0">
                  <a:solidFill>
                    <a:prstClr val="black"/>
                  </a:solidFill>
                  <a:latin typeface="Calibri"/>
                  <a:cs typeface="Calibri"/>
                </a:rPr>
                <a:t> publication par Martin Duval auprès de l’ISPIM - Hambourg 2011) </a:t>
              </a: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5283937" y="5774059"/>
              <a:ext cx="1894601" cy="173211"/>
            </a:xfrm>
            <a:prstGeom prst="rect">
              <a:avLst/>
            </a:prstGeom>
          </p:spPr>
          <p:txBody>
            <a:bodyPr wrap="none" lIns="80095" tIns="40048" rIns="80095" bIns="40048">
              <a:spAutoFit/>
            </a:bodyPr>
            <a:lstStyle/>
            <a:p>
              <a:pPr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err="1">
                  <a:solidFill>
                    <a:prstClr val="black"/>
                  </a:solidFill>
                  <a:cs typeface="Calibri"/>
                </a:rPr>
                <a:t>bluenove</a:t>
              </a:r>
              <a:r>
                <a:rPr lang="en-US" sz="600" dirty="0">
                  <a:solidFill>
                    <a:prstClr val="black"/>
                  </a:solidFill>
                  <a:cs typeface="Calibri"/>
                </a:rPr>
                <a:t> - </a:t>
              </a:r>
              <a:r>
                <a:rPr lang="en-US" sz="600" dirty="0" err="1">
                  <a:solidFill>
                    <a:prstClr val="black"/>
                  </a:solidFill>
                  <a:cs typeface="Calibri"/>
                </a:rPr>
                <a:t>Licence</a:t>
              </a:r>
              <a:r>
                <a:rPr lang="en-US" sz="600" dirty="0">
                  <a:solidFill>
                    <a:prstClr val="black"/>
                  </a:solidFill>
                  <a:cs typeface="Calibri"/>
                </a:rPr>
                <a:t> Creative Commons BY-NC-ND</a:t>
              </a:r>
              <a:endParaRPr lang="fr-FR" sz="600" dirty="0">
                <a:solidFill>
                  <a:prstClr val="black"/>
                </a:solidFill>
              </a:endParaRPr>
            </a:p>
          </p:txBody>
        </p:sp>
        <p:pic>
          <p:nvPicPr>
            <p:cNvPr id="209" name="Image 208" descr="48px-Cc-nc_white.svg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8622" y="5784413"/>
              <a:ext cx="144760" cy="153442"/>
            </a:xfrm>
            <a:prstGeom prst="rect">
              <a:avLst/>
            </a:prstGeom>
          </p:spPr>
        </p:pic>
        <p:pic>
          <p:nvPicPr>
            <p:cNvPr id="210" name="Image 209" descr="48px-Cc-by_new_white.svg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5254" y="5790981"/>
              <a:ext cx="144760" cy="153442"/>
            </a:xfrm>
            <a:prstGeom prst="rect">
              <a:avLst/>
            </a:prstGeom>
          </p:spPr>
        </p:pic>
        <p:pic>
          <p:nvPicPr>
            <p:cNvPr id="211" name="Image 210" descr="48px-Cc-nd_white.svg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1919" y="5784414"/>
              <a:ext cx="144760" cy="153442"/>
            </a:xfrm>
            <a:prstGeom prst="rect">
              <a:avLst/>
            </a:prstGeom>
          </p:spPr>
        </p:pic>
        <p:sp>
          <p:nvSpPr>
            <p:cNvPr id="60" name="ZoneTexte 59"/>
            <p:cNvSpPr txBox="1"/>
            <p:nvPr/>
          </p:nvSpPr>
          <p:spPr>
            <a:xfrm>
              <a:off x="6502021" y="4270020"/>
              <a:ext cx="690929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/>
                </a:rPr>
                <a:t>Citoyens</a:t>
              </a:r>
            </a:p>
          </p:txBody>
        </p:sp>
        <p:sp>
          <p:nvSpPr>
            <p:cNvPr id="61" name="Ellipse 60"/>
            <p:cNvSpPr>
              <a:spLocks noChangeAspect="1"/>
            </p:cNvSpPr>
            <p:nvPr/>
          </p:nvSpPr>
          <p:spPr bwMode="auto">
            <a:xfrm>
              <a:off x="6232750" y="4279143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2" name="Ellipse 61"/>
            <p:cNvSpPr>
              <a:spLocks noChangeAspect="1"/>
            </p:cNvSpPr>
            <p:nvPr/>
          </p:nvSpPr>
          <p:spPr bwMode="auto">
            <a:xfrm>
              <a:off x="6320419" y="4308478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3" name="Ellipse 62"/>
            <p:cNvSpPr>
              <a:spLocks noChangeAspect="1"/>
            </p:cNvSpPr>
            <p:nvPr/>
          </p:nvSpPr>
          <p:spPr bwMode="auto">
            <a:xfrm>
              <a:off x="6461810" y="4293096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4" name="Ellipse 63"/>
            <p:cNvSpPr>
              <a:spLocks noChangeAspect="1"/>
            </p:cNvSpPr>
            <p:nvPr/>
          </p:nvSpPr>
          <p:spPr bwMode="auto">
            <a:xfrm>
              <a:off x="6304758" y="4135127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5" name="Ellipse 64"/>
            <p:cNvSpPr>
              <a:spLocks noChangeAspect="1"/>
            </p:cNvSpPr>
            <p:nvPr/>
          </p:nvSpPr>
          <p:spPr bwMode="auto">
            <a:xfrm>
              <a:off x="6392427" y="4164462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6" name="Ellipse 65"/>
            <p:cNvSpPr>
              <a:spLocks noChangeAspect="1"/>
            </p:cNvSpPr>
            <p:nvPr/>
          </p:nvSpPr>
          <p:spPr bwMode="auto">
            <a:xfrm>
              <a:off x="6461810" y="4078502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7" name="Ellipse 66"/>
            <p:cNvSpPr>
              <a:spLocks noChangeAspect="1"/>
            </p:cNvSpPr>
            <p:nvPr/>
          </p:nvSpPr>
          <p:spPr bwMode="auto">
            <a:xfrm>
              <a:off x="5758839" y="2829034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Ellipse 67"/>
            <p:cNvSpPr>
              <a:spLocks noChangeAspect="1"/>
            </p:cNvSpPr>
            <p:nvPr/>
          </p:nvSpPr>
          <p:spPr bwMode="auto">
            <a:xfrm>
              <a:off x="5867943" y="2809240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69" name="Ellipse 68"/>
            <p:cNvSpPr>
              <a:spLocks noChangeAspect="1"/>
            </p:cNvSpPr>
            <p:nvPr/>
          </p:nvSpPr>
          <p:spPr bwMode="auto">
            <a:xfrm>
              <a:off x="6173778" y="4236470"/>
              <a:ext cx="54406" cy="56626"/>
            </a:xfrm>
            <a:prstGeom prst="ellipse">
              <a:avLst/>
            </a:prstGeom>
            <a:noFill/>
            <a:ln w="25400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arrow"/>
              <a:tailEnd type="none" w="med" len="med"/>
            </a:ln>
          </p:spPr>
          <p:txBody>
            <a:bodyPr lIns="55318" tIns="55318" rIns="55318" bIns="55318" rtlCol="0" anchor="ctr"/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endParaRPr lang="fr-FR" sz="9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3450151" y="4747781"/>
              <a:ext cx="809722" cy="27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5318" tIns="55318" rIns="55318" bIns="55318" rtlCol="0" anchor="ctr">
              <a:prstTxWarp prst="textNoShape">
                <a:avLst/>
              </a:prstTxWarp>
              <a:spAutoFit/>
            </a:bodyPr>
            <a:lstStyle/>
            <a:p>
              <a:pPr algn="ctr" defTabSz="456442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 dirty="0">
                  <a:solidFill>
                    <a:prstClr val="white">
                      <a:lumMod val="50000"/>
                    </a:prstClr>
                  </a:solidFill>
                  <a:cs typeface="Calibri"/>
                </a:rPr>
                <a:t>IT</a:t>
              </a: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3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0771"/>
            <a:ext cx="12192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AFD42B4-E5B4-FC4D-B315-238C242FDEA6}"/>
              </a:ext>
            </a:extLst>
          </p:cNvPr>
          <p:cNvSpPr txBox="1"/>
          <p:nvPr/>
        </p:nvSpPr>
        <p:spPr>
          <a:xfrm>
            <a:off x="1917211" y="3435109"/>
            <a:ext cx="477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BOT Connected to the knowledge center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69F862-9A86-9D41-90EE-030787A449D8}"/>
              </a:ext>
            </a:extLst>
          </p:cNvPr>
          <p:cNvSpPr txBox="1"/>
          <p:nvPr/>
        </p:nvSpPr>
        <p:spPr>
          <a:xfrm>
            <a:off x="1930888" y="4705625"/>
            <a:ext cx="294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Information finding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60B20A-4AC9-1A48-9442-E9FDB1D90C88}"/>
              </a:ext>
            </a:extLst>
          </p:cNvPr>
          <p:cNvSpPr txBox="1"/>
          <p:nvPr/>
        </p:nvSpPr>
        <p:spPr>
          <a:xfrm>
            <a:off x="1930889" y="5792174"/>
            <a:ext cx="202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Information use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33C9CAA-7204-DB44-B52A-38B562EC0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299" y="4558414"/>
            <a:ext cx="615273" cy="61527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1375D8C-E737-984F-8B23-8B80C39B35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380" y="5778884"/>
            <a:ext cx="674452" cy="67445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B96D1C4-8881-5F4C-AB62-D1E57C347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298" y="3315580"/>
            <a:ext cx="642626" cy="64262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7B03B84-F981-804D-A015-D051AD9FA918}"/>
              </a:ext>
            </a:extLst>
          </p:cNvPr>
          <p:cNvSpPr txBox="1"/>
          <p:nvPr/>
        </p:nvSpPr>
        <p:spPr>
          <a:xfrm>
            <a:off x="7443367" y="3198178"/>
            <a:ext cx="4588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Open knowledge center classified per topics, projects and types of contents (on ONE or other platform to be defined), with forum and contacts per expertise / competences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E39CE0-2302-5B41-97A7-03391F4AB0BE}"/>
              </a:ext>
            </a:extLst>
          </p:cNvPr>
          <p:cNvSpPr/>
          <p:nvPr/>
        </p:nvSpPr>
        <p:spPr>
          <a:xfrm>
            <a:off x="7443367" y="4619964"/>
            <a:ext cx="4300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Linked to existing contents 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Github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 for code,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Sharepoint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 for files, all existing RSE)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FE840-FC62-2B44-B1E2-B5140C458F24}"/>
              </a:ext>
            </a:extLst>
          </p:cNvPr>
          <p:cNvSpPr/>
          <p:nvPr/>
        </p:nvSpPr>
        <p:spPr>
          <a:xfrm>
            <a:off x="7429636" y="5791760"/>
            <a:ext cx="460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ea typeface="Avenir Book" charset="0"/>
                <a:cs typeface="Avenir Book" charset="0"/>
              </a:rPr>
              <a:t>Peer-to-peer help and open access to project major contents in insured by the group for efficiency and quality guarantee.</a:t>
            </a:r>
          </a:p>
        </p:txBody>
      </p:sp>
      <p:cxnSp>
        <p:nvCxnSpPr>
          <p:cNvPr id="34" name="Connecteur en arc 33">
            <a:extLst>
              <a:ext uri="{FF2B5EF4-FFF2-40B4-BE49-F238E27FC236}">
                <a16:creationId xmlns:a16="http://schemas.microsoft.com/office/drawing/2014/main" id="{85F160D9-A298-104A-98A2-FC441EA4E864}"/>
              </a:ext>
            </a:extLst>
          </p:cNvPr>
          <p:cNvCxnSpPr>
            <a:cxnSpLocks/>
          </p:cNvCxnSpPr>
          <p:nvPr/>
        </p:nvCxnSpPr>
        <p:spPr>
          <a:xfrm rot="5400000">
            <a:off x="6703670" y="4301042"/>
            <a:ext cx="600207" cy="13677"/>
          </a:xfrm>
          <a:prstGeom prst="curved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rc 36">
            <a:extLst>
              <a:ext uri="{FF2B5EF4-FFF2-40B4-BE49-F238E27FC236}">
                <a16:creationId xmlns:a16="http://schemas.microsoft.com/office/drawing/2014/main" id="{6DF3ACE5-738D-8047-A58A-D192A1FAC189}"/>
              </a:ext>
            </a:extLst>
          </p:cNvPr>
          <p:cNvCxnSpPr>
            <a:cxnSpLocks/>
          </p:cNvCxnSpPr>
          <p:nvPr/>
        </p:nvCxnSpPr>
        <p:spPr>
          <a:xfrm rot="5400000">
            <a:off x="6673802" y="5445835"/>
            <a:ext cx="634939" cy="11328"/>
          </a:xfrm>
          <a:prstGeom prst="curved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315" y="617675"/>
            <a:ext cx="2988592" cy="20019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001" y="253211"/>
            <a:ext cx="2024197" cy="2866120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8F448762-B92A-7E4C-B811-B218003C45E7}"/>
              </a:ext>
            </a:extLst>
          </p:cNvPr>
          <p:cNvSpPr txBox="1"/>
          <p:nvPr/>
        </p:nvSpPr>
        <p:spPr>
          <a:xfrm>
            <a:off x="2674813" y="2390503"/>
            <a:ext cx="1448571" cy="6070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BARBARA </a:t>
            </a:r>
            <a:r>
              <a:rPr lang="en-US" sz="16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27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944670" y="6509439"/>
            <a:ext cx="319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Confidential</a:t>
            </a:r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 : </a:t>
            </a:r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Insurance</a:t>
            </a:r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Industry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5" grpId="0"/>
      <p:bldP spid="2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147520"/>
            <a:ext cx="12192000" cy="71047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2540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bluenove_assembl_logo_201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33" y="6289837"/>
            <a:ext cx="1636534" cy="498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302" y="45719"/>
            <a:ext cx="8516983" cy="68278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2853720"/>
            <a:ext cx="12192000" cy="1275652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r-FR" sz="2800" b="1" dirty="0">
                <a:latin typeface="+mj-lt"/>
              </a:rPr>
              <a:t>« L’organisation de demain est une plateforme d’intelligence collective » </a:t>
            </a:r>
          </a:p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                                                               Joël de Rosnay</a:t>
            </a:r>
          </a:p>
        </p:txBody>
      </p:sp>
    </p:spTree>
    <p:extLst>
      <p:ext uri="{BB962C8B-B14F-4D97-AF65-F5344CB8AC3E}">
        <p14:creationId xmlns:p14="http://schemas.microsoft.com/office/powerpoint/2010/main" val="22687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52"/>
          <p:cNvSpPr/>
          <p:nvPr/>
        </p:nvSpPr>
        <p:spPr>
          <a:xfrm>
            <a:off x="0" y="1112423"/>
            <a:ext cx="12192000" cy="5041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0" y="6147520"/>
            <a:ext cx="12192000" cy="71047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2540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66106" y="269673"/>
            <a:ext cx="11652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B0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Assembl : une méthodologie et une plateforme d’intelligence collective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ZoneTexte 105"/>
          <p:cNvSpPr txBox="1"/>
          <p:nvPr/>
        </p:nvSpPr>
        <p:spPr>
          <a:xfrm>
            <a:off x="362847" y="2562066"/>
            <a:ext cx="3014419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fr-FR" sz="2000" dirty="0">
                <a:latin typeface="+mj-lt"/>
              </a:rPr>
              <a:t>Co-développée avec le MIT dans le cadre d’un projet de R&amp;D financé par la Commission Européenne comment </a:t>
            </a:r>
            <a:r>
              <a:rPr lang="fr-FR" sz="2000" dirty="0" err="1">
                <a:latin typeface="+mj-lt"/>
              </a:rPr>
              <a:t>co</a:t>
            </a:r>
            <a:r>
              <a:rPr lang="fr-FR" sz="2000" dirty="0">
                <a:latin typeface="+mj-lt"/>
              </a:rPr>
              <a:t>-construire la prochaine constitution européenne à plusieurs millions de citoyens ?</a:t>
            </a:r>
          </a:p>
          <a:p>
            <a:pPr marL="180975" indent="-180975">
              <a:buFont typeface="Arial"/>
              <a:buChar char="•"/>
            </a:pPr>
            <a:endParaRPr lang="fr-FR" sz="2000" dirty="0">
              <a:latin typeface="+mj-lt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3937680" y="2381855"/>
            <a:ext cx="7675649" cy="3386578"/>
            <a:chOff x="1417116" y="1578965"/>
            <a:chExt cx="9381434" cy="413919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6538" y="3486844"/>
              <a:ext cx="1104962" cy="95929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263712">
              <a:off x="2404723" y="2476943"/>
              <a:ext cx="3751456" cy="2500034"/>
            </a:xfrm>
            <a:prstGeom prst="rect">
              <a:avLst/>
            </a:prstGeom>
          </p:spPr>
        </p:pic>
        <p:grpSp>
          <p:nvGrpSpPr>
            <p:cNvPr id="15" name="Groupe 14"/>
            <p:cNvGrpSpPr/>
            <p:nvPr/>
          </p:nvGrpSpPr>
          <p:grpSpPr>
            <a:xfrm>
              <a:off x="3385032" y="3846274"/>
              <a:ext cx="719649" cy="1510541"/>
              <a:chOff x="850185" y="479885"/>
              <a:chExt cx="1744039" cy="3660736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850185" y="479885"/>
                <a:ext cx="1744039" cy="3660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981182" y="601037"/>
                <a:ext cx="1494890" cy="10941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cxnSp>
            <p:nvCxnSpPr>
              <p:cNvPr id="131" name="Connecteur droit 130"/>
              <p:cNvCxnSpPr/>
              <p:nvPr/>
            </p:nvCxnSpPr>
            <p:spPr>
              <a:xfrm>
                <a:off x="1114747" y="775697"/>
                <a:ext cx="1232898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1114747" y="922961"/>
                <a:ext cx="1232898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1238035" y="1082212"/>
                <a:ext cx="1104472" cy="1711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1238036" y="1251735"/>
                <a:ext cx="1104472" cy="1712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1112178" y="1395572"/>
                <a:ext cx="1232898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1112177" y="1542835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Rectangle 136"/>
              <p:cNvSpPr/>
              <p:nvPr/>
            </p:nvSpPr>
            <p:spPr>
              <a:xfrm>
                <a:off x="976045" y="1768009"/>
                <a:ext cx="1494890" cy="10941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cxnSp>
            <p:nvCxnSpPr>
              <p:cNvPr id="138" name="Connecteur droit 137"/>
              <p:cNvCxnSpPr/>
              <p:nvPr/>
            </p:nvCxnSpPr>
            <p:spPr>
              <a:xfrm>
                <a:off x="1109609" y="1942670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1109609" y="2089933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1232899" y="2249183"/>
                <a:ext cx="1104472" cy="1712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1232899" y="2418707"/>
                <a:ext cx="1104472" cy="1712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1107040" y="2562544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1107040" y="2709807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Rectangle 143"/>
              <p:cNvSpPr/>
              <p:nvPr/>
            </p:nvSpPr>
            <p:spPr>
              <a:xfrm>
                <a:off x="976045" y="2928130"/>
                <a:ext cx="1494890" cy="10941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cxnSp>
            <p:nvCxnSpPr>
              <p:cNvPr id="145" name="Connecteur droit 144"/>
              <p:cNvCxnSpPr/>
              <p:nvPr/>
            </p:nvCxnSpPr>
            <p:spPr>
              <a:xfrm>
                <a:off x="1109609" y="3102791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1109609" y="3250054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1232899" y="3409304"/>
                <a:ext cx="1104472" cy="1712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1232899" y="3578828"/>
                <a:ext cx="1104472" cy="1712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1107040" y="3722665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1107040" y="3869928"/>
                <a:ext cx="1232899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/>
            <p:cNvGrpSpPr/>
            <p:nvPr/>
          </p:nvGrpSpPr>
          <p:grpSpPr>
            <a:xfrm>
              <a:off x="3922484" y="1932450"/>
              <a:ext cx="618961" cy="1411738"/>
              <a:chOff x="3482144" y="448890"/>
              <a:chExt cx="748861" cy="1708017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3484709" y="448890"/>
                <a:ext cx="746296" cy="5462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cxnSp>
            <p:nvCxnSpPr>
              <p:cNvPr id="109" name="Connecteur droit 108"/>
              <p:cNvCxnSpPr/>
              <p:nvPr/>
            </p:nvCxnSpPr>
            <p:spPr>
              <a:xfrm>
                <a:off x="3551388" y="536086"/>
                <a:ext cx="615502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>
                <a:off x="3551388" y="609605"/>
                <a:ext cx="615502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>
                <a:off x="3612938" y="689107"/>
                <a:ext cx="551387" cy="855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/>
              <p:nvPr/>
            </p:nvCxnSpPr>
            <p:spPr>
              <a:xfrm>
                <a:off x="3612938" y="773739"/>
                <a:ext cx="551387" cy="855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>
                <a:off x="3550105" y="845547"/>
                <a:ext cx="615502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>
                <a:off x="3550105" y="919065"/>
                <a:ext cx="615502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ectangle 114"/>
              <p:cNvSpPr/>
              <p:nvPr/>
            </p:nvSpPr>
            <p:spPr>
              <a:xfrm>
                <a:off x="3482144" y="1031479"/>
                <a:ext cx="746296" cy="5462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cxnSp>
            <p:nvCxnSpPr>
              <p:cNvPr id="116" name="Connecteur droit 115"/>
              <p:cNvCxnSpPr/>
              <p:nvPr/>
            </p:nvCxnSpPr>
            <p:spPr>
              <a:xfrm>
                <a:off x="3548823" y="1118676"/>
                <a:ext cx="615502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/>
              <p:nvPr/>
            </p:nvCxnSpPr>
            <p:spPr>
              <a:xfrm>
                <a:off x="3548823" y="1192194"/>
                <a:ext cx="615502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/>
              <p:nvPr/>
            </p:nvCxnSpPr>
            <p:spPr>
              <a:xfrm>
                <a:off x="3610374" y="1271697"/>
                <a:ext cx="551387" cy="85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>
              <a:xfrm>
                <a:off x="3610374" y="1356329"/>
                <a:ext cx="551387" cy="855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/>
              <p:cNvCxnSpPr/>
              <p:nvPr/>
            </p:nvCxnSpPr>
            <p:spPr>
              <a:xfrm>
                <a:off x="3547541" y="1428137"/>
                <a:ext cx="615502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/>
              <p:cNvCxnSpPr/>
              <p:nvPr/>
            </p:nvCxnSpPr>
            <p:spPr>
              <a:xfrm>
                <a:off x="3547541" y="1501655"/>
                <a:ext cx="615502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Rectangle 121"/>
              <p:cNvSpPr/>
              <p:nvPr/>
            </p:nvSpPr>
            <p:spPr>
              <a:xfrm>
                <a:off x="3482144" y="1610649"/>
                <a:ext cx="746296" cy="5462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cxnSp>
            <p:nvCxnSpPr>
              <p:cNvPr id="123" name="Connecteur droit 122"/>
              <p:cNvCxnSpPr/>
              <p:nvPr/>
            </p:nvCxnSpPr>
            <p:spPr>
              <a:xfrm>
                <a:off x="3548823" y="1697845"/>
                <a:ext cx="615502" cy="0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/>
              <p:cNvCxnSpPr/>
              <p:nvPr/>
            </p:nvCxnSpPr>
            <p:spPr>
              <a:xfrm>
                <a:off x="3548823" y="1771363"/>
                <a:ext cx="615502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>
              <a:xfrm>
                <a:off x="3610374" y="1850866"/>
                <a:ext cx="551387" cy="855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/>
              <p:cNvCxnSpPr/>
              <p:nvPr/>
            </p:nvCxnSpPr>
            <p:spPr>
              <a:xfrm>
                <a:off x="3610374" y="1935498"/>
                <a:ext cx="551387" cy="855"/>
              </a:xfrm>
              <a:prstGeom prst="lin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/>
              <p:cNvCxnSpPr/>
              <p:nvPr/>
            </p:nvCxnSpPr>
            <p:spPr>
              <a:xfrm>
                <a:off x="3547541" y="2007306"/>
                <a:ext cx="615502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>
                <a:off x="3547541" y="2080824"/>
                <a:ext cx="615502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7186660" y="2200694"/>
              <a:ext cx="794908" cy="1082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7434597" y="2312697"/>
              <a:ext cx="474581" cy="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7507503" y="2640417"/>
              <a:ext cx="404408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7477184" y="2800804"/>
              <a:ext cx="151008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7251172" y="3164423"/>
              <a:ext cx="659373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e 22"/>
            <p:cNvGrpSpPr/>
            <p:nvPr/>
          </p:nvGrpSpPr>
          <p:grpSpPr>
            <a:xfrm>
              <a:off x="4889055" y="3433821"/>
              <a:ext cx="1575687" cy="1060934"/>
              <a:chOff x="4953266" y="2021488"/>
              <a:chExt cx="4038422" cy="271913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4953266" y="2021488"/>
                <a:ext cx="4038422" cy="27191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 dirty="0"/>
              </a:p>
            </p:txBody>
          </p:sp>
          <p:grpSp>
            <p:nvGrpSpPr>
              <p:cNvPr id="66" name="Groupe 65"/>
              <p:cNvGrpSpPr/>
              <p:nvPr/>
            </p:nvGrpSpPr>
            <p:grpSpPr>
              <a:xfrm>
                <a:off x="6352155" y="3141456"/>
                <a:ext cx="656640" cy="112204"/>
                <a:chOff x="4949165" y="1275945"/>
                <a:chExt cx="1199657" cy="813152"/>
              </a:xfrm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4949165" y="1275945"/>
                  <a:ext cx="1199657" cy="8131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107" name="Connecteur droit 106"/>
                <p:cNvCxnSpPr/>
                <p:nvPr/>
              </p:nvCxnSpPr>
              <p:spPr>
                <a:xfrm>
                  <a:off x="5054293" y="1688677"/>
                  <a:ext cx="989408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e 66"/>
              <p:cNvGrpSpPr/>
              <p:nvPr/>
            </p:nvGrpSpPr>
            <p:grpSpPr>
              <a:xfrm>
                <a:off x="6274921" y="3509182"/>
                <a:ext cx="656640" cy="114772"/>
                <a:chOff x="4949166" y="2276106"/>
                <a:chExt cx="1199657" cy="209684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4949166" y="2276106"/>
                  <a:ext cx="1199657" cy="2096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104" name="Connecteur droit 103"/>
                <p:cNvCxnSpPr/>
                <p:nvPr/>
              </p:nvCxnSpPr>
              <p:spPr>
                <a:xfrm>
                  <a:off x="5058414" y="2387618"/>
                  <a:ext cx="989408" cy="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e 67"/>
              <p:cNvGrpSpPr/>
              <p:nvPr/>
            </p:nvGrpSpPr>
            <p:grpSpPr>
              <a:xfrm>
                <a:off x="7069012" y="3346512"/>
                <a:ext cx="656640" cy="101822"/>
                <a:chOff x="4945041" y="3369120"/>
                <a:chExt cx="1199657" cy="804160"/>
              </a:xfrm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4945041" y="3369120"/>
                  <a:ext cx="1199657" cy="8041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102" name="Connecteur droit 101"/>
                <p:cNvCxnSpPr/>
                <p:nvPr/>
              </p:nvCxnSpPr>
              <p:spPr>
                <a:xfrm>
                  <a:off x="5050167" y="3751216"/>
                  <a:ext cx="989408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e 68"/>
              <p:cNvGrpSpPr/>
              <p:nvPr/>
            </p:nvGrpSpPr>
            <p:grpSpPr>
              <a:xfrm>
                <a:off x="5771131" y="2248761"/>
                <a:ext cx="822540" cy="564247"/>
                <a:chOff x="4949165" y="1275945"/>
                <a:chExt cx="1199657" cy="564247"/>
              </a:xfrm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4949165" y="1275945"/>
                  <a:ext cx="1199657" cy="5642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98" name="Connecteur droit 97"/>
                <p:cNvCxnSpPr/>
                <p:nvPr/>
              </p:nvCxnSpPr>
              <p:spPr>
                <a:xfrm>
                  <a:off x="5157356" y="1395369"/>
                  <a:ext cx="886344" cy="1374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98"/>
                <p:cNvCxnSpPr/>
                <p:nvPr/>
              </p:nvCxnSpPr>
              <p:spPr>
                <a:xfrm>
                  <a:off x="5157356" y="1531413"/>
                  <a:ext cx="886344" cy="1374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>
                  <a:off x="5054293" y="1686418"/>
                  <a:ext cx="989408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e 69"/>
              <p:cNvGrpSpPr/>
              <p:nvPr/>
            </p:nvGrpSpPr>
            <p:grpSpPr>
              <a:xfrm>
                <a:off x="6818970" y="2372215"/>
                <a:ext cx="822540" cy="406576"/>
                <a:chOff x="4949165" y="1682521"/>
                <a:chExt cx="1199657" cy="406576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4949165" y="1682521"/>
                  <a:ext cx="1199657" cy="4065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95" name="Connecteur droit 94"/>
                <p:cNvCxnSpPr/>
                <p:nvPr/>
              </p:nvCxnSpPr>
              <p:spPr>
                <a:xfrm>
                  <a:off x="5054291" y="1822699"/>
                  <a:ext cx="989408" cy="0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95"/>
                <p:cNvCxnSpPr/>
                <p:nvPr/>
              </p:nvCxnSpPr>
              <p:spPr>
                <a:xfrm>
                  <a:off x="5153232" y="1958980"/>
                  <a:ext cx="886344" cy="1374"/>
                </a:xfrm>
                <a:prstGeom prst="line">
                  <a:avLst/>
                </a:prstGeom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e 70"/>
              <p:cNvGrpSpPr/>
              <p:nvPr/>
            </p:nvGrpSpPr>
            <p:grpSpPr>
              <a:xfrm>
                <a:off x="7226171" y="3888831"/>
                <a:ext cx="735770" cy="448035"/>
                <a:chOff x="4945053" y="3369120"/>
                <a:chExt cx="1199661" cy="448035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4945053" y="3369120"/>
                  <a:ext cx="1199661" cy="4480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92" name="Connecteur droit 91"/>
                <p:cNvCxnSpPr/>
                <p:nvPr/>
              </p:nvCxnSpPr>
              <p:spPr>
                <a:xfrm>
                  <a:off x="5151170" y="3508852"/>
                  <a:ext cx="886344" cy="1374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cteur droit 92"/>
                <p:cNvCxnSpPr/>
                <p:nvPr/>
              </p:nvCxnSpPr>
              <p:spPr>
                <a:xfrm>
                  <a:off x="5050167" y="3653001"/>
                  <a:ext cx="989408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e 71"/>
              <p:cNvGrpSpPr/>
              <p:nvPr/>
            </p:nvGrpSpPr>
            <p:grpSpPr>
              <a:xfrm>
                <a:off x="8069980" y="3363298"/>
                <a:ext cx="735770" cy="572302"/>
                <a:chOff x="4945041" y="3600978"/>
                <a:chExt cx="1199657" cy="572302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4945041" y="3600978"/>
                  <a:ext cx="1199657" cy="5723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88" name="Connecteur droit 87"/>
                <p:cNvCxnSpPr/>
                <p:nvPr/>
              </p:nvCxnSpPr>
              <p:spPr>
                <a:xfrm>
                  <a:off x="5050167" y="3771181"/>
                  <a:ext cx="989408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88"/>
                <p:cNvCxnSpPr/>
                <p:nvPr/>
              </p:nvCxnSpPr>
              <p:spPr>
                <a:xfrm>
                  <a:off x="5050167" y="3911711"/>
                  <a:ext cx="989408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/>
                <p:cNvCxnSpPr/>
                <p:nvPr/>
              </p:nvCxnSpPr>
              <p:spPr>
                <a:xfrm>
                  <a:off x="5050166" y="4046800"/>
                  <a:ext cx="989408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e 72"/>
              <p:cNvGrpSpPr/>
              <p:nvPr/>
            </p:nvGrpSpPr>
            <p:grpSpPr>
              <a:xfrm>
                <a:off x="6127280" y="4061643"/>
                <a:ext cx="735770" cy="429001"/>
                <a:chOff x="4949166" y="2276105"/>
                <a:chExt cx="1199657" cy="429001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4949166" y="2276105"/>
                  <a:ext cx="1199657" cy="4290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85" name="Connecteur droit 84"/>
                <p:cNvCxnSpPr/>
                <p:nvPr/>
              </p:nvCxnSpPr>
              <p:spPr>
                <a:xfrm>
                  <a:off x="5058414" y="2404658"/>
                  <a:ext cx="989408" cy="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85"/>
                <p:cNvCxnSpPr/>
                <p:nvPr/>
              </p:nvCxnSpPr>
              <p:spPr>
                <a:xfrm>
                  <a:off x="5058414" y="2544575"/>
                  <a:ext cx="989408" cy="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e 73"/>
              <p:cNvGrpSpPr/>
              <p:nvPr/>
            </p:nvGrpSpPr>
            <p:grpSpPr>
              <a:xfrm>
                <a:off x="5227489" y="3818840"/>
                <a:ext cx="735770" cy="414882"/>
                <a:chOff x="4949166" y="2553168"/>
                <a:chExt cx="1199657" cy="414882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4949166" y="2553168"/>
                  <a:ext cx="1199657" cy="4148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  <p:cxnSp>
              <p:nvCxnSpPr>
                <p:cNvPr id="82" name="Connecteur droit 81"/>
                <p:cNvCxnSpPr/>
                <p:nvPr/>
              </p:nvCxnSpPr>
              <p:spPr>
                <a:xfrm>
                  <a:off x="5153231" y="2701510"/>
                  <a:ext cx="886344" cy="1374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82"/>
                <p:cNvCxnSpPr/>
                <p:nvPr/>
              </p:nvCxnSpPr>
              <p:spPr>
                <a:xfrm>
                  <a:off x="5153231" y="2837554"/>
                  <a:ext cx="886344" cy="1374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Connecteur droit 74"/>
              <p:cNvCxnSpPr>
                <a:stCxn id="103" idx="2"/>
                <a:endCxn id="81" idx="3"/>
              </p:cNvCxnSpPr>
              <p:nvPr/>
            </p:nvCxnSpPr>
            <p:spPr>
              <a:xfrm flipH="1">
                <a:off x="5963259" y="3623954"/>
                <a:ext cx="639982" cy="402327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75"/>
              <p:cNvCxnSpPr>
                <a:stCxn id="103" idx="2"/>
                <a:endCxn id="84" idx="0"/>
              </p:cNvCxnSpPr>
              <p:nvPr/>
            </p:nvCxnSpPr>
            <p:spPr>
              <a:xfrm flipH="1">
                <a:off x="6495165" y="3623954"/>
                <a:ext cx="108076" cy="437689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>
                <a:stCxn id="101" idx="2"/>
                <a:endCxn id="87" idx="1"/>
              </p:cNvCxnSpPr>
              <p:nvPr/>
            </p:nvCxnSpPr>
            <p:spPr>
              <a:xfrm>
                <a:off x="7397332" y="3448334"/>
                <a:ext cx="672648" cy="201115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>
                <a:stCxn id="101" idx="2"/>
                <a:endCxn id="91" idx="0"/>
              </p:cNvCxnSpPr>
              <p:nvPr/>
            </p:nvCxnSpPr>
            <p:spPr>
              <a:xfrm>
                <a:off x="7397332" y="3448334"/>
                <a:ext cx="196725" cy="440497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>
                <a:stCxn id="105" idx="0"/>
                <a:endCxn id="94" idx="2"/>
              </p:cNvCxnSpPr>
              <p:nvPr/>
            </p:nvCxnSpPr>
            <p:spPr>
              <a:xfrm flipV="1">
                <a:off x="6680475" y="2778791"/>
                <a:ext cx="549765" cy="362665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>
                <a:stCxn id="105" idx="0"/>
                <a:endCxn id="97" idx="2"/>
              </p:cNvCxnSpPr>
              <p:nvPr/>
            </p:nvCxnSpPr>
            <p:spPr>
              <a:xfrm flipH="1" flipV="1">
                <a:off x="6182401" y="2813008"/>
                <a:ext cx="498074" cy="32844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Connecteur droit avec flèche 23"/>
            <p:cNvCxnSpPr/>
            <p:nvPr/>
          </p:nvCxnSpPr>
          <p:spPr>
            <a:xfrm flipV="1">
              <a:off x="6549399" y="2741834"/>
              <a:ext cx="567666" cy="1071051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6545976" y="4056086"/>
              <a:ext cx="521953" cy="1109951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e 25"/>
            <p:cNvGrpSpPr/>
            <p:nvPr/>
          </p:nvGrpSpPr>
          <p:grpSpPr>
            <a:xfrm>
              <a:off x="7181516" y="3395067"/>
              <a:ext cx="794908" cy="1082371"/>
              <a:chOff x="9103701" y="1546362"/>
              <a:chExt cx="1199657" cy="163349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9103701" y="1546362"/>
                <a:ext cx="1199657" cy="16334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cxnSp>
            <p:nvCxnSpPr>
              <p:cNvPr id="53" name="Connecteur droit 52"/>
              <p:cNvCxnSpPr/>
              <p:nvPr/>
            </p:nvCxnSpPr>
            <p:spPr>
              <a:xfrm>
                <a:off x="9422826" y="1715395"/>
                <a:ext cx="771283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>
                <a:off x="9898773" y="1801610"/>
                <a:ext cx="295333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>
                <a:off x="9518779" y="1901319"/>
                <a:ext cx="677392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>
                <a:off x="9309827" y="2001651"/>
                <a:ext cx="886344" cy="1374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>
                <a:off x="9208825" y="2221675"/>
                <a:ext cx="989408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>
                <a:off x="9426951" y="2305683"/>
                <a:ext cx="771282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>
                <a:off x="9921554" y="2400802"/>
                <a:ext cx="276679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/>
              <p:nvPr/>
            </p:nvCxnSpPr>
            <p:spPr>
              <a:xfrm>
                <a:off x="9701466" y="2500668"/>
                <a:ext cx="49676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>
                <a:off x="9518779" y="2713005"/>
                <a:ext cx="67533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>
                <a:off x="9898773" y="2808569"/>
                <a:ext cx="295336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/>
              <p:cNvCxnSpPr/>
              <p:nvPr/>
            </p:nvCxnSpPr>
            <p:spPr>
              <a:xfrm>
                <a:off x="9646938" y="2911372"/>
                <a:ext cx="549233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>
                <a:off x="9206763" y="3000800"/>
                <a:ext cx="98940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7178783" y="4594166"/>
              <a:ext cx="794908" cy="1082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808333" y="5379597"/>
              <a:ext cx="1873046" cy="33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1. Discuter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738263" y="4522213"/>
              <a:ext cx="1867145" cy="33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3. Structurer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305355" y="1578965"/>
              <a:ext cx="1862937" cy="33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2. Identifier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661951" y="1858571"/>
              <a:ext cx="1823102" cy="33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4. Formaliser</a:t>
              </a: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6558412" y="3950811"/>
              <a:ext cx="509518" cy="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ecteurs 119"/>
            <p:cNvSpPr/>
            <p:nvPr/>
          </p:nvSpPr>
          <p:spPr>
            <a:xfrm flipH="1">
              <a:off x="7796399" y="2374827"/>
              <a:ext cx="103649" cy="103649"/>
            </a:xfrm>
            <a:prstGeom prst="pi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chemeClr val="tx1"/>
                </a:solidFill>
              </a:endParaRPr>
            </a:p>
          </p:txBody>
        </p:sp>
        <p:sp>
          <p:nvSpPr>
            <p:cNvPr id="34" name="Secteurs 290"/>
            <p:cNvSpPr/>
            <p:nvPr/>
          </p:nvSpPr>
          <p:spPr>
            <a:xfrm rot="5748152" flipH="1">
              <a:off x="7671611" y="2372093"/>
              <a:ext cx="103649" cy="103649"/>
            </a:xfrm>
            <a:prstGeom prst="pie">
              <a:avLst>
                <a:gd name="adj1" fmla="val 0"/>
                <a:gd name="adj2" fmla="val 1816072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chemeClr val="tx1"/>
                </a:solidFill>
              </a:endParaRPr>
            </a:p>
          </p:txBody>
        </p:sp>
        <p:sp>
          <p:nvSpPr>
            <p:cNvPr id="35" name="Secteurs 291"/>
            <p:cNvSpPr/>
            <p:nvPr/>
          </p:nvSpPr>
          <p:spPr>
            <a:xfrm rot="5748152" flipH="1">
              <a:off x="7539879" y="2370976"/>
              <a:ext cx="103649" cy="103649"/>
            </a:xfrm>
            <a:prstGeom prst="pie">
              <a:avLst>
                <a:gd name="adj1" fmla="val 0"/>
                <a:gd name="adj2" fmla="val 1280050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chemeClr val="tx1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402809" y="2648171"/>
              <a:ext cx="641254" cy="169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" b="1" dirty="0">
                  <a:solidFill>
                    <a:srgbClr val="00B0F0"/>
                  </a:solidFill>
                </a:rPr>
                <a:t>23400   9304     4327</a:t>
              </a:r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7641845" y="2800804"/>
              <a:ext cx="12525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7780147" y="2800804"/>
              <a:ext cx="12525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7842774" y="2529974"/>
              <a:ext cx="53965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7696452" y="2529974"/>
              <a:ext cx="53965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7549585" y="2529974"/>
              <a:ext cx="53965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Bouton d'action : Informations 297">
              <a:hlinkClick r:id="" action="ppaction://noaction" highlightClick="1"/>
            </p:cNvPr>
            <p:cNvSpPr/>
            <p:nvPr/>
          </p:nvSpPr>
          <p:spPr>
            <a:xfrm>
              <a:off x="7723386" y="3008058"/>
              <a:ext cx="169444" cy="102250"/>
            </a:xfrm>
            <a:prstGeom prst="actionButtonInformati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3" name="Bouton d'action : Document 42">
              <a:hlinkClick r:id="" action="ppaction://noaction" highlightClick="1"/>
            </p:cNvPr>
            <p:cNvSpPr/>
            <p:nvPr/>
          </p:nvSpPr>
          <p:spPr>
            <a:xfrm>
              <a:off x="7551156" y="2861144"/>
              <a:ext cx="155462" cy="249290"/>
            </a:xfrm>
            <a:prstGeom prst="actionButton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4" name="Bouton d'action : Accueil 300">
              <a:hlinkClick r:id="" action="ppaction://hlinkshowjump?jump=firstslide" highlightClick="1"/>
            </p:cNvPr>
            <p:cNvSpPr/>
            <p:nvPr/>
          </p:nvSpPr>
          <p:spPr>
            <a:xfrm>
              <a:off x="7361149" y="2964757"/>
              <a:ext cx="175481" cy="145551"/>
            </a:xfrm>
            <a:prstGeom prst="actionButtonHom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5" name="Bouton d'action : Vidéo 302">
              <a:hlinkClick r:id="" action="ppaction://noaction" highlightClick="1"/>
            </p:cNvPr>
            <p:cNvSpPr/>
            <p:nvPr/>
          </p:nvSpPr>
          <p:spPr>
            <a:xfrm>
              <a:off x="7353094" y="4655554"/>
              <a:ext cx="451750" cy="301428"/>
            </a:xfrm>
            <a:prstGeom prst="actionButtonMovi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6" name="Bouton d'action : Vidéo 303">
              <a:hlinkClick r:id="" action="ppaction://noaction" highlightClick="1"/>
            </p:cNvPr>
            <p:cNvSpPr/>
            <p:nvPr/>
          </p:nvSpPr>
          <p:spPr>
            <a:xfrm>
              <a:off x="7353094" y="4983691"/>
              <a:ext cx="451750" cy="301428"/>
            </a:xfrm>
            <a:prstGeom prst="actionButtonMovi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7" name="Bouton d'action : Vidéo 304">
              <a:hlinkClick r:id="" action="ppaction://noaction" highlightClick="1"/>
            </p:cNvPr>
            <p:cNvSpPr/>
            <p:nvPr/>
          </p:nvSpPr>
          <p:spPr>
            <a:xfrm>
              <a:off x="7353094" y="5314141"/>
              <a:ext cx="451750" cy="301428"/>
            </a:xfrm>
            <a:prstGeom prst="actionButtonMovi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8" name="Accolade fermante 47"/>
            <p:cNvSpPr/>
            <p:nvPr/>
          </p:nvSpPr>
          <p:spPr>
            <a:xfrm>
              <a:off x="8111596" y="2271827"/>
              <a:ext cx="516451" cy="3371068"/>
            </a:xfrm>
            <a:prstGeom prst="rightBrace">
              <a:avLst>
                <a:gd name="adj1" fmla="val 8333"/>
                <a:gd name="adj2" fmla="val 50000"/>
              </a:avLst>
            </a:prstGeom>
            <a:ln w="2222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4755" y="3276064"/>
              <a:ext cx="1595785" cy="1083553"/>
            </a:xfrm>
            <a:prstGeom prst="rect">
              <a:avLst/>
            </a:prstGeom>
          </p:spPr>
        </p:pic>
        <p:sp>
          <p:nvSpPr>
            <p:cNvPr id="50" name="ZoneTexte 49"/>
            <p:cNvSpPr txBox="1"/>
            <p:nvPr/>
          </p:nvSpPr>
          <p:spPr>
            <a:xfrm>
              <a:off x="1417116" y="4036670"/>
              <a:ext cx="1700254" cy="677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Une communauté fédérée autour d’une problématique 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9696939" y="3507967"/>
              <a:ext cx="1101611" cy="865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Un livrable </a:t>
              </a:r>
              <a:r>
                <a:rPr lang="fr-FR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</a:t>
              </a:r>
              <a:r>
                <a:rPr lang="fr-F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-construit par itérations successives</a:t>
              </a:r>
            </a:p>
          </p:txBody>
        </p:sp>
      </p:grpSp>
      <p:pic>
        <p:nvPicPr>
          <p:cNvPr id="151" name="Image 1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4" t="12000" r="32285" b="17727"/>
          <a:stretch/>
        </p:blipFill>
        <p:spPr>
          <a:xfrm>
            <a:off x="3400594" y="884720"/>
            <a:ext cx="6600360" cy="4880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14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313677"/>
            <a:ext cx="6048672" cy="604867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158224" y="6347012"/>
            <a:ext cx="277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Confidential</a:t>
            </a:r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 : Bank </a:t>
            </a:r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Industry</a:t>
            </a:r>
            <a:endParaRPr lang="fr-FR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78768" y="129134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ONLINE/OFFLINE</a:t>
            </a:r>
          </a:p>
        </p:txBody>
      </p:sp>
    </p:spTree>
    <p:extLst>
      <p:ext uri="{BB962C8B-B14F-4D97-AF65-F5344CB8AC3E}">
        <p14:creationId xmlns:p14="http://schemas.microsoft.com/office/powerpoint/2010/main" val="2046677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797179" y="2655775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ONLINE/OFFLINE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77268" y="2321004"/>
            <a:ext cx="103746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>
                <a:latin typeface="Avenir Book" charset="0"/>
                <a:ea typeface="Avenir Book" charset="0"/>
                <a:cs typeface="Avenir Book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96124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nove - Workshop">
  <a:themeElements>
    <a:clrScheme name="Personnalisée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0B6FF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B6FF"/>
      </a:hlink>
      <a:folHlink>
        <a:srgbClr val="666666"/>
      </a:folHlink>
    </a:clrScheme>
    <a:fontScheme name="OC&amp;C Middle East - PowerPoint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mpd="sng">
          <a:solidFill>
            <a:srgbClr val="00B6FF"/>
          </a:solidFill>
          <a:prstDash val="solid"/>
          <a:round/>
          <a:headEnd type="arrow"/>
          <a:tailEnd type="none" w="med" len="med"/>
        </a:ln>
      </a:spPr>
      <a:bodyPr lIns="72000" tIns="72000" rIns="72000" bIns="72000" rtlCol="0" anchor="ctr"/>
      <a:lstStyle>
        <a:defPPr algn="ctr">
          <a:defRPr sz="1200" dirty="0" smtClean="0">
            <a:latin typeface="Calibri"/>
            <a:cs typeface="Calibri"/>
          </a:defRPr>
        </a:defPPr>
      </a:lstStyle>
    </a:spDef>
    <a:lnDef>
      <a:spPr bwMode="auto">
        <a:noFill/>
        <a:ln w="12700" cmpd="sng">
          <a:solidFill>
            <a:schemeClr val="tx1">
              <a:lumMod val="75000"/>
              <a:lumOff val="25000"/>
            </a:schemeClr>
          </a:solidFill>
          <a:prstDash val="solid"/>
          <a:round/>
          <a:headEnd type="none"/>
          <a:tailEnd type="none" w="med" len="med"/>
        </a:ln>
      </a:spPr>
      <a:bodyPr/>
      <a:lstStyle/>
    </a:lnDef>
    <a:txDef>
      <a:spPr>
        <a:noFill/>
        <a:ln w="9525">
          <a:noFill/>
          <a:miter lim="800000"/>
          <a:headEnd/>
          <a:tailEnd/>
        </a:ln>
      </a:spPr>
      <a:bodyPr wrap="none" lIns="72000" tIns="72000" rIns="72000" bIns="72000" rtlCol="0" anchor="ctr">
        <a:prstTxWarp prst="textNoShape">
          <a:avLst/>
        </a:prstTxWarp>
        <a:spAutoFit/>
      </a:bodyPr>
      <a:lstStyle>
        <a:defPPr algn="ctr">
          <a:defRPr sz="1400" dirty="0" smtClean="0">
            <a:latin typeface="Calibri"/>
            <a:cs typeface="Calibri"/>
          </a:defRPr>
        </a:defPPr>
      </a:lstStyle>
    </a:txDef>
  </a:objectDefaults>
  <a:extraClrSchemeLst>
    <a:extraClrScheme>
      <a:clrScheme name="OC&amp;C Middle East - PowerPoint-Template 1">
        <a:dk1>
          <a:srgbClr val="000000"/>
        </a:dk1>
        <a:lt1>
          <a:srgbClr val="FFFFFF"/>
        </a:lt1>
        <a:dk2>
          <a:srgbClr val="002C54"/>
        </a:dk2>
        <a:lt2>
          <a:srgbClr val="00539F"/>
        </a:lt2>
        <a:accent1>
          <a:srgbClr val="CCDDEC"/>
        </a:accent1>
        <a:accent2>
          <a:srgbClr val="99BAD9"/>
        </a:accent2>
        <a:accent3>
          <a:srgbClr val="FFFFFF"/>
        </a:accent3>
        <a:accent4>
          <a:srgbClr val="000000"/>
        </a:accent4>
        <a:accent5>
          <a:srgbClr val="E2EBF4"/>
        </a:accent5>
        <a:accent6>
          <a:srgbClr val="8AA8C4"/>
        </a:accent6>
        <a:hlink>
          <a:srgbClr val="669DC5"/>
        </a:hlink>
        <a:folHlink>
          <a:srgbClr val="3375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&amp;C Middle East - PowerPoint-Template 2">
        <a:dk1>
          <a:srgbClr val="000000"/>
        </a:dk1>
        <a:lt1>
          <a:srgbClr val="FFFFFF"/>
        </a:lt1>
        <a:dk2>
          <a:srgbClr val="000066"/>
        </a:dk2>
        <a:lt2>
          <a:srgbClr val="FF9933"/>
        </a:lt2>
        <a:accent1>
          <a:srgbClr val="CCDDEC"/>
        </a:accent1>
        <a:accent2>
          <a:srgbClr val="99BAD9"/>
        </a:accent2>
        <a:accent3>
          <a:srgbClr val="FFFFFF"/>
        </a:accent3>
        <a:accent4>
          <a:srgbClr val="000000"/>
        </a:accent4>
        <a:accent5>
          <a:srgbClr val="E2EBF4"/>
        </a:accent5>
        <a:accent6>
          <a:srgbClr val="8AA8C4"/>
        </a:accent6>
        <a:hlink>
          <a:srgbClr val="669DC5"/>
        </a:hlink>
        <a:folHlink>
          <a:srgbClr val="3375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951f061-1ea3-4a55-ae1e-735e9fd8d0d6">
      <UserInfo>
        <DisplayName>aryan yazdani</DisplayName>
        <AccountId>44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0AF6A148DF544EA3769EAD7E9E598D" ma:contentTypeVersion="4" ma:contentTypeDescription="Crée un document." ma:contentTypeScope="" ma:versionID="b53377648b3a8f9ed370b9e9a31e9dca">
  <xsd:schema xmlns:xsd="http://www.w3.org/2001/XMLSchema" xmlns:xs="http://www.w3.org/2001/XMLSchema" xmlns:p="http://schemas.microsoft.com/office/2006/metadata/properties" xmlns:ns2="d951f061-1ea3-4a55-ae1e-735e9fd8d0d6" xmlns:ns3="d717173e-2915-4e23-a133-07554b2a85b9" targetNamespace="http://schemas.microsoft.com/office/2006/metadata/properties" ma:root="true" ma:fieldsID="a025196728d58f56b9ec2e54bbd23a9e" ns2:_="" ns3:_="">
    <xsd:import namespace="d951f061-1ea3-4a55-ae1e-735e9fd8d0d6"/>
    <xsd:import namespace="d717173e-2915-4e23-a133-07554b2a85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1f061-1ea3-4a55-ae1e-735e9fd8d0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7173e-2915-4e23-a133-07554b2a85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05F253-3AF7-4ECF-90E7-12D591B938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EE8920-4E42-4A4C-9648-4592D961F793}">
  <ds:schemaRefs>
    <ds:schemaRef ds:uri="http://schemas.microsoft.com/office/2006/documentManagement/types"/>
    <ds:schemaRef ds:uri="d951f061-1ea3-4a55-ae1e-735e9fd8d0d6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d717173e-2915-4e23-a133-07554b2a85b9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B8977E-4FFD-4959-A086-12C4F272CA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51f061-1ea3-4a55-ae1e-735e9fd8d0d6"/>
    <ds:schemaRef ds:uri="d717173e-2915-4e23-a133-07554b2a8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3765</TotalTime>
  <Words>322</Words>
  <Application>Microsoft Office PowerPoint</Application>
  <PresentationFormat>Grand écran</PresentationFormat>
  <Paragraphs>77</Paragraphs>
  <Slides>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20" baseType="lpstr">
      <vt:lpstr>ＭＳ Ｐゴシック</vt:lpstr>
      <vt:lpstr>Akkurat</vt:lpstr>
      <vt:lpstr>Arial</vt:lpstr>
      <vt:lpstr>Avenir Book</vt:lpstr>
      <vt:lpstr>Calibri</vt:lpstr>
      <vt:lpstr>Calibri Light</vt:lpstr>
      <vt:lpstr>Lucida Grande</vt:lpstr>
      <vt:lpstr>Segoe UI Light</vt:lpstr>
      <vt:lpstr>Source Sans Pro</vt:lpstr>
      <vt:lpstr>Wingdings</vt:lpstr>
      <vt:lpstr>Thème Office</vt:lpstr>
      <vt:lpstr>bluenove - Workshop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</vt:lpstr>
      <vt:lpstr>Con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Pathum BILA-DEROUSSY</dc:creator>
  <cp:lastModifiedBy>Hélène LEVAMIS</cp:lastModifiedBy>
  <cp:revision>122</cp:revision>
  <cp:lastPrinted>2018-01-08T10:23:21Z</cp:lastPrinted>
  <dcterms:created xsi:type="dcterms:W3CDTF">2016-12-07T21:04:15Z</dcterms:created>
  <dcterms:modified xsi:type="dcterms:W3CDTF">2018-03-14T17:04:24Z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0x0101002D0AF6A148DF544EA3769EAD7E9E598D</vt:lpwstr>
  </property>
</Properties>
</file>