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notesSlides/notesSlide8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0.xml" ContentType="application/vnd.openxmlformats-officedocument.presentationml.notesSlide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80" r:id="rId1"/>
  </p:sldMasterIdLst>
  <p:notesMasterIdLst>
    <p:notesMasterId r:id="rId25"/>
  </p:notesMasterIdLst>
  <p:handoutMasterIdLst>
    <p:handoutMasterId r:id="rId26"/>
  </p:handoutMasterIdLst>
  <p:sldIdLst>
    <p:sldId id="256" r:id="rId2"/>
    <p:sldId id="388" r:id="rId3"/>
    <p:sldId id="389" r:id="rId4"/>
    <p:sldId id="323" r:id="rId5"/>
    <p:sldId id="325" r:id="rId6"/>
    <p:sldId id="326" r:id="rId7"/>
    <p:sldId id="327" r:id="rId8"/>
    <p:sldId id="390" r:id="rId9"/>
    <p:sldId id="340" r:id="rId10"/>
    <p:sldId id="341" r:id="rId11"/>
    <p:sldId id="344" r:id="rId12"/>
    <p:sldId id="391" r:id="rId13"/>
    <p:sldId id="392" r:id="rId14"/>
    <p:sldId id="393" r:id="rId15"/>
    <p:sldId id="382" r:id="rId16"/>
    <p:sldId id="385" r:id="rId17"/>
    <p:sldId id="394" r:id="rId18"/>
    <p:sldId id="383" r:id="rId19"/>
    <p:sldId id="384" r:id="rId20"/>
    <p:sldId id="395" r:id="rId21"/>
    <p:sldId id="396" r:id="rId22"/>
    <p:sldId id="363" r:id="rId23"/>
    <p:sldId id="306" r:id="rId24"/>
  </p:sldIdLst>
  <p:sldSz cx="9144000" cy="6858000" type="screen4x3"/>
  <p:notesSz cx="6797675" cy="9928225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D24E"/>
    <a:srgbClr val="FA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93" autoAdjust="0"/>
    <p:restoredTop sz="92879" autoAdjust="0"/>
  </p:normalViewPr>
  <p:slideViewPr>
    <p:cSldViewPr>
      <p:cViewPr>
        <p:scale>
          <a:sx n="70" d="100"/>
          <a:sy n="70" d="100"/>
        </p:scale>
        <p:origin x="-2412" y="-9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7AB5FD-D239-4D1A-9E56-5DE143627D9E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5B3B2B1-D7CE-4139-A6A1-D5BA91856F59}">
      <dgm:prSet phldrT="[Texte]" custT="1"/>
      <dgm:spPr/>
      <dgm:t>
        <a:bodyPr/>
        <a:lstStyle/>
        <a:p>
          <a:r>
            <a:rPr lang="fr-FR" sz="2200" b="0" dirty="0" smtClean="0">
              <a:solidFill>
                <a:schemeClr val="bg1"/>
              </a:solidFill>
              <a:latin typeface="Cambria" pitchFamily="18" charset="0"/>
            </a:rPr>
            <a:t>Mutuelles créées dans le cadre des dispositions du dahir n° 1.57.187 du 12 novembre 1963 </a:t>
          </a:r>
          <a:r>
            <a:rPr lang="fr-FR" sz="2200" b="0" i="1" dirty="0" smtClean="0">
              <a:solidFill>
                <a:schemeClr val="bg1"/>
              </a:solidFill>
              <a:latin typeface="Cambria" pitchFamily="18" charset="0"/>
            </a:rPr>
            <a:t>(plus de 1,5 millions d’adhérents):</a:t>
          </a:r>
          <a:endParaRPr lang="fr-FR" sz="2200" b="0" dirty="0">
            <a:solidFill>
              <a:schemeClr val="bg1"/>
            </a:solidFill>
            <a:latin typeface="Cambria" pitchFamily="18" charset="0"/>
          </a:endParaRPr>
        </a:p>
      </dgm:t>
    </dgm:pt>
    <dgm:pt modelId="{58DF4913-7620-4253-8F55-E0B723A5DF23}" type="parTrans" cxnId="{A4351794-A1E8-4AD4-A820-F38F7912BFC3}">
      <dgm:prSet/>
      <dgm:spPr/>
      <dgm:t>
        <a:bodyPr/>
        <a:lstStyle/>
        <a:p>
          <a:endParaRPr lang="fr-FR"/>
        </a:p>
      </dgm:t>
    </dgm:pt>
    <dgm:pt modelId="{DB200FD8-1F30-4532-A6C8-E87D03817ECA}" type="sibTrans" cxnId="{A4351794-A1E8-4AD4-A820-F38F7912BFC3}">
      <dgm:prSet/>
      <dgm:spPr/>
      <dgm:t>
        <a:bodyPr/>
        <a:lstStyle/>
        <a:p>
          <a:endParaRPr lang="fr-FR"/>
        </a:p>
      </dgm:t>
    </dgm:pt>
    <dgm:pt modelId="{90754C96-139A-48BE-8C63-10814A13BA50}">
      <dgm:prSet phldrT="[Texte]" custT="1"/>
      <dgm:spPr/>
      <dgm:t>
        <a:bodyPr/>
        <a:lstStyle/>
        <a:p>
          <a:pPr algn="just"/>
          <a:r>
            <a:rPr lang="fr-FR" sz="20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14</a:t>
          </a:r>
          <a:r>
            <a:rPr lang="fr-FR" sz="2000" b="0" dirty="0" smtClean="0">
              <a:solidFill>
                <a:srgbClr val="0070C0"/>
              </a:solidFill>
              <a:latin typeface="Cambria" pitchFamily="18" charset="0"/>
            </a:rPr>
            <a:t>  Mutuelles créées au sein d’établissements publics ou semi-publics </a:t>
          </a:r>
          <a:endParaRPr lang="fr-FR" sz="2000" dirty="0"/>
        </a:p>
      </dgm:t>
    </dgm:pt>
    <dgm:pt modelId="{823FCBA4-C23F-490D-92DA-124B29191633}" type="parTrans" cxnId="{3D49E1E1-5F33-4DAD-8212-31DD2F7C5CA9}">
      <dgm:prSet/>
      <dgm:spPr/>
      <dgm:t>
        <a:bodyPr/>
        <a:lstStyle/>
        <a:p>
          <a:endParaRPr lang="fr-FR"/>
        </a:p>
      </dgm:t>
    </dgm:pt>
    <dgm:pt modelId="{D3990B55-44D4-4984-B906-413B514C3023}" type="sibTrans" cxnId="{3D49E1E1-5F33-4DAD-8212-31DD2F7C5CA9}">
      <dgm:prSet/>
      <dgm:spPr/>
      <dgm:t>
        <a:bodyPr/>
        <a:lstStyle/>
        <a:p>
          <a:endParaRPr lang="fr-FR"/>
        </a:p>
      </dgm:t>
    </dgm:pt>
    <dgm:pt modelId="{E01D19A4-0DC7-499E-A602-B9DC2B7CC3C6}">
      <dgm:prSet phldrT="[Texte]" custT="1"/>
      <dgm:spPr/>
      <dgm:t>
        <a:bodyPr/>
        <a:lstStyle/>
        <a:p>
          <a:pPr algn="just"/>
          <a:r>
            <a:rPr lang="fr-FR" sz="20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9</a:t>
          </a:r>
          <a:r>
            <a:rPr lang="fr-FR" sz="2000" b="0" dirty="0" smtClean="0">
              <a:solidFill>
                <a:srgbClr val="0070C0"/>
              </a:solidFill>
              <a:latin typeface="Cambria" pitchFamily="18" charset="0"/>
            </a:rPr>
            <a:t> Mutuelles dans le secteur public dont 8 composent la CNOPS (environ 1,2 millions d’adhérents – 3,2 millions de bénéficiaires)</a:t>
          </a:r>
          <a:endParaRPr lang="fr-FR" sz="2000" b="0" dirty="0">
            <a:solidFill>
              <a:srgbClr val="0070C0"/>
            </a:solidFill>
            <a:latin typeface="Cambria" pitchFamily="18" charset="0"/>
          </a:endParaRPr>
        </a:p>
      </dgm:t>
    </dgm:pt>
    <dgm:pt modelId="{216496E3-216B-4985-8051-12B0C1974DE1}" type="parTrans" cxnId="{AE4107EF-0188-48C7-8A75-55352CDE20B4}">
      <dgm:prSet/>
      <dgm:spPr/>
      <dgm:t>
        <a:bodyPr/>
        <a:lstStyle/>
        <a:p>
          <a:endParaRPr lang="fr-FR"/>
        </a:p>
      </dgm:t>
    </dgm:pt>
    <dgm:pt modelId="{3536438A-303E-45B2-A240-549D8841DA5C}" type="sibTrans" cxnId="{AE4107EF-0188-48C7-8A75-55352CDE20B4}">
      <dgm:prSet/>
      <dgm:spPr/>
      <dgm:t>
        <a:bodyPr/>
        <a:lstStyle/>
        <a:p>
          <a:endParaRPr lang="fr-FR"/>
        </a:p>
      </dgm:t>
    </dgm:pt>
    <dgm:pt modelId="{D723AC52-510A-4CFF-9855-492B58D729AF}">
      <dgm:prSet phldrT="[Texte]" custT="1"/>
      <dgm:spPr/>
      <dgm:t>
        <a:bodyPr/>
        <a:lstStyle/>
        <a:p>
          <a:pPr algn="just"/>
          <a:r>
            <a:rPr lang="fr-FR" sz="20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1 </a:t>
          </a:r>
          <a:r>
            <a:rPr lang="fr-FR" sz="2000" b="0" dirty="0" smtClean="0">
              <a:solidFill>
                <a:srgbClr val="0070C0"/>
              </a:solidFill>
              <a:latin typeface="Cambria" pitchFamily="18" charset="0"/>
            </a:rPr>
            <a:t>Mutuelle créée par une profession libérale (MUGEPHAR-PS)</a:t>
          </a:r>
          <a:endParaRPr lang="fr-FR" sz="2000" b="0" dirty="0">
            <a:solidFill>
              <a:srgbClr val="0070C0"/>
            </a:solidFill>
            <a:latin typeface="Cambria" pitchFamily="18" charset="0"/>
          </a:endParaRPr>
        </a:p>
      </dgm:t>
    </dgm:pt>
    <dgm:pt modelId="{2F172501-235F-4F59-AFA6-06E971859FB4}" type="parTrans" cxnId="{6BE70169-DBCF-43B4-A5AE-8D9528DA5D79}">
      <dgm:prSet/>
      <dgm:spPr/>
      <dgm:t>
        <a:bodyPr/>
        <a:lstStyle/>
        <a:p>
          <a:endParaRPr lang="fr-FR"/>
        </a:p>
      </dgm:t>
    </dgm:pt>
    <dgm:pt modelId="{C6845D34-74B4-4623-B3F5-A394C1E34749}" type="sibTrans" cxnId="{6BE70169-DBCF-43B4-A5AE-8D9528DA5D79}">
      <dgm:prSet/>
      <dgm:spPr/>
      <dgm:t>
        <a:bodyPr/>
        <a:lstStyle/>
        <a:p>
          <a:endParaRPr lang="fr-FR"/>
        </a:p>
      </dgm:t>
    </dgm:pt>
    <dgm:pt modelId="{F244340B-B247-472F-9BDA-C33D0B62589D}">
      <dgm:prSet phldrT="[Texte]" custT="1"/>
      <dgm:spPr/>
      <dgm:t>
        <a:bodyPr/>
        <a:lstStyle/>
        <a:p>
          <a:pPr algn="just"/>
          <a:r>
            <a:rPr lang="fr-FR" sz="20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1</a:t>
          </a:r>
          <a:r>
            <a:rPr lang="fr-FR" sz="20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FFFFFF"/>
                </a:outerShdw>
              </a:effectLst>
            </a:rPr>
            <a:t> </a:t>
          </a:r>
          <a:r>
            <a:rPr lang="fr-FR" sz="2000" b="0" dirty="0" smtClean="0">
              <a:solidFill>
                <a:srgbClr val="0070C0"/>
              </a:solidFill>
              <a:latin typeface="Cambria" pitchFamily="18" charset="0"/>
            </a:rPr>
            <a:t>Mutuelle interentreprises (CMIM)</a:t>
          </a:r>
          <a:endParaRPr lang="fr-FR" sz="2000" b="0" dirty="0">
            <a:solidFill>
              <a:srgbClr val="0070C0"/>
            </a:solidFill>
            <a:latin typeface="Cambria" pitchFamily="18" charset="0"/>
          </a:endParaRPr>
        </a:p>
      </dgm:t>
    </dgm:pt>
    <dgm:pt modelId="{2850E5A8-8FBF-4285-A550-313587C86D42}" type="parTrans" cxnId="{9E2A9384-30B9-4C93-A5B5-E9812798A73E}">
      <dgm:prSet/>
      <dgm:spPr/>
      <dgm:t>
        <a:bodyPr/>
        <a:lstStyle/>
        <a:p>
          <a:endParaRPr lang="fr-FR"/>
        </a:p>
      </dgm:t>
    </dgm:pt>
    <dgm:pt modelId="{514F206B-F11A-45FB-9A4F-0ECC09440C2A}" type="sibTrans" cxnId="{9E2A9384-30B9-4C93-A5B5-E9812798A73E}">
      <dgm:prSet/>
      <dgm:spPr/>
      <dgm:t>
        <a:bodyPr/>
        <a:lstStyle/>
        <a:p>
          <a:endParaRPr lang="fr-FR"/>
        </a:p>
      </dgm:t>
    </dgm:pt>
    <dgm:pt modelId="{737810EF-6395-4DAF-A651-130FD24FB77A}" type="pres">
      <dgm:prSet presAssocID="{9B7AB5FD-D239-4D1A-9E56-5DE143627D9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D2572CD5-8F5C-4C05-859D-B424776472AD}" type="pres">
      <dgm:prSet presAssocID="{E5B3B2B1-D7CE-4139-A6A1-D5BA91856F59}" presName="root" presStyleCnt="0"/>
      <dgm:spPr/>
    </dgm:pt>
    <dgm:pt modelId="{3A2DC65D-0F63-4363-B423-821113D90DE6}" type="pres">
      <dgm:prSet presAssocID="{E5B3B2B1-D7CE-4139-A6A1-D5BA91856F59}" presName="rootComposite" presStyleCnt="0"/>
      <dgm:spPr/>
    </dgm:pt>
    <dgm:pt modelId="{DEF2F2FE-E05C-4F36-8B23-503C75F62A10}" type="pres">
      <dgm:prSet presAssocID="{E5B3B2B1-D7CE-4139-A6A1-D5BA91856F59}" presName="rootText" presStyleLbl="node1" presStyleIdx="0" presStyleCnt="1" custScaleX="356794" custScaleY="80373" custLinFactNeighborY="60036"/>
      <dgm:spPr/>
      <dgm:t>
        <a:bodyPr/>
        <a:lstStyle/>
        <a:p>
          <a:endParaRPr lang="fr-FR"/>
        </a:p>
      </dgm:t>
    </dgm:pt>
    <dgm:pt modelId="{1A18D7BE-12BD-41DD-8FC6-7867213F931F}" type="pres">
      <dgm:prSet presAssocID="{E5B3B2B1-D7CE-4139-A6A1-D5BA91856F59}" presName="rootConnector" presStyleLbl="node1" presStyleIdx="0" presStyleCnt="1"/>
      <dgm:spPr/>
      <dgm:t>
        <a:bodyPr/>
        <a:lstStyle/>
        <a:p>
          <a:endParaRPr lang="fr-FR"/>
        </a:p>
      </dgm:t>
    </dgm:pt>
    <dgm:pt modelId="{8C5EDC10-A423-427B-B43D-28C1DC0CC9D5}" type="pres">
      <dgm:prSet presAssocID="{E5B3B2B1-D7CE-4139-A6A1-D5BA91856F59}" presName="childShape" presStyleCnt="0"/>
      <dgm:spPr/>
    </dgm:pt>
    <dgm:pt modelId="{D08EF09D-8278-4FF4-BBAA-EE946E41788A}" type="pres">
      <dgm:prSet presAssocID="{823FCBA4-C23F-490D-92DA-124B29191633}" presName="Name13" presStyleLbl="parChTrans1D2" presStyleIdx="0" presStyleCnt="4"/>
      <dgm:spPr/>
      <dgm:t>
        <a:bodyPr/>
        <a:lstStyle/>
        <a:p>
          <a:endParaRPr lang="fr-FR"/>
        </a:p>
      </dgm:t>
    </dgm:pt>
    <dgm:pt modelId="{258374F9-3BD9-4FD0-A915-39589AE99897}" type="pres">
      <dgm:prSet presAssocID="{90754C96-139A-48BE-8C63-10814A13BA50}" presName="childText" presStyleLbl="bgAcc1" presStyleIdx="0" presStyleCnt="4" custScaleX="390994" custScaleY="60214" custLinFactNeighborX="-25014" custLinFactNeighborY="467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C2C824D-B458-4188-800E-EA5EBA887A10}" type="pres">
      <dgm:prSet presAssocID="{216496E3-216B-4985-8051-12B0C1974DE1}" presName="Name13" presStyleLbl="parChTrans1D2" presStyleIdx="1" presStyleCnt="4"/>
      <dgm:spPr/>
      <dgm:t>
        <a:bodyPr/>
        <a:lstStyle/>
        <a:p>
          <a:endParaRPr lang="fr-FR"/>
        </a:p>
      </dgm:t>
    </dgm:pt>
    <dgm:pt modelId="{0135242D-150C-4CA0-8AF6-3804FF775003}" type="pres">
      <dgm:prSet presAssocID="{E01D19A4-0DC7-499E-A602-B9DC2B7CC3C6}" presName="childText" presStyleLbl="bgAcc1" presStyleIdx="1" presStyleCnt="4" custScaleX="393118" custScaleY="82061" custLinFactNeighborX="-27259" custLinFactNeighborY="3105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594BCFD-456D-402D-8D84-0EE3F8B8836E}" type="pres">
      <dgm:prSet presAssocID="{2F172501-235F-4F59-AFA6-06E971859FB4}" presName="Name13" presStyleLbl="parChTrans1D2" presStyleIdx="2" presStyleCnt="4"/>
      <dgm:spPr/>
      <dgm:t>
        <a:bodyPr/>
        <a:lstStyle/>
        <a:p>
          <a:endParaRPr lang="fr-FR"/>
        </a:p>
      </dgm:t>
    </dgm:pt>
    <dgm:pt modelId="{1244414F-884D-422A-808E-A9CE881E65FD}" type="pres">
      <dgm:prSet presAssocID="{D723AC52-510A-4CFF-9855-492B58D729AF}" presName="childText" presStyleLbl="bgAcc1" presStyleIdx="2" presStyleCnt="4" custScaleX="391790" custScaleY="67711" custLinFactNeighborX="-26718" custLinFactNeighborY="1416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6A8F6A0-6937-4FCC-B333-3E11CE1F5AD9}" type="pres">
      <dgm:prSet presAssocID="{2850E5A8-8FBF-4285-A550-313587C86D42}" presName="Name13" presStyleLbl="parChTrans1D2" presStyleIdx="3" presStyleCnt="4"/>
      <dgm:spPr/>
      <dgm:t>
        <a:bodyPr/>
        <a:lstStyle/>
        <a:p>
          <a:endParaRPr lang="fr-FR"/>
        </a:p>
      </dgm:t>
    </dgm:pt>
    <dgm:pt modelId="{1F0CA7A7-3234-4322-A182-AA614E8FDCD2}" type="pres">
      <dgm:prSet presAssocID="{F244340B-B247-472F-9BDA-C33D0B62589D}" presName="childText" presStyleLbl="bgAcc1" presStyleIdx="3" presStyleCnt="4" custScaleX="392839" custScaleY="59047" custLinFactNeighborX="-26718" custLinFactNeighborY="-573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F6BBFF7-B707-4AD8-94AF-D1C1E4BC436B}" type="presOf" srcId="{823FCBA4-C23F-490D-92DA-124B29191633}" destId="{D08EF09D-8278-4FF4-BBAA-EE946E41788A}" srcOrd="0" destOrd="0" presId="urn:microsoft.com/office/officeart/2005/8/layout/hierarchy3"/>
    <dgm:cxn modelId="{093C60A0-3E05-41CC-B03F-0AF8A81E65F2}" type="presOf" srcId="{90754C96-139A-48BE-8C63-10814A13BA50}" destId="{258374F9-3BD9-4FD0-A915-39589AE99897}" srcOrd="0" destOrd="0" presId="urn:microsoft.com/office/officeart/2005/8/layout/hierarchy3"/>
    <dgm:cxn modelId="{3D49E1E1-5F33-4DAD-8212-31DD2F7C5CA9}" srcId="{E5B3B2B1-D7CE-4139-A6A1-D5BA91856F59}" destId="{90754C96-139A-48BE-8C63-10814A13BA50}" srcOrd="0" destOrd="0" parTransId="{823FCBA4-C23F-490D-92DA-124B29191633}" sibTransId="{D3990B55-44D4-4984-B906-413B514C3023}"/>
    <dgm:cxn modelId="{DE311707-04E2-47D0-8533-0C3E087D1599}" type="presOf" srcId="{2850E5A8-8FBF-4285-A550-313587C86D42}" destId="{06A8F6A0-6937-4FCC-B333-3E11CE1F5AD9}" srcOrd="0" destOrd="0" presId="urn:microsoft.com/office/officeart/2005/8/layout/hierarchy3"/>
    <dgm:cxn modelId="{AC440A17-612F-4F44-B57F-2AC6A8C2B943}" type="presOf" srcId="{2F172501-235F-4F59-AFA6-06E971859FB4}" destId="{6594BCFD-456D-402D-8D84-0EE3F8B8836E}" srcOrd="0" destOrd="0" presId="urn:microsoft.com/office/officeart/2005/8/layout/hierarchy3"/>
    <dgm:cxn modelId="{BBFFC5F3-EA75-40EB-A3AF-453B8B2A7857}" type="presOf" srcId="{216496E3-216B-4985-8051-12B0C1974DE1}" destId="{7C2C824D-B458-4188-800E-EA5EBA887A10}" srcOrd="0" destOrd="0" presId="urn:microsoft.com/office/officeart/2005/8/layout/hierarchy3"/>
    <dgm:cxn modelId="{5AA1522C-77D5-4D7B-9E18-D607C819B5F2}" type="presOf" srcId="{E01D19A4-0DC7-499E-A602-B9DC2B7CC3C6}" destId="{0135242D-150C-4CA0-8AF6-3804FF775003}" srcOrd="0" destOrd="0" presId="urn:microsoft.com/office/officeart/2005/8/layout/hierarchy3"/>
    <dgm:cxn modelId="{9882A28B-89B3-4AB8-A0DC-391F4EA99295}" type="presOf" srcId="{E5B3B2B1-D7CE-4139-A6A1-D5BA91856F59}" destId="{DEF2F2FE-E05C-4F36-8B23-503C75F62A10}" srcOrd="0" destOrd="0" presId="urn:microsoft.com/office/officeart/2005/8/layout/hierarchy3"/>
    <dgm:cxn modelId="{27528F52-CAE6-4D81-9BCA-C9D36BBE5D17}" type="presOf" srcId="{D723AC52-510A-4CFF-9855-492B58D729AF}" destId="{1244414F-884D-422A-808E-A9CE881E65FD}" srcOrd="0" destOrd="0" presId="urn:microsoft.com/office/officeart/2005/8/layout/hierarchy3"/>
    <dgm:cxn modelId="{9E2A9384-30B9-4C93-A5B5-E9812798A73E}" srcId="{E5B3B2B1-D7CE-4139-A6A1-D5BA91856F59}" destId="{F244340B-B247-472F-9BDA-C33D0B62589D}" srcOrd="3" destOrd="0" parTransId="{2850E5A8-8FBF-4285-A550-313587C86D42}" sibTransId="{514F206B-F11A-45FB-9A4F-0ECC09440C2A}"/>
    <dgm:cxn modelId="{D33652D0-25EC-4BA6-B03E-A8022385BD27}" type="presOf" srcId="{F244340B-B247-472F-9BDA-C33D0B62589D}" destId="{1F0CA7A7-3234-4322-A182-AA614E8FDCD2}" srcOrd="0" destOrd="0" presId="urn:microsoft.com/office/officeart/2005/8/layout/hierarchy3"/>
    <dgm:cxn modelId="{A4351794-A1E8-4AD4-A820-F38F7912BFC3}" srcId="{9B7AB5FD-D239-4D1A-9E56-5DE143627D9E}" destId="{E5B3B2B1-D7CE-4139-A6A1-D5BA91856F59}" srcOrd="0" destOrd="0" parTransId="{58DF4913-7620-4253-8F55-E0B723A5DF23}" sibTransId="{DB200FD8-1F30-4532-A6C8-E87D03817ECA}"/>
    <dgm:cxn modelId="{473CF4CE-EB96-4CFC-9329-7C3F26B5B151}" type="presOf" srcId="{9B7AB5FD-D239-4D1A-9E56-5DE143627D9E}" destId="{737810EF-6395-4DAF-A651-130FD24FB77A}" srcOrd="0" destOrd="0" presId="urn:microsoft.com/office/officeart/2005/8/layout/hierarchy3"/>
    <dgm:cxn modelId="{9A7FDE2E-9AA5-434F-A859-4191E045781A}" type="presOf" srcId="{E5B3B2B1-D7CE-4139-A6A1-D5BA91856F59}" destId="{1A18D7BE-12BD-41DD-8FC6-7867213F931F}" srcOrd="1" destOrd="0" presId="urn:microsoft.com/office/officeart/2005/8/layout/hierarchy3"/>
    <dgm:cxn modelId="{AE4107EF-0188-48C7-8A75-55352CDE20B4}" srcId="{E5B3B2B1-D7CE-4139-A6A1-D5BA91856F59}" destId="{E01D19A4-0DC7-499E-A602-B9DC2B7CC3C6}" srcOrd="1" destOrd="0" parTransId="{216496E3-216B-4985-8051-12B0C1974DE1}" sibTransId="{3536438A-303E-45B2-A240-549D8841DA5C}"/>
    <dgm:cxn modelId="{6BE70169-DBCF-43B4-A5AE-8D9528DA5D79}" srcId="{E5B3B2B1-D7CE-4139-A6A1-D5BA91856F59}" destId="{D723AC52-510A-4CFF-9855-492B58D729AF}" srcOrd="2" destOrd="0" parTransId="{2F172501-235F-4F59-AFA6-06E971859FB4}" sibTransId="{C6845D34-74B4-4623-B3F5-A394C1E34749}"/>
    <dgm:cxn modelId="{6904D343-9254-44C4-B3CB-63291BA34452}" type="presParOf" srcId="{737810EF-6395-4DAF-A651-130FD24FB77A}" destId="{D2572CD5-8F5C-4C05-859D-B424776472AD}" srcOrd="0" destOrd="0" presId="urn:microsoft.com/office/officeart/2005/8/layout/hierarchy3"/>
    <dgm:cxn modelId="{BFC8EE67-234A-4D59-9779-22F3EAC4B7D5}" type="presParOf" srcId="{D2572CD5-8F5C-4C05-859D-B424776472AD}" destId="{3A2DC65D-0F63-4363-B423-821113D90DE6}" srcOrd="0" destOrd="0" presId="urn:microsoft.com/office/officeart/2005/8/layout/hierarchy3"/>
    <dgm:cxn modelId="{4D0D5F94-77C2-4EFD-87E0-026CF5772F16}" type="presParOf" srcId="{3A2DC65D-0F63-4363-B423-821113D90DE6}" destId="{DEF2F2FE-E05C-4F36-8B23-503C75F62A10}" srcOrd="0" destOrd="0" presId="urn:microsoft.com/office/officeart/2005/8/layout/hierarchy3"/>
    <dgm:cxn modelId="{92C63449-8097-45B2-B595-E7B4CA523AAB}" type="presParOf" srcId="{3A2DC65D-0F63-4363-B423-821113D90DE6}" destId="{1A18D7BE-12BD-41DD-8FC6-7867213F931F}" srcOrd="1" destOrd="0" presId="urn:microsoft.com/office/officeart/2005/8/layout/hierarchy3"/>
    <dgm:cxn modelId="{904D860D-0DD5-4579-B9DE-473FE7F84199}" type="presParOf" srcId="{D2572CD5-8F5C-4C05-859D-B424776472AD}" destId="{8C5EDC10-A423-427B-B43D-28C1DC0CC9D5}" srcOrd="1" destOrd="0" presId="urn:microsoft.com/office/officeart/2005/8/layout/hierarchy3"/>
    <dgm:cxn modelId="{09EB7A2D-0FB1-41DD-95F1-7557ED0C6EDD}" type="presParOf" srcId="{8C5EDC10-A423-427B-B43D-28C1DC0CC9D5}" destId="{D08EF09D-8278-4FF4-BBAA-EE946E41788A}" srcOrd="0" destOrd="0" presId="urn:microsoft.com/office/officeart/2005/8/layout/hierarchy3"/>
    <dgm:cxn modelId="{50928AC9-8297-4FB0-B009-8067A39FE648}" type="presParOf" srcId="{8C5EDC10-A423-427B-B43D-28C1DC0CC9D5}" destId="{258374F9-3BD9-4FD0-A915-39589AE99897}" srcOrd="1" destOrd="0" presId="urn:microsoft.com/office/officeart/2005/8/layout/hierarchy3"/>
    <dgm:cxn modelId="{67E46CB1-174D-4091-84B8-FEC560849525}" type="presParOf" srcId="{8C5EDC10-A423-427B-B43D-28C1DC0CC9D5}" destId="{7C2C824D-B458-4188-800E-EA5EBA887A10}" srcOrd="2" destOrd="0" presId="urn:microsoft.com/office/officeart/2005/8/layout/hierarchy3"/>
    <dgm:cxn modelId="{174B6E99-8917-4BF4-9D16-D78F83837244}" type="presParOf" srcId="{8C5EDC10-A423-427B-B43D-28C1DC0CC9D5}" destId="{0135242D-150C-4CA0-8AF6-3804FF775003}" srcOrd="3" destOrd="0" presId="urn:microsoft.com/office/officeart/2005/8/layout/hierarchy3"/>
    <dgm:cxn modelId="{66785804-498B-4B1B-9F79-D03D6BC5DB8C}" type="presParOf" srcId="{8C5EDC10-A423-427B-B43D-28C1DC0CC9D5}" destId="{6594BCFD-456D-402D-8D84-0EE3F8B8836E}" srcOrd="4" destOrd="0" presId="urn:microsoft.com/office/officeart/2005/8/layout/hierarchy3"/>
    <dgm:cxn modelId="{82A8DF0D-667C-4C93-AB30-778C1B83E188}" type="presParOf" srcId="{8C5EDC10-A423-427B-B43D-28C1DC0CC9D5}" destId="{1244414F-884D-422A-808E-A9CE881E65FD}" srcOrd="5" destOrd="0" presId="urn:microsoft.com/office/officeart/2005/8/layout/hierarchy3"/>
    <dgm:cxn modelId="{18F56F69-8371-4B39-8C62-197BABD1DEAF}" type="presParOf" srcId="{8C5EDC10-A423-427B-B43D-28C1DC0CC9D5}" destId="{06A8F6A0-6937-4FCC-B333-3E11CE1F5AD9}" srcOrd="6" destOrd="0" presId="urn:microsoft.com/office/officeart/2005/8/layout/hierarchy3"/>
    <dgm:cxn modelId="{C6685E0C-E883-45B2-9EE2-7BFECA3B5B01}" type="presParOf" srcId="{8C5EDC10-A423-427B-B43D-28C1DC0CC9D5}" destId="{1F0CA7A7-3234-4322-A182-AA614E8FDCD2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C35C2E-80B2-4EB8-A935-86E1FEFB0FBF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D83168E-62B0-40D2-8D59-1501EE7A300D}">
      <dgm:prSet phldrT="[Texte]"/>
      <dgm:spPr/>
      <dgm:t>
        <a:bodyPr/>
        <a:lstStyle/>
        <a:p>
          <a:r>
            <a:rPr lang="fr-FR" b="1" dirty="0" smtClean="0"/>
            <a:t>CNOPS</a:t>
          </a:r>
          <a:endParaRPr lang="fr-FR" b="1" dirty="0"/>
        </a:p>
      </dgm:t>
    </dgm:pt>
    <dgm:pt modelId="{1717A5C4-4B94-49C0-B9BF-B818E7E7FE7A}" type="parTrans" cxnId="{89A92AB5-565B-40F1-B57A-80E5DC2A2110}">
      <dgm:prSet/>
      <dgm:spPr/>
      <dgm:t>
        <a:bodyPr/>
        <a:lstStyle/>
        <a:p>
          <a:endParaRPr lang="fr-FR"/>
        </a:p>
      </dgm:t>
    </dgm:pt>
    <dgm:pt modelId="{CCAEABF8-7820-428C-AF33-BA03CBAA0652}" type="sibTrans" cxnId="{89A92AB5-565B-40F1-B57A-80E5DC2A2110}">
      <dgm:prSet/>
      <dgm:spPr/>
      <dgm:t>
        <a:bodyPr/>
        <a:lstStyle/>
        <a:p>
          <a:endParaRPr lang="fr-FR"/>
        </a:p>
      </dgm:t>
    </dgm:pt>
    <dgm:pt modelId="{CB88E361-BA46-42FB-A27D-48CD85BC58E7}">
      <dgm:prSet phldrT="[Texte]" custT="1"/>
      <dgm:spPr/>
      <dgm:t>
        <a:bodyPr/>
        <a:lstStyle/>
        <a:p>
          <a:r>
            <a:rPr lang="fr-FR" sz="2200" b="0" i="0" dirty="0" smtClean="0">
              <a:effectLst/>
              <a:latin typeface="Cambria" pitchFamily="18" charset="0"/>
            </a:rPr>
            <a:t>Union des SM du secteur public  (à l’exception de la M. FAR)</a:t>
          </a:r>
          <a:endParaRPr lang="fr-FR" sz="2200" b="0" i="0" dirty="0">
            <a:effectLst/>
            <a:latin typeface="Cambria" pitchFamily="18" charset="0"/>
          </a:endParaRPr>
        </a:p>
      </dgm:t>
    </dgm:pt>
    <dgm:pt modelId="{85177CB8-764C-4E23-A3B1-0C092997BF74}" type="parTrans" cxnId="{4018499C-9B15-4DA2-B818-29CABC8728CF}">
      <dgm:prSet/>
      <dgm:spPr/>
      <dgm:t>
        <a:bodyPr/>
        <a:lstStyle/>
        <a:p>
          <a:endParaRPr lang="fr-FR"/>
        </a:p>
      </dgm:t>
    </dgm:pt>
    <dgm:pt modelId="{BBBC7E56-C50B-42F7-B03D-52D40DCEFE23}" type="sibTrans" cxnId="{4018499C-9B15-4DA2-B818-29CABC8728CF}">
      <dgm:prSet/>
      <dgm:spPr/>
      <dgm:t>
        <a:bodyPr/>
        <a:lstStyle/>
        <a:p>
          <a:endParaRPr lang="fr-FR"/>
        </a:p>
      </dgm:t>
    </dgm:pt>
    <dgm:pt modelId="{F598252C-AF7A-455C-B376-1D4098797BA7}">
      <dgm:prSet phldrT="[Texte]"/>
      <dgm:spPr/>
      <dgm:t>
        <a:bodyPr/>
        <a:lstStyle/>
        <a:p>
          <a:r>
            <a:rPr lang="fr-FR" b="1" dirty="0" smtClean="0"/>
            <a:t>USM</a:t>
          </a:r>
          <a:endParaRPr lang="fr-FR" b="1" dirty="0"/>
        </a:p>
      </dgm:t>
    </dgm:pt>
    <dgm:pt modelId="{D287C9FD-029D-41E7-A17D-AEB1065F5BAB}" type="parTrans" cxnId="{D862EAF5-F3BA-4C4F-9A98-F40645782A41}">
      <dgm:prSet/>
      <dgm:spPr/>
      <dgm:t>
        <a:bodyPr/>
        <a:lstStyle/>
        <a:p>
          <a:endParaRPr lang="fr-FR"/>
        </a:p>
      </dgm:t>
    </dgm:pt>
    <dgm:pt modelId="{1BBADCB8-B15D-4D5A-9FDB-6B4C0B59DF9E}" type="sibTrans" cxnId="{D862EAF5-F3BA-4C4F-9A98-F40645782A41}">
      <dgm:prSet/>
      <dgm:spPr/>
      <dgm:t>
        <a:bodyPr/>
        <a:lstStyle/>
        <a:p>
          <a:endParaRPr lang="fr-FR"/>
        </a:p>
      </dgm:t>
    </dgm:pt>
    <dgm:pt modelId="{E8A96E19-CF7B-4C36-A68A-A79F770F8C14}">
      <dgm:prSet phldrT="[Texte]" custT="1"/>
      <dgm:spPr/>
      <dgm:t>
        <a:bodyPr/>
        <a:lstStyle/>
        <a:p>
          <a:r>
            <a:rPr lang="fr-FR" sz="2200" b="0" i="0" dirty="0" smtClean="0">
              <a:effectLst/>
              <a:latin typeface="Cambria" pitchFamily="18" charset="0"/>
            </a:rPr>
            <a:t>Union des sociétés mutualistes : </a:t>
          </a:r>
          <a:r>
            <a:rPr lang="fr-FR" sz="2200" b="1" i="1" dirty="0" smtClean="0">
              <a:effectLst/>
              <a:latin typeface="Cambria" pitchFamily="18" charset="0"/>
            </a:rPr>
            <a:t>OMFAM, MGEN, MDII, MFA, FRATERNELLE DE LA SURETE NATIONALE</a:t>
          </a:r>
          <a:endParaRPr lang="fr-FR" sz="2200" b="1" i="1" dirty="0">
            <a:effectLst/>
            <a:latin typeface="Cambria" pitchFamily="18" charset="0"/>
          </a:endParaRPr>
        </a:p>
      </dgm:t>
    </dgm:pt>
    <dgm:pt modelId="{B6AB5181-CE58-4277-87A9-5A48D5039268}" type="parTrans" cxnId="{FA024B11-775D-4236-B945-1E5412BAEEFA}">
      <dgm:prSet/>
      <dgm:spPr/>
      <dgm:t>
        <a:bodyPr/>
        <a:lstStyle/>
        <a:p>
          <a:endParaRPr lang="fr-FR"/>
        </a:p>
      </dgm:t>
    </dgm:pt>
    <dgm:pt modelId="{C1999CA5-C5B9-4C4B-830F-1238230909FE}" type="sibTrans" cxnId="{FA024B11-775D-4236-B945-1E5412BAEEFA}">
      <dgm:prSet/>
      <dgm:spPr/>
      <dgm:t>
        <a:bodyPr/>
        <a:lstStyle/>
        <a:p>
          <a:endParaRPr lang="fr-FR"/>
        </a:p>
      </dgm:t>
    </dgm:pt>
    <dgm:pt modelId="{68ECE929-CC53-4709-AED3-1EB888EDC9F6}">
      <dgm:prSet phldrT="[Texte]"/>
      <dgm:spPr/>
      <dgm:t>
        <a:bodyPr/>
        <a:lstStyle/>
        <a:p>
          <a:r>
            <a:rPr lang="fr-FR" b="1" dirty="0" smtClean="0"/>
            <a:t>UMS</a:t>
          </a:r>
          <a:endParaRPr lang="fr-FR" b="1" dirty="0"/>
        </a:p>
      </dgm:t>
    </dgm:pt>
    <dgm:pt modelId="{4BA38E89-5DEE-4B07-BF9F-A9CBB763154E}" type="parTrans" cxnId="{2FFA7D3D-7ED4-43AC-A4D6-D65368FFF096}">
      <dgm:prSet/>
      <dgm:spPr/>
      <dgm:t>
        <a:bodyPr/>
        <a:lstStyle/>
        <a:p>
          <a:endParaRPr lang="fr-FR"/>
        </a:p>
      </dgm:t>
    </dgm:pt>
    <dgm:pt modelId="{7BC4966D-1B90-488A-998D-EE7A024BB42C}" type="sibTrans" cxnId="{2FFA7D3D-7ED4-43AC-A4D6-D65368FFF096}">
      <dgm:prSet/>
      <dgm:spPr/>
      <dgm:t>
        <a:bodyPr/>
        <a:lstStyle/>
        <a:p>
          <a:endParaRPr lang="fr-FR"/>
        </a:p>
      </dgm:t>
    </dgm:pt>
    <dgm:pt modelId="{2C6AE2FF-E8E0-41C7-A614-CF2375570B79}">
      <dgm:prSet phldrT="[Texte]" custT="1"/>
      <dgm:spPr/>
      <dgm:t>
        <a:bodyPr/>
        <a:lstStyle/>
        <a:p>
          <a:r>
            <a:rPr lang="fr-FR" sz="2200" b="0" i="0" dirty="0" smtClean="0">
              <a:effectLst/>
              <a:latin typeface="Cambria" pitchFamily="18" charset="0"/>
            </a:rPr>
            <a:t>Union des mutuelles de salariés : </a:t>
          </a:r>
          <a:r>
            <a:rPr lang="fr-FR" sz="2200" b="1" i="1" dirty="0" smtClean="0">
              <a:effectLst/>
              <a:latin typeface="Cambria" pitchFamily="18" charset="0"/>
            </a:rPr>
            <a:t>CMCAS, ONE-MAS, CNSS-CMIM</a:t>
          </a:r>
          <a:endParaRPr lang="fr-FR" sz="2200" b="1" i="1" dirty="0">
            <a:effectLst/>
            <a:latin typeface="Cambria" pitchFamily="18" charset="0"/>
          </a:endParaRPr>
        </a:p>
      </dgm:t>
    </dgm:pt>
    <dgm:pt modelId="{FC5142AB-7D48-49AF-AAB5-5C11D7DBBC8C}" type="parTrans" cxnId="{088E2096-D190-4EEB-ADE9-C5C001F5506B}">
      <dgm:prSet/>
      <dgm:spPr/>
      <dgm:t>
        <a:bodyPr/>
        <a:lstStyle/>
        <a:p>
          <a:endParaRPr lang="fr-FR"/>
        </a:p>
      </dgm:t>
    </dgm:pt>
    <dgm:pt modelId="{E506EB9D-6CC4-427D-B001-A2F0AE5FC6AF}" type="sibTrans" cxnId="{088E2096-D190-4EEB-ADE9-C5C001F5506B}">
      <dgm:prSet/>
      <dgm:spPr/>
      <dgm:t>
        <a:bodyPr/>
        <a:lstStyle/>
        <a:p>
          <a:endParaRPr lang="fr-FR"/>
        </a:p>
      </dgm:t>
    </dgm:pt>
    <dgm:pt modelId="{F5A1B1AE-D28F-4BA7-BEDC-B617A8FE94B3}" type="pres">
      <dgm:prSet presAssocID="{02C35C2E-80B2-4EB8-A935-86E1FEFB0FB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03D251DD-F06A-428B-912B-C4FAA058018C}" type="pres">
      <dgm:prSet presAssocID="{5D83168E-62B0-40D2-8D59-1501EE7A300D}" presName="composite" presStyleCnt="0"/>
      <dgm:spPr/>
    </dgm:pt>
    <dgm:pt modelId="{21479D6B-3CDA-4BDE-9AD9-1D2E466F71B6}" type="pres">
      <dgm:prSet presAssocID="{5D83168E-62B0-40D2-8D59-1501EE7A300D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853006F-97A2-411E-9CBD-654EC81DCD22}" type="pres">
      <dgm:prSet presAssocID="{5D83168E-62B0-40D2-8D59-1501EE7A300D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B255DBA-5F7C-4A85-AD0E-234A20155581}" type="pres">
      <dgm:prSet presAssocID="{CCAEABF8-7820-428C-AF33-BA03CBAA0652}" presName="sp" presStyleCnt="0"/>
      <dgm:spPr/>
    </dgm:pt>
    <dgm:pt modelId="{11E3D1F8-962A-442E-8DD6-9230B96631F0}" type="pres">
      <dgm:prSet presAssocID="{F598252C-AF7A-455C-B376-1D4098797BA7}" presName="composite" presStyleCnt="0"/>
      <dgm:spPr/>
    </dgm:pt>
    <dgm:pt modelId="{16090E1A-1C5D-44BF-A091-B4F6E4D131F6}" type="pres">
      <dgm:prSet presAssocID="{F598252C-AF7A-455C-B376-1D4098797BA7}" presName="parentText" presStyleLbl="alignNode1" presStyleIdx="1" presStyleCnt="3" custLinFactNeighborY="-1225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B979DF6-5861-4588-8178-45B4347E7B3A}" type="pres">
      <dgm:prSet presAssocID="{F598252C-AF7A-455C-B376-1D4098797BA7}" presName="descendantText" presStyleLbl="alignAcc1" presStyleIdx="1" presStyleCnt="3" custLinFactNeighborY="-1885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DB8DCDC-8828-4DCC-A683-42A257A56F79}" type="pres">
      <dgm:prSet presAssocID="{1BBADCB8-B15D-4D5A-9FDB-6B4C0B59DF9E}" presName="sp" presStyleCnt="0"/>
      <dgm:spPr/>
    </dgm:pt>
    <dgm:pt modelId="{FD2E109C-E31D-4BAC-9433-4928DCE4DAA4}" type="pres">
      <dgm:prSet presAssocID="{68ECE929-CC53-4709-AED3-1EB888EDC9F6}" presName="composite" presStyleCnt="0"/>
      <dgm:spPr/>
    </dgm:pt>
    <dgm:pt modelId="{4E74623A-73AE-4784-83B2-BA9587B848C1}" type="pres">
      <dgm:prSet presAssocID="{68ECE929-CC53-4709-AED3-1EB888EDC9F6}" presName="parentText" presStyleLbl="alignNode1" presStyleIdx="2" presStyleCnt="3" custLinFactNeighborY="-23328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49570C9-4D74-4DC2-B49D-472E10D8AEEC}" type="pres">
      <dgm:prSet presAssocID="{68ECE929-CC53-4709-AED3-1EB888EDC9F6}" presName="descendantText" presStyleLbl="alignAcc1" presStyleIdx="2" presStyleCnt="3" custLinFactNeighborY="-3588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BF6AB7F-BC1C-48E6-BE47-FC53C9E04B76}" type="presOf" srcId="{F598252C-AF7A-455C-B376-1D4098797BA7}" destId="{16090E1A-1C5D-44BF-A091-B4F6E4D131F6}" srcOrd="0" destOrd="0" presId="urn:microsoft.com/office/officeart/2005/8/layout/chevron2"/>
    <dgm:cxn modelId="{2FFA7D3D-7ED4-43AC-A4D6-D65368FFF096}" srcId="{02C35C2E-80B2-4EB8-A935-86E1FEFB0FBF}" destId="{68ECE929-CC53-4709-AED3-1EB888EDC9F6}" srcOrd="2" destOrd="0" parTransId="{4BA38E89-5DEE-4B07-BF9F-A9CBB763154E}" sibTransId="{7BC4966D-1B90-488A-998D-EE7A024BB42C}"/>
    <dgm:cxn modelId="{2BFD70A4-79B2-47E8-9B81-5275EA687C17}" type="presOf" srcId="{CB88E361-BA46-42FB-A27D-48CD85BC58E7}" destId="{8853006F-97A2-411E-9CBD-654EC81DCD22}" srcOrd="0" destOrd="0" presId="urn:microsoft.com/office/officeart/2005/8/layout/chevron2"/>
    <dgm:cxn modelId="{C4F5F4B9-BE2E-4243-B114-4904EBA3B2ED}" type="presOf" srcId="{2C6AE2FF-E8E0-41C7-A614-CF2375570B79}" destId="{849570C9-4D74-4DC2-B49D-472E10D8AEEC}" srcOrd="0" destOrd="0" presId="urn:microsoft.com/office/officeart/2005/8/layout/chevron2"/>
    <dgm:cxn modelId="{89A92AB5-565B-40F1-B57A-80E5DC2A2110}" srcId="{02C35C2E-80B2-4EB8-A935-86E1FEFB0FBF}" destId="{5D83168E-62B0-40D2-8D59-1501EE7A300D}" srcOrd="0" destOrd="0" parTransId="{1717A5C4-4B94-49C0-B9BF-B818E7E7FE7A}" sibTransId="{CCAEABF8-7820-428C-AF33-BA03CBAA0652}"/>
    <dgm:cxn modelId="{5D6E9B77-E899-4F53-BA23-B33654265AF7}" type="presOf" srcId="{68ECE929-CC53-4709-AED3-1EB888EDC9F6}" destId="{4E74623A-73AE-4784-83B2-BA9587B848C1}" srcOrd="0" destOrd="0" presId="urn:microsoft.com/office/officeart/2005/8/layout/chevron2"/>
    <dgm:cxn modelId="{4018499C-9B15-4DA2-B818-29CABC8728CF}" srcId="{5D83168E-62B0-40D2-8D59-1501EE7A300D}" destId="{CB88E361-BA46-42FB-A27D-48CD85BC58E7}" srcOrd="0" destOrd="0" parTransId="{85177CB8-764C-4E23-A3B1-0C092997BF74}" sibTransId="{BBBC7E56-C50B-42F7-B03D-52D40DCEFE23}"/>
    <dgm:cxn modelId="{FA024B11-775D-4236-B945-1E5412BAEEFA}" srcId="{F598252C-AF7A-455C-B376-1D4098797BA7}" destId="{E8A96E19-CF7B-4C36-A68A-A79F770F8C14}" srcOrd="0" destOrd="0" parTransId="{B6AB5181-CE58-4277-87A9-5A48D5039268}" sibTransId="{C1999CA5-C5B9-4C4B-830F-1238230909FE}"/>
    <dgm:cxn modelId="{B11A7E58-DAAB-4993-BB04-07ADAB563C01}" type="presOf" srcId="{02C35C2E-80B2-4EB8-A935-86E1FEFB0FBF}" destId="{F5A1B1AE-D28F-4BA7-BEDC-B617A8FE94B3}" srcOrd="0" destOrd="0" presId="urn:microsoft.com/office/officeart/2005/8/layout/chevron2"/>
    <dgm:cxn modelId="{088E2096-D190-4EEB-ADE9-C5C001F5506B}" srcId="{68ECE929-CC53-4709-AED3-1EB888EDC9F6}" destId="{2C6AE2FF-E8E0-41C7-A614-CF2375570B79}" srcOrd="0" destOrd="0" parTransId="{FC5142AB-7D48-49AF-AAB5-5C11D7DBBC8C}" sibTransId="{E506EB9D-6CC4-427D-B001-A2F0AE5FC6AF}"/>
    <dgm:cxn modelId="{D862EAF5-F3BA-4C4F-9A98-F40645782A41}" srcId="{02C35C2E-80B2-4EB8-A935-86E1FEFB0FBF}" destId="{F598252C-AF7A-455C-B376-1D4098797BA7}" srcOrd="1" destOrd="0" parTransId="{D287C9FD-029D-41E7-A17D-AEB1065F5BAB}" sibTransId="{1BBADCB8-B15D-4D5A-9FDB-6B4C0B59DF9E}"/>
    <dgm:cxn modelId="{05946F8E-2CB4-46D3-8356-918619E9A156}" type="presOf" srcId="{E8A96E19-CF7B-4C36-A68A-A79F770F8C14}" destId="{1B979DF6-5861-4588-8178-45B4347E7B3A}" srcOrd="0" destOrd="0" presId="urn:microsoft.com/office/officeart/2005/8/layout/chevron2"/>
    <dgm:cxn modelId="{E91778CD-C50D-46BD-89E7-CE5F80EABB6E}" type="presOf" srcId="{5D83168E-62B0-40D2-8D59-1501EE7A300D}" destId="{21479D6B-3CDA-4BDE-9AD9-1D2E466F71B6}" srcOrd="0" destOrd="0" presId="urn:microsoft.com/office/officeart/2005/8/layout/chevron2"/>
    <dgm:cxn modelId="{B1C94531-FC1D-40BF-B300-F1522759D386}" type="presParOf" srcId="{F5A1B1AE-D28F-4BA7-BEDC-B617A8FE94B3}" destId="{03D251DD-F06A-428B-912B-C4FAA058018C}" srcOrd="0" destOrd="0" presId="urn:microsoft.com/office/officeart/2005/8/layout/chevron2"/>
    <dgm:cxn modelId="{A08DE287-3300-49AB-86A7-682A1308BA91}" type="presParOf" srcId="{03D251DD-F06A-428B-912B-C4FAA058018C}" destId="{21479D6B-3CDA-4BDE-9AD9-1D2E466F71B6}" srcOrd="0" destOrd="0" presId="urn:microsoft.com/office/officeart/2005/8/layout/chevron2"/>
    <dgm:cxn modelId="{87DD7AC0-1BF8-400C-93BC-6356B22E6AB4}" type="presParOf" srcId="{03D251DD-F06A-428B-912B-C4FAA058018C}" destId="{8853006F-97A2-411E-9CBD-654EC81DCD22}" srcOrd="1" destOrd="0" presId="urn:microsoft.com/office/officeart/2005/8/layout/chevron2"/>
    <dgm:cxn modelId="{8C8AB99E-1BD0-40AC-B0E1-4A8051515FAA}" type="presParOf" srcId="{F5A1B1AE-D28F-4BA7-BEDC-B617A8FE94B3}" destId="{EB255DBA-5F7C-4A85-AD0E-234A20155581}" srcOrd="1" destOrd="0" presId="urn:microsoft.com/office/officeart/2005/8/layout/chevron2"/>
    <dgm:cxn modelId="{49EDE293-3734-48E5-9FA5-94E0653C6B04}" type="presParOf" srcId="{F5A1B1AE-D28F-4BA7-BEDC-B617A8FE94B3}" destId="{11E3D1F8-962A-442E-8DD6-9230B96631F0}" srcOrd="2" destOrd="0" presId="urn:microsoft.com/office/officeart/2005/8/layout/chevron2"/>
    <dgm:cxn modelId="{24D3BE62-F5F7-46F3-99A4-5A4BA07B78D6}" type="presParOf" srcId="{11E3D1F8-962A-442E-8DD6-9230B96631F0}" destId="{16090E1A-1C5D-44BF-A091-B4F6E4D131F6}" srcOrd="0" destOrd="0" presId="urn:microsoft.com/office/officeart/2005/8/layout/chevron2"/>
    <dgm:cxn modelId="{DA186D9E-7FBA-489C-9677-0F5FBED3A44D}" type="presParOf" srcId="{11E3D1F8-962A-442E-8DD6-9230B96631F0}" destId="{1B979DF6-5861-4588-8178-45B4347E7B3A}" srcOrd="1" destOrd="0" presId="urn:microsoft.com/office/officeart/2005/8/layout/chevron2"/>
    <dgm:cxn modelId="{1F5E730C-C7F8-4C40-9FDE-DBD1D1A226A3}" type="presParOf" srcId="{F5A1B1AE-D28F-4BA7-BEDC-B617A8FE94B3}" destId="{4DB8DCDC-8828-4DCC-A683-42A257A56F79}" srcOrd="3" destOrd="0" presId="urn:microsoft.com/office/officeart/2005/8/layout/chevron2"/>
    <dgm:cxn modelId="{6A11626D-B58C-45FF-A6C2-908580DFED14}" type="presParOf" srcId="{F5A1B1AE-D28F-4BA7-BEDC-B617A8FE94B3}" destId="{FD2E109C-E31D-4BAC-9433-4928DCE4DAA4}" srcOrd="4" destOrd="0" presId="urn:microsoft.com/office/officeart/2005/8/layout/chevron2"/>
    <dgm:cxn modelId="{EB78265D-AB42-4802-BE94-670DB724E1D3}" type="presParOf" srcId="{FD2E109C-E31D-4BAC-9433-4928DCE4DAA4}" destId="{4E74623A-73AE-4784-83B2-BA9587B848C1}" srcOrd="0" destOrd="0" presId="urn:microsoft.com/office/officeart/2005/8/layout/chevron2"/>
    <dgm:cxn modelId="{C8371561-8FE8-4F6A-9BB4-7B708B35D10F}" type="presParOf" srcId="{FD2E109C-E31D-4BAC-9433-4928DCE4DAA4}" destId="{849570C9-4D74-4DC2-B49D-472E10D8AEE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F2F2FE-E05C-4F36-8B23-503C75F62A10}">
      <dsp:nvSpPr>
        <dsp:cNvPr id="0" name=""/>
        <dsp:cNvSpPr/>
      </dsp:nvSpPr>
      <dsp:spPr>
        <a:xfrm>
          <a:off x="6439" y="785025"/>
          <a:ext cx="8178041" cy="9211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b="0" kern="1200" dirty="0" smtClean="0">
              <a:solidFill>
                <a:schemeClr val="bg1"/>
              </a:solidFill>
              <a:latin typeface="Cambria" pitchFamily="18" charset="0"/>
            </a:rPr>
            <a:t>Mutuelles créées dans le cadre des dispositions du dahir n° 1.57.187 du 12 novembre 1963 </a:t>
          </a:r>
          <a:r>
            <a:rPr lang="fr-FR" sz="2200" b="0" i="1" kern="1200" dirty="0" smtClean="0">
              <a:solidFill>
                <a:schemeClr val="bg1"/>
              </a:solidFill>
              <a:latin typeface="Cambria" pitchFamily="18" charset="0"/>
            </a:rPr>
            <a:t>(plus de 1,5 millions d’adhérents):</a:t>
          </a:r>
          <a:endParaRPr lang="fr-FR" sz="2200" b="0" kern="1200" dirty="0">
            <a:solidFill>
              <a:schemeClr val="bg1"/>
            </a:solidFill>
            <a:latin typeface="Cambria" pitchFamily="18" charset="0"/>
          </a:endParaRPr>
        </a:p>
      </dsp:txBody>
      <dsp:txXfrm>
        <a:off x="33417" y="812003"/>
        <a:ext cx="8124085" cy="867154"/>
      </dsp:txXfrm>
    </dsp:sp>
    <dsp:sp modelId="{D08EF09D-8278-4FF4-BBAA-EE946E41788A}">
      <dsp:nvSpPr>
        <dsp:cNvPr id="0" name=""/>
        <dsp:cNvSpPr/>
      </dsp:nvSpPr>
      <dsp:spPr>
        <a:xfrm>
          <a:off x="824243" y="1706136"/>
          <a:ext cx="359129" cy="4787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8714"/>
              </a:lnTo>
              <a:lnTo>
                <a:pt x="359129" y="4787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8374F9-3BD9-4FD0-A915-39589AE99897}">
      <dsp:nvSpPr>
        <dsp:cNvPr id="0" name=""/>
        <dsp:cNvSpPr/>
      </dsp:nvSpPr>
      <dsp:spPr>
        <a:xfrm>
          <a:off x="1183373" y="1839811"/>
          <a:ext cx="7169549" cy="6900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14</a:t>
          </a:r>
          <a:r>
            <a:rPr lang="fr-FR" sz="2000" b="0" kern="1200" dirty="0" smtClean="0">
              <a:solidFill>
                <a:srgbClr val="0070C0"/>
              </a:solidFill>
              <a:latin typeface="Cambria" pitchFamily="18" charset="0"/>
            </a:rPr>
            <a:t>  Mutuelles créées au sein d’établissements publics ou semi-publics </a:t>
          </a:r>
          <a:endParaRPr lang="fr-FR" sz="2000" kern="1200" dirty="0"/>
        </a:p>
      </dsp:txBody>
      <dsp:txXfrm>
        <a:off x="1203585" y="1860023"/>
        <a:ext cx="7129125" cy="649655"/>
      </dsp:txXfrm>
    </dsp:sp>
    <dsp:sp modelId="{7C2C824D-B458-4188-800E-EA5EBA887A10}">
      <dsp:nvSpPr>
        <dsp:cNvPr id="0" name=""/>
        <dsp:cNvSpPr/>
      </dsp:nvSpPr>
      <dsp:spPr>
        <a:xfrm>
          <a:off x="824243" y="1706136"/>
          <a:ext cx="317963" cy="14012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1218"/>
              </a:lnTo>
              <a:lnTo>
                <a:pt x="317963" y="140121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35242D-150C-4CA0-8AF6-3804FF775003}">
      <dsp:nvSpPr>
        <dsp:cNvPr id="0" name=""/>
        <dsp:cNvSpPr/>
      </dsp:nvSpPr>
      <dsp:spPr>
        <a:xfrm>
          <a:off x="1142207" y="2637126"/>
          <a:ext cx="7208496" cy="9404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9</a:t>
          </a:r>
          <a:r>
            <a:rPr lang="fr-FR" sz="2000" b="0" kern="1200" dirty="0" smtClean="0">
              <a:solidFill>
                <a:srgbClr val="0070C0"/>
              </a:solidFill>
              <a:latin typeface="Cambria" pitchFamily="18" charset="0"/>
            </a:rPr>
            <a:t> Mutuelles dans le secteur public dont 8 composent la CNOPS (environ 1,2 millions d’adhérents – 3,2 millions de bénéficiaires)</a:t>
          </a:r>
          <a:endParaRPr lang="fr-FR" sz="2000" b="0" kern="1200" dirty="0">
            <a:solidFill>
              <a:srgbClr val="0070C0"/>
            </a:solidFill>
            <a:latin typeface="Cambria" pitchFamily="18" charset="0"/>
          </a:endParaRPr>
        </a:p>
      </dsp:txBody>
      <dsp:txXfrm>
        <a:off x="1169752" y="2664671"/>
        <a:ext cx="7153406" cy="885366"/>
      </dsp:txXfrm>
    </dsp:sp>
    <dsp:sp modelId="{6594BCFD-456D-402D-8D84-0EE3F8B8836E}">
      <dsp:nvSpPr>
        <dsp:cNvPr id="0" name=""/>
        <dsp:cNvSpPr/>
      </dsp:nvSpPr>
      <dsp:spPr>
        <a:xfrm>
          <a:off x="824243" y="1706136"/>
          <a:ext cx="327883" cy="23523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52332"/>
              </a:lnTo>
              <a:lnTo>
                <a:pt x="327883" y="23523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44414F-884D-422A-808E-A9CE881E65FD}">
      <dsp:nvSpPr>
        <dsp:cNvPr id="0" name=""/>
        <dsp:cNvSpPr/>
      </dsp:nvSpPr>
      <dsp:spPr>
        <a:xfrm>
          <a:off x="1152127" y="3670469"/>
          <a:ext cx="7184145" cy="7759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1 </a:t>
          </a:r>
          <a:r>
            <a:rPr lang="fr-FR" sz="2000" b="0" kern="1200" dirty="0" smtClean="0">
              <a:solidFill>
                <a:srgbClr val="0070C0"/>
              </a:solidFill>
              <a:latin typeface="Cambria" pitchFamily="18" charset="0"/>
            </a:rPr>
            <a:t>Mutuelle créée par une profession libérale (MUGEPHAR-PS)</a:t>
          </a:r>
          <a:endParaRPr lang="fr-FR" sz="2000" b="0" kern="1200" dirty="0">
            <a:solidFill>
              <a:srgbClr val="0070C0"/>
            </a:solidFill>
            <a:latin typeface="Cambria" pitchFamily="18" charset="0"/>
          </a:endParaRPr>
        </a:p>
      </dsp:txBody>
      <dsp:txXfrm>
        <a:off x="1174855" y="3693197"/>
        <a:ext cx="7138689" cy="730542"/>
      </dsp:txXfrm>
    </dsp:sp>
    <dsp:sp modelId="{06A8F6A0-6937-4FCC-B333-3E11CE1F5AD9}">
      <dsp:nvSpPr>
        <dsp:cNvPr id="0" name=""/>
        <dsp:cNvSpPr/>
      </dsp:nvSpPr>
      <dsp:spPr>
        <a:xfrm>
          <a:off x="824243" y="1706136"/>
          <a:ext cx="327883" cy="31372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37201"/>
              </a:lnTo>
              <a:lnTo>
                <a:pt x="327883" y="31372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0CA7A7-3234-4322-A182-AA614E8FDCD2}">
      <dsp:nvSpPr>
        <dsp:cNvPr id="0" name=""/>
        <dsp:cNvSpPr/>
      </dsp:nvSpPr>
      <dsp:spPr>
        <a:xfrm>
          <a:off x="1152127" y="4504985"/>
          <a:ext cx="7203380" cy="6767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1</a:t>
          </a:r>
          <a:r>
            <a:rPr lang="fr-FR" sz="2000" b="1" i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FFFFFF"/>
                </a:outerShdw>
              </a:effectLst>
            </a:rPr>
            <a:t> </a:t>
          </a:r>
          <a:r>
            <a:rPr lang="fr-FR" sz="2000" b="0" kern="1200" dirty="0" smtClean="0">
              <a:solidFill>
                <a:srgbClr val="0070C0"/>
              </a:solidFill>
              <a:latin typeface="Cambria" pitchFamily="18" charset="0"/>
            </a:rPr>
            <a:t>Mutuelle interentreprises (CMIM)</a:t>
          </a:r>
          <a:endParaRPr lang="fr-FR" sz="2000" b="0" kern="1200" dirty="0">
            <a:solidFill>
              <a:srgbClr val="0070C0"/>
            </a:solidFill>
            <a:latin typeface="Cambria" pitchFamily="18" charset="0"/>
          </a:endParaRPr>
        </a:p>
      </dsp:txBody>
      <dsp:txXfrm>
        <a:off x="1171947" y="4524805"/>
        <a:ext cx="7163740" cy="6370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479D6B-3CDA-4BDE-9AD9-1D2E466F71B6}">
      <dsp:nvSpPr>
        <dsp:cNvPr id="0" name=""/>
        <dsp:cNvSpPr/>
      </dsp:nvSpPr>
      <dsp:spPr>
        <a:xfrm rot="5400000">
          <a:off x="-222646" y="223826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700" b="1" kern="1200" dirty="0" smtClean="0"/>
            <a:t>CNOPS</a:t>
          </a:r>
          <a:endParaRPr lang="fr-FR" sz="2700" b="1" kern="1200" dirty="0"/>
        </a:p>
      </dsp:txBody>
      <dsp:txXfrm rot="-5400000">
        <a:off x="1" y="520688"/>
        <a:ext cx="1039018" cy="445294"/>
      </dsp:txXfrm>
    </dsp:sp>
    <dsp:sp modelId="{8853006F-97A2-411E-9CBD-654EC81DCD22}">
      <dsp:nvSpPr>
        <dsp:cNvPr id="0" name=""/>
        <dsp:cNvSpPr/>
      </dsp:nvSpPr>
      <dsp:spPr>
        <a:xfrm rot="5400000">
          <a:off x="4105559" y="-3065361"/>
          <a:ext cx="964803" cy="709788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b="0" i="0" kern="1200" dirty="0" smtClean="0">
              <a:effectLst/>
              <a:latin typeface="Cambria" pitchFamily="18" charset="0"/>
            </a:rPr>
            <a:t>Union des SM du secteur public  (à l’exception de la M. FAR)</a:t>
          </a:r>
          <a:endParaRPr lang="fr-FR" sz="2200" b="0" i="0" kern="1200" dirty="0">
            <a:effectLst/>
            <a:latin typeface="Cambria" pitchFamily="18" charset="0"/>
          </a:endParaRPr>
        </a:p>
      </dsp:txBody>
      <dsp:txXfrm rot="-5400000">
        <a:off x="1039018" y="48278"/>
        <a:ext cx="7050787" cy="870607"/>
      </dsp:txXfrm>
    </dsp:sp>
    <dsp:sp modelId="{16090E1A-1C5D-44BF-A091-B4F6E4D131F6}">
      <dsp:nvSpPr>
        <dsp:cNvPr id="0" name=""/>
        <dsp:cNvSpPr/>
      </dsp:nvSpPr>
      <dsp:spPr>
        <a:xfrm rot="5400000">
          <a:off x="-222646" y="1330617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700" b="1" kern="1200" dirty="0" smtClean="0"/>
            <a:t>USM</a:t>
          </a:r>
          <a:endParaRPr lang="fr-FR" sz="2700" b="1" kern="1200" dirty="0"/>
        </a:p>
      </dsp:txBody>
      <dsp:txXfrm rot="-5400000">
        <a:off x="1" y="1627479"/>
        <a:ext cx="1039018" cy="445294"/>
      </dsp:txXfrm>
    </dsp:sp>
    <dsp:sp modelId="{1B979DF6-5861-4588-8178-45B4347E7B3A}">
      <dsp:nvSpPr>
        <dsp:cNvPr id="0" name=""/>
        <dsp:cNvSpPr/>
      </dsp:nvSpPr>
      <dsp:spPr>
        <a:xfrm rot="5400000">
          <a:off x="4105559" y="-1958562"/>
          <a:ext cx="964803" cy="709788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b="0" i="0" kern="1200" dirty="0" smtClean="0">
              <a:effectLst/>
              <a:latin typeface="Cambria" pitchFamily="18" charset="0"/>
            </a:rPr>
            <a:t>Union des sociétés mutualistes : </a:t>
          </a:r>
          <a:r>
            <a:rPr lang="fr-FR" sz="2200" b="1" i="1" kern="1200" dirty="0" smtClean="0">
              <a:effectLst/>
              <a:latin typeface="Cambria" pitchFamily="18" charset="0"/>
            </a:rPr>
            <a:t>OMFAM, MGEN, MDII, MFA, FRATERNELLE DE LA SURETE NATIONALE</a:t>
          </a:r>
          <a:endParaRPr lang="fr-FR" sz="2200" b="1" i="1" kern="1200" dirty="0">
            <a:effectLst/>
            <a:latin typeface="Cambria" pitchFamily="18" charset="0"/>
          </a:endParaRPr>
        </a:p>
      </dsp:txBody>
      <dsp:txXfrm rot="-5400000">
        <a:off x="1039018" y="1155077"/>
        <a:ext cx="7050787" cy="870607"/>
      </dsp:txXfrm>
    </dsp:sp>
    <dsp:sp modelId="{4E74623A-73AE-4784-83B2-BA9587B848C1}">
      <dsp:nvSpPr>
        <dsp:cNvPr id="0" name=""/>
        <dsp:cNvSpPr/>
      </dsp:nvSpPr>
      <dsp:spPr>
        <a:xfrm rot="5400000">
          <a:off x="-222646" y="2454893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700" b="1" kern="1200" dirty="0" smtClean="0"/>
            <a:t>UMS</a:t>
          </a:r>
          <a:endParaRPr lang="fr-FR" sz="2700" b="1" kern="1200" dirty="0"/>
        </a:p>
      </dsp:txBody>
      <dsp:txXfrm rot="-5400000">
        <a:off x="1" y="2751755"/>
        <a:ext cx="1039018" cy="445294"/>
      </dsp:txXfrm>
    </dsp:sp>
    <dsp:sp modelId="{849570C9-4D74-4DC2-B49D-472E10D8AEEC}">
      <dsp:nvSpPr>
        <dsp:cNvPr id="0" name=""/>
        <dsp:cNvSpPr/>
      </dsp:nvSpPr>
      <dsp:spPr>
        <a:xfrm rot="5400000">
          <a:off x="4105559" y="-834291"/>
          <a:ext cx="964803" cy="709788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200" b="0" i="0" kern="1200" dirty="0" smtClean="0">
              <a:effectLst/>
              <a:latin typeface="Cambria" pitchFamily="18" charset="0"/>
            </a:rPr>
            <a:t>Union des mutuelles de salariés : </a:t>
          </a:r>
          <a:r>
            <a:rPr lang="fr-FR" sz="2200" b="1" i="1" kern="1200" dirty="0" smtClean="0">
              <a:effectLst/>
              <a:latin typeface="Cambria" pitchFamily="18" charset="0"/>
            </a:rPr>
            <a:t>CMCAS, ONE-MAS, CNSS-CMIM</a:t>
          </a:r>
          <a:endParaRPr lang="fr-FR" sz="2200" b="1" i="1" kern="1200" dirty="0">
            <a:effectLst/>
            <a:latin typeface="Cambria" pitchFamily="18" charset="0"/>
          </a:endParaRPr>
        </a:p>
      </dsp:txBody>
      <dsp:txXfrm rot="-5400000">
        <a:off x="1039018" y="2279348"/>
        <a:ext cx="7050787" cy="8706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7A9DD32-3F74-4825-98C4-2046DDB7BA66}" type="datetimeFigureOut">
              <a:rPr lang="fr-FR"/>
              <a:pPr>
                <a:defRPr/>
              </a:pPr>
              <a:t>27/02/2017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3863C49-ECC2-4941-95C2-5D2F7E819E97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73005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559B5E8-5541-4F7A-BED7-7DAD7B936B51}" type="datetimeFigureOut">
              <a:rPr lang="fr-FR"/>
              <a:pPr>
                <a:defRPr/>
              </a:pPr>
              <a:t>27/02/2017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0D50747-70A2-41BA-B8AF-43F706F1A13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163784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dirty="0" smtClean="0"/>
          </a:p>
        </p:txBody>
      </p:sp>
      <p:sp>
        <p:nvSpPr>
          <p:cNvPr id="2253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E24F61-BE6D-4524-BECB-692748259396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fr-FR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2662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AACB6F9-0BC4-4268-8D39-19C2A2216272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fr-FR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2662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AACB6F9-0BC4-4268-8D39-19C2A2216272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fr-FR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2662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AACB6F9-0BC4-4268-8D39-19C2A2216272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fr-FR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37DE08-7896-4097-AD59-1C72621AAA00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fr-FR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37DE08-7896-4097-AD59-1C72621AAA00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fr-FR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2662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AACB6F9-0BC4-4268-8D39-19C2A2216272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fr-FR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dirty="0" smtClean="0"/>
          </a:p>
        </p:txBody>
      </p:sp>
      <p:sp>
        <p:nvSpPr>
          <p:cNvPr id="2458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0444955-4B58-405C-99F9-50668A2B7465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fr-FR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2662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AACB6F9-0BC4-4268-8D39-19C2A2216272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fr-FR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2662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AACB6F9-0BC4-4268-8D39-19C2A2216272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fr-FR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2662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AACB6F9-0BC4-4268-8D39-19C2A2216272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fr-FR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5A99B-FE0C-4E2F-945B-B15D06AC308E}" type="datetimeFigureOut">
              <a:rPr lang="fr-FR"/>
              <a:pPr>
                <a:defRPr/>
              </a:pPr>
              <a:t>27/02/2017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3CF8E-CF2C-48E4-B7AD-C95255B3F02F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AF304-730C-4E9D-8604-3F1A2A1797D3}" type="datetimeFigureOut">
              <a:rPr lang="fr-FR"/>
              <a:pPr>
                <a:defRPr/>
              </a:pPr>
              <a:t>27/02/2017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55EE7-0529-4E0F-9EC6-994634919A2F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3C7B1-B1C6-44CA-93A4-B67EE59B97E3}" type="datetimeFigureOut">
              <a:rPr lang="fr-FR"/>
              <a:pPr>
                <a:defRPr/>
              </a:pPr>
              <a:t>27/02/2017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613B3-F5A5-41B6-8005-43B130AD5307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42DF9-4A7A-4584-B356-A3F849934AF5}" type="datetimeFigureOut">
              <a:rPr lang="fr-FR"/>
              <a:pPr>
                <a:defRPr/>
              </a:pPr>
              <a:t>27/02/2017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A4FC4-6325-4B3F-AADD-3651C2333704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D0BC0-34A0-44C9-B57D-7119B1113A04}" type="datetimeFigureOut">
              <a:rPr lang="fr-FR"/>
              <a:pPr>
                <a:defRPr/>
              </a:pPr>
              <a:t>27/02/2017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3CA7D-A4A5-48DB-ADB0-DC6B0FED29A7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3DD50-A984-4796-BF42-3A6B1B114E4A}" type="datetimeFigureOut">
              <a:rPr lang="fr-FR"/>
              <a:pPr>
                <a:defRPr/>
              </a:pPr>
              <a:t>27/02/2017</a:t>
            </a:fld>
            <a:endParaRPr lang="fr-FR" dirty="0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00464-A5CD-4F91-B99C-ABB8AD13E099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F4018-C038-46C4-858E-CEEB136E5F68}" type="datetimeFigureOut">
              <a:rPr lang="fr-FR"/>
              <a:pPr>
                <a:defRPr/>
              </a:pPr>
              <a:t>27/02/2017</a:t>
            </a:fld>
            <a:endParaRPr lang="fr-FR" dirty="0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938BB-4919-4603-9EFB-8E85AA58DBA8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BBDB0-0ACC-4301-92A7-46ACF2014BD4}" type="datetimeFigureOut">
              <a:rPr lang="fr-FR"/>
              <a:pPr>
                <a:defRPr/>
              </a:pPr>
              <a:t>27/02/2017</a:t>
            </a:fld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A78677-D17D-4F6F-88B9-D5799755DAFD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0632F-F6CA-4D51-B902-831D89C878C9}" type="datetimeFigureOut">
              <a:rPr lang="fr-FR"/>
              <a:pPr>
                <a:defRPr/>
              </a:pPr>
              <a:t>27/02/2017</a:t>
            </a:fld>
            <a:endParaRPr lang="fr-FR" dirty="0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FD408-697A-47C0-A665-08FBEFC0447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ABED0-A2E1-460F-90AF-0432A4988DDD}" type="datetimeFigureOut">
              <a:rPr lang="fr-FR"/>
              <a:pPr>
                <a:defRPr/>
              </a:pPr>
              <a:t>27/02/2017</a:t>
            </a:fld>
            <a:endParaRPr lang="fr-FR" dirty="0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DF829-BC7D-4650-82E5-3FCEEA903B24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0DC7E-BEBF-49C0-9559-DEE4F2D002CB}" type="datetimeFigureOut">
              <a:rPr lang="fr-FR"/>
              <a:pPr>
                <a:defRPr/>
              </a:pPr>
              <a:t>27/02/2017</a:t>
            </a:fld>
            <a:endParaRPr lang="fr-FR" dirty="0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3A764-6562-444C-B288-AF790EAFD535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1663FD8-6988-43FF-A040-027B52817C86}" type="datetimeFigureOut">
              <a:rPr lang="fr-FR"/>
              <a:pPr>
                <a:defRPr/>
              </a:pPr>
              <a:t>27/02/2017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C91C9A5-D287-43CF-AF43-8EB3150B8911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2.jpg"/><Relationship Id="rId5" Type="http://schemas.openxmlformats.org/officeDocument/2006/relationships/image" Target="../media/image1.jpg"/><Relationship Id="rId4" Type="http://schemas.openxmlformats.org/officeDocument/2006/relationships/audio" Target="../media/audio1.wav"/><Relationship Id="rId9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microsoft.com/office/2007/relationships/hdphoto" Target="../media/hdphoto2.wdp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5" Type="http://schemas.microsoft.com/office/2007/relationships/hdphoto" Target="../media/hdphoto2.wdp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5" Type="http://schemas.microsoft.com/office/2007/relationships/hdphoto" Target="../media/hdphoto2.wdp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microsoft.com/office/2007/relationships/hdphoto" Target="../media/hdphoto2.wdp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emf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5.jpeg"/><Relationship Id="rId7" Type="http://schemas.openxmlformats.org/officeDocument/2006/relationships/diagramLayout" Target="../diagrams/layout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6.png"/><Relationship Id="rId10" Type="http://schemas.microsoft.com/office/2007/relationships/diagramDrawing" Target="../diagrams/drawing1.xml"/><Relationship Id="rId4" Type="http://schemas.microsoft.com/office/2007/relationships/hdphoto" Target="../media/hdphoto1.wdp"/><Relationship Id="rId9" Type="http://schemas.openxmlformats.org/officeDocument/2006/relationships/diagramColors" Target="../diagrams/colors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5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microsoft.com/office/2007/relationships/hdphoto" Target="../media/hdphoto2.wdp"/><Relationship Id="rId5" Type="http://schemas.openxmlformats.org/officeDocument/2006/relationships/image" Target="../media/image7.jpeg"/><Relationship Id="rId4" Type="http://schemas.openxmlformats.org/officeDocument/2006/relationships/hyperlink" Target="../../La%20Caisse%20Mutualiste%20Interprofessionnelle%20Marocaine.htm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6.png"/><Relationship Id="rId7" Type="http://schemas.openxmlformats.org/officeDocument/2006/relationships/diagramLayout" Target="../diagrams/layout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5" Type="http://schemas.microsoft.com/office/2007/relationships/hdphoto" Target="../media/hdphoto1.wdp"/><Relationship Id="rId10" Type="http://schemas.microsoft.com/office/2007/relationships/diagramDrawing" Target="../diagrams/drawing2.xml"/><Relationship Id="rId4" Type="http://schemas.openxmlformats.org/officeDocument/2006/relationships/image" Target="../media/image5.jpeg"/><Relationship Id="rId9" Type="http://schemas.openxmlformats.org/officeDocument/2006/relationships/diagramColors" Target="../diagrams/colors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microsoft.com/office/2007/relationships/hdphoto" Target="../media/hdphoto2.wdp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3" Type="http://schemas.openxmlformats.org/officeDocument/2006/relationships/tags" Target="../tags/tag5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8.gif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microsoft.com/office/2007/relationships/hdphoto" Target="../media/hdphoto1.wdp"/><Relationship Id="rId5" Type="http://schemas.openxmlformats.org/officeDocument/2006/relationships/tags" Target="../tags/tag7.xml"/><Relationship Id="rId10" Type="http://schemas.openxmlformats.org/officeDocument/2006/relationships/image" Target="../media/image5.jpeg"/><Relationship Id="rId4" Type="http://schemas.openxmlformats.org/officeDocument/2006/relationships/tags" Target="../tags/tag6.xml"/><Relationship Id="rId9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microsoft.com/office/2007/relationships/hdphoto" Target="../media/hdphoto2.wdp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2276872"/>
            <a:ext cx="9143999" cy="4582992"/>
          </a:xfrm>
          <a:prstGeom prst="rect">
            <a:avLst/>
          </a:prstGeom>
        </p:spPr>
      </p:pic>
      <p:grpSp>
        <p:nvGrpSpPr>
          <p:cNvPr id="10" name="Groupe 9"/>
          <p:cNvGrpSpPr/>
          <p:nvPr/>
        </p:nvGrpSpPr>
        <p:grpSpPr>
          <a:xfrm>
            <a:off x="2291217" y="116632"/>
            <a:ext cx="4561562" cy="1987432"/>
            <a:chOff x="2800956" y="1408"/>
            <a:chExt cx="3672407" cy="1600035"/>
          </a:xfrm>
        </p:grpSpPr>
        <p:pic>
          <p:nvPicPr>
            <p:cNvPr id="7" name="Image 6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0956" y="1408"/>
              <a:ext cx="3672407" cy="1334797"/>
            </a:xfrm>
            <a:prstGeom prst="rect">
              <a:avLst/>
            </a:prstGeom>
          </p:spPr>
        </p:pic>
        <p:pic>
          <p:nvPicPr>
            <p:cNvPr id="8" name="Image 7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6697" y="1124734"/>
              <a:ext cx="2650602" cy="316833"/>
            </a:xfrm>
            <a:prstGeom prst="rect">
              <a:avLst/>
            </a:prstGeom>
          </p:spPr>
        </p:pic>
        <p:pic>
          <p:nvPicPr>
            <p:cNvPr id="9" name="Image 8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0556" y="1454307"/>
              <a:ext cx="2669596" cy="147136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/>
        </p:nvSpPr>
        <p:spPr>
          <a:xfrm>
            <a:off x="-1" y="2209056"/>
            <a:ext cx="9144001" cy="6781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-1785257" y="-1524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755575" y="3425653"/>
            <a:ext cx="5688633" cy="979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0" tIns="180000" rIns="180000" bIns="180000">
            <a:spAutoFit/>
          </a:bodyPr>
          <a:lstStyle/>
          <a:p>
            <a:pPr algn="ctr"/>
            <a:r>
              <a:rPr lang="fr-CA" sz="4000" b="1" u="sng" dirty="0" smtClean="0">
                <a:solidFill>
                  <a:srgbClr val="0070C0"/>
                </a:solidFill>
                <a:latin typeface="Cambria" pitchFamily="18" charset="0"/>
                <a:cs typeface="Arial" charset="0"/>
              </a:rPr>
              <a:t>PRÉSENTATION CMIM</a:t>
            </a:r>
          </a:p>
        </p:txBody>
      </p:sp>
      <p:sp>
        <p:nvSpPr>
          <p:cNvPr id="12" name="Text Box 1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99591" y="4221088"/>
            <a:ext cx="5400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3200" b="1" i="1" dirty="0" smtClean="0">
                <a:solidFill>
                  <a:srgbClr val="379711"/>
                </a:solidFill>
                <a:latin typeface="Cambria" pitchFamily="18" charset="0"/>
                <a:cs typeface="Arial" charset="0"/>
              </a:rPr>
              <a:t>JOURNEE ADOM</a:t>
            </a:r>
          </a:p>
          <a:p>
            <a:pPr algn="ctr"/>
            <a:r>
              <a:rPr lang="fr-FR" sz="3200" b="1" i="1" dirty="0" smtClean="0">
                <a:solidFill>
                  <a:srgbClr val="379711"/>
                </a:solidFill>
                <a:latin typeface="Cambria" pitchFamily="18" charset="0"/>
                <a:cs typeface="Arial" charset="0"/>
              </a:rPr>
              <a:t>2 Mars 2017</a:t>
            </a:r>
            <a:endParaRPr lang="fr-FR" sz="3200" b="1" i="1" dirty="0" smtClean="0">
              <a:solidFill>
                <a:srgbClr val="379711"/>
              </a:solidFill>
              <a:latin typeface="Cambria" pitchFamily="18" charset="0"/>
              <a:cs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  <p:sndAc>
          <p:stSnd>
            <p:snd r:embed="rId4" name="bomb.wav"/>
          </p:stSnd>
        </p:sndAc>
      </p:transition>
    </mc:Choice>
    <mc:Fallback xmlns="">
      <p:transition spd="slow">
        <p:checker/>
        <p:sndAc>
          <p:stSnd>
            <p:snd r:embed="rId9" name="bomb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2276872"/>
            <a:ext cx="9143999" cy="4582992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37" r="55729"/>
          <a:stretch/>
        </p:blipFill>
        <p:spPr>
          <a:xfrm>
            <a:off x="244986" y="0"/>
            <a:ext cx="582598" cy="880398"/>
          </a:xfrm>
          <a:prstGeom prst="rect">
            <a:avLst/>
          </a:prstGeom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-1" y="36590"/>
            <a:ext cx="9144001" cy="800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22852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3200" b="1" dirty="0" smtClean="0" bmk="_Toc346637497">
                <a:solidFill>
                  <a:srgbClr val="0070C0"/>
                </a:solidFill>
                <a:latin typeface="Cambria" pitchFamily="18" charset="0"/>
                <a:ea typeface="Arial" charset="0"/>
              </a:rPr>
              <a:t>STRUCTURE DES ADHÉRENTS</a:t>
            </a:r>
            <a:endParaRPr kumimoji="0" lang="fr-FR" sz="3200" b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ambria" pitchFamily="18" charset="0"/>
              <a:ea typeface="Arial" charset="0"/>
            </a:endParaRPr>
          </a:p>
        </p:txBody>
      </p:sp>
      <p:graphicFrame>
        <p:nvGraphicFramePr>
          <p:cNvPr id="9" name="Espace réservé du contenu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4570731"/>
              </p:ext>
            </p:extLst>
          </p:nvPr>
        </p:nvGraphicFramePr>
        <p:xfrm>
          <a:off x="323528" y="1628802"/>
          <a:ext cx="8269937" cy="37444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/>
                <a:gridCol w="1656184"/>
                <a:gridCol w="1440160"/>
                <a:gridCol w="1224136"/>
                <a:gridCol w="2149257"/>
              </a:tblGrid>
              <a:tr h="6240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2200" dirty="0">
                        <a:latin typeface="Cambria" pitchFamily="18" charset="0"/>
                      </a:endParaRPr>
                    </a:p>
                  </a:txBody>
                  <a:tcPr marL="113470" marR="113470" marT="56726" marB="56726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200" dirty="0" smtClean="0">
                          <a:latin typeface="Cambria" pitchFamily="18" charset="0"/>
                        </a:rPr>
                        <a:t>Adhérents</a:t>
                      </a:r>
                      <a:endParaRPr lang="fr-FR" sz="2200" dirty="0">
                        <a:latin typeface="Cambria" pitchFamily="18" charset="0"/>
                      </a:endParaRPr>
                    </a:p>
                  </a:txBody>
                  <a:tcPr marL="113470" marR="113470" marT="56726" marB="56726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200" dirty="0" smtClean="0">
                          <a:latin typeface="Cambria" pitchFamily="18" charset="0"/>
                        </a:rPr>
                        <a:t>Assurés</a:t>
                      </a:r>
                      <a:endParaRPr lang="fr-FR" sz="2200" dirty="0">
                        <a:latin typeface="Cambria" pitchFamily="18" charset="0"/>
                      </a:endParaRPr>
                    </a:p>
                  </a:txBody>
                  <a:tcPr marL="113470" marR="113470" marT="56726" marB="56726"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200" dirty="0" smtClean="0">
                          <a:latin typeface="Cambria" pitchFamily="18" charset="0"/>
                        </a:rPr>
                        <a:t>Ayants droit</a:t>
                      </a:r>
                      <a:endParaRPr lang="fr-FR" sz="2200" dirty="0">
                        <a:latin typeface="Cambria" pitchFamily="18" charset="0"/>
                      </a:endParaRPr>
                    </a:p>
                  </a:txBody>
                  <a:tcPr marL="113470" marR="113470" marT="56726" marB="56726"/>
                </a:tc>
              </a:tr>
              <a:tr h="6240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200" dirty="0" smtClean="0">
                          <a:latin typeface="Cambria" pitchFamily="18" charset="0"/>
                        </a:rPr>
                        <a:t>Banques</a:t>
                      </a:r>
                      <a:endParaRPr lang="fr-FR" sz="2200" dirty="0">
                        <a:latin typeface="Cambria" pitchFamily="18" charset="0"/>
                      </a:endParaRPr>
                    </a:p>
                  </a:txBody>
                  <a:tcPr marL="113470" marR="113470" marT="56726" marB="5672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200" dirty="0" smtClean="0">
                          <a:latin typeface="Cambria" pitchFamily="18" charset="0"/>
                        </a:rPr>
                        <a:t>44</a:t>
                      </a:r>
                      <a:endParaRPr lang="fr-FR" sz="2200" dirty="0">
                        <a:latin typeface="Cambria" pitchFamily="18" charset="0"/>
                      </a:endParaRPr>
                    </a:p>
                  </a:txBody>
                  <a:tcPr marL="113470" marR="113470" marT="56726" marB="5672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200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33 966</a:t>
                      </a:r>
                      <a:endParaRPr lang="fr-FR" sz="2200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marL="113470" marR="113470" marT="56726" marB="5672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200" b="1" i="1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73%</a:t>
                      </a:r>
                      <a:endParaRPr lang="fr-FR" sz="2200" b="1" i="1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marL="113470" marR="113470" marT="56726" marB="56726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sz="2200" kern="1200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40 850</a:t>
                      </a:r>
                      <a:endParaRPr lang="fr-FR" sz="2200" kern="1200" baseline="0" dirty="0" smtClean="0">
                        <a:solidFill>
                          <a:schemeClr val="tx1"/>
                        </a:solidFill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85103" marR="85103" marT="0" marB="0" anchor="ctr"/>
                </a:tc>
              </a:tr>
              <a:tr h="6240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200" dirty="0" smtClean="0">
                          <a:latin typeface="Cambria" pitchFamily="18" charset="0"/>
                        </a:rPr>
                        <a:t>Pétroliers</a:t>
                      </a:r>
                      <a:endParaRPr lang="fr-FR" sz="2200" dirty="0">
                        <a:latin typeface="Cambria" pitchFamily="18" charset="0"/>
                      </a:endParaRPr>
                    </a:p>
                  </a:txBody>
                  <a:tcPr marL="113470" marR="113470" marT="56726" marB="5672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200" dirty="0" smtClean="0">
                          <a:latin typeface="Cambria" pitchFamily="18" charset="0"/>
                        </a:rPr>
                        <a:t>30</a:t>
                      </a:r>
                      <a:endParaRPr lang="fr-FR" sz="2200" dirty="0">
                        <a:latin typeface="Cambria" pitchFamily="18" charset="0"/>
                      </a:endParaRPr>
                    </a:p>
                  </a:txBody>
                  <a:tcPr marL="113470" marR="113470" marT="56726" marB="5672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200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4 356</a:t>
                      </a:r>
                      <a:endParaRPr lang="fr-FR" sz="2200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marL="113470" marR="113470" marT="56726" marB="5672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200" b="1" i="1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9%</a:t>
                      </a:r>
                      <a:endParaRPr lang="fr-FR" sz="2200" b="1" i="1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marL="113470" marR="113470" marT="56726" marB="56726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sz="2200" kern="1200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8 537</a:t>
                      </a:r>
                    </a:p>
                  </a:txBody>
                  <a:tcPr marL="85103" marR="85103" marT="0" marB="0" anchor="ctr"/>
                </a:tc>
              </a:tr>
              <a:tr h="6240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200" dirty="0" smtClean="0">
                          <a:latin typeface="Cambria" pitchFamily="18" charset="0"/>
                        </a:rPr>
                        <a:t>Divers</a:t>
                      </a:r>
                      <a:endParaRPr lang="fr-FR" sz="2200" dirty="0">
                        <a:latin typeface="Cambria" pitchFamily="18" charset="0"/>
                      </a:endParaRPr>
                    </a:p>
                  </a:txBody>
                  <a:tcPr marL="113470" marR="113470" marT="56726" marB="5672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200" dirty="0" smtClean="0">
                          <a:latin typeface="Cambria" pitchFamily="18" charset="0"/>
                        </a:rPr>
                        <a:t>167</a:t>
                      </a:r>
                      <a:endParaRPr lang="fr-FR" sz="2200" dirty="0">
                        <a:latin typeface="Cambria" pitchFamily="18" charset="0"/>
                      </a:endParaRPr>
                    </a:p>
                  </a:txBody>
                  <a:tcPr marL="113470" marR="113470" marT="56726" marB="5672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200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8</a:t>
                      </a:r>
                      <a:r>
                        <a:rPr lang="fr-FR" sz="2200" baseline="0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 031</a:t>
                      </a:r>
                      <a:endParaRPr lang="fr-FR" sz="2200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marL="113470" marR="113470" marT="56726" marB="5672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200" b="1" i="1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18%</a:t>
                      </a:r>
                      <a:endParaRPr lang="fr-FR" sz="2200" b="1" i="1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marL="113470" marR="113470" marT="56726" marB="56726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sz="2200" kern="1200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13 134</a:t>
                      </a:r>
                    </a:p>
                  </a:txBody>
                  <a:tcPr marL="85103" marR="85103" marT="0" marB="0" anchor="ctr"/>
                </a:tc>
              </a:tr>
              <a:tr h="6240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200" b="1" dirty="0" smtClean="0">
                          <a:latin typeface="Cambria" pitchFamily="18" charset="0"/>
                        </a:rPr>
                        <a:t>Total</a:t>
                      </a:r>
                      <a:endParaRPr lang="fr-FR" sz="2200" b="1" dirty="0">
                        <a:latin typeface="Cambria" pitchFamily="18" charset="0"/>
                      </a:endParaRPr>
                    </a:p>
                  </a:txBody>
                  <a:tcPr marL="113470" marR="113470" marT="56726" marB="56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200" b="1" dirty="0" smtClean="0">
                          <a:latin typeface="Cambria" pitchFamily="18" charset="0"/>
                        </a:rPr>
                        <a:t>241</a:t>
                      </a:r>
                      <a:endParaRPr lang="fr-FR" sz="2200" b="1" dirty="0">
                        <a:latin typeface="Cambria" pitchFamily="18" charset="0"/>
                      </a:endParaRPr>
                    </a:p>
                  </a:txBody>
                  <a:tcPr marL="113470" marR="113470" marT="56726" marB="56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200" b="1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46 353</a:t>
                      </a:r>
                      <a:endParaRPr lang="fr-FR" sz="2200" b="1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marL="113470" marR="113470" marT="56726" marB="567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200" b="1" i="1" dirty="0" smtClean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100%</a:t>
                      </a:r>
                      <a:endParaRPr lang="fr-FR" sz="2200" b="1" i="1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marL="113470" marR="113470" marT="56726" marB="56726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sz="2200" b="1" kern="1200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62 521</a:t>
                      </a:r>
                    </a:p>
                  </a:txBody>
                  <a:tcPr marL="85103" marR="85103" marT="0" marB="0" anchor="ctr"/>
                </a:tc>
              </a:tr>
              <a:tr h="624069"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200" b="1" kern="1200" dirty="0" smtClean="0">
                          <a:solidFill>
                            <a:schemeClr val="lt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Nombre de bénéficiaires</a:t>
                      </a:r>
                    </a:p>
                  </a:txBody>
                  <a:tcPr marL="113470" marR="113470" marT="56726" marB="56726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dirty="0">
                        <a:latin typeface="Calibri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Aharoni" pitchFamily="2" charset="-79"/>
                        </a:rPr>
                        <a:t>108 874</a:t>
                      </a:r>
                    </a:p>
                  </a:txBody>
                  <a:tcPr marL="113470" marR="113470" marT="56726" marB="56726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dirty="0">
                        <a:latin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dirty="0">
                        <a:latin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-1" y="836712"/>
            <a:ext cx="9144001" cy="6781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</p:spPr>
        <p:txBody>
          <a:bodyPr/>
          <a:lstStyle/>
          <a:p>
            <a:pPr>
              <a:defRPr/>
            </a:pPr>
            <a:fld id="{D7589EA7-F4A9-4B8A-BCA4-28ADA22C6213}" type="slidenum">
              <a:rPr lang="fr-FR"/>
              <a:pPr>
                <a:defRPr/>
              </a:pPr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043991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2276872"/>
            <a:ext cx="9143999" cy="4582992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37" r="55729"/>
          <a:stretch/>
        </p:blipFill>
        <p:spPr>
          <a:xfrm>
            <a:off x="244986" y="0"/>
            <a:ext cx="582598" cy="880398"/>
          </a:xfrm>
          <a:prstGeom prst="rect">
            <a:avLst/>
          </a:prstGeom>
        </p:spPr>
      </p:pic>
      <p:sp>
        <p:nvSpPr>
          <p:cNvPr id="378942" name="Text Box 62"/>
          <p:cNvSpPr txBox="1">
            <a:spLocks noChangeArrowheads="1"/>
          </p:cNvSpPr>
          <p:nvPr/>
        </p:nvSpPr>
        <p:spPr bwMode="auto">
          <a:xfrm>
            <a:off x="395536" y="1154376"/>
            <a:ext cx="8352928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800000"/>
              </a:buClr>
            </a:pPr>
            <a:r>
              <a:rPr lang="fr-FR" sz="2200" dirty="0" smtClean="0">
                <a:solidFill>
                  <a:schemeClr val="tx2"/>
                </a:solidFill>
                <a:latin typeface="Cambria" pitchFamily="18" charset="0"/>
              </a:rPr>
              <a:t>La </a:t>
            </a:r>
            <a:r>
              <a:rPr lang="fr-FR" sz="2200" dirty="0">
                <a:solidFill>
                  <a:schemeClr val="tx2"/>
                </a:solidFill>
                <a:latin typeface="Cambria" pitchFamily="18" charset="0"/>
              </a:rPr>
              <a:t>C.M.I.M s’engage à faire bénéficier ses adhérents </a:t>
            </a:r>
            <a:r>
              <a:rPr lang="fr-FR" sz="2200" dirty="0" smtClean="0">
                <a:solidFill>
                  <a:schemeClr val="tx2"/>
                </a:solidFill>
                <a:latin typeface="Cambria" pitchFamily="18" charset="0"/>
              </a:rPr>
              <a:t>d’un </a:t>
            </a:r>
            <a:r>
              <a:rPr lang="fr-FR" sz="2200" dirty="0">
                <a:solidFill>
                  <a:schemeClr val="tx2"/>
                </a:solidFill>
                <a:latin typeface="Cambria" pitchFamily="18" charset="0"/>
              </a:rPr>
              <a:t>système de tiers payant dans les différents centres </a:t>
            </a:r>
            <a:r>
              <a:rPr lang="fr-FR" sz="2200" dirty="0" smtClean="0">
                <a:solidFill>
                  <a:schemeClr val="tx2"/>
                </a:solidFill>
                <a:latin typeface="Cambria" pitchFamily="18" charset="0"/>
              </a:rPr>
              <a:t>et </a:t>
            </a:r>
            <a:r>
              <a:rPr lang="fr-FR" sz="2200" dirty="0">
                <a:solidFill>
                  <a:schemeClr val="tx2"/>
                </a:solidFill>
                <a:latin typeface="Cambria" pitchFamily="18" charset="0"/>
              </a:rPr>
              <a:t>établissements conventionnés dans toutes les villes </a:t>
            </a:r>
            <a:r>
              <a:rPr lang="fr-FR" sz="2200" dirty="0" smtClean="0">
                <a:solidFill>
                  <a:schemeClr val="tx2"/>
                </a:solidFill>
                <a:latin typeface="Cambria" pitchFamily="18" charset="0"/>
              </a:rPr>
              <a:t>du Royaume :</a:t>
            </a:r>
            <a:endParaRPr lang="fr-FR" sz="2200" dirty="0">
              <a:latin typeface="Cambria" pitchFamily="18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0" y="34171"/>
            <a:ext cx="9144000" cy="800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22852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3200" b="1" dirty="0" smtClean="0" bmk="_Toc346637497">
                <a:solidFill>
                  <a:srgbClr val="0070C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CONVENTION TIERS PAYANT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ambria" pitchFamily="18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-1" y="836712"/>
            <a:ext cx="9144001" cy="6781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</p:spPr>
        <p:txBody>
          <a:bodyPr/>
          <a:lstStyle/>
          <a:p>
            <a:pPr>
              <a:defRPr/>
            </a:pPr>
            <a:fld id="{D7589EA7-F4A9-4B8A-BCA4-28ADA22C6213}" type="slidenum">
              <a:rPr lang="fr-FR"/>
              <a:pPr>
                <a:defRPr/>
              </a:pPr>
              <a:t>11</a:t>
            </a:fld>
            <a:endParaRPr lang="fr-FR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7652041"/>
              </p:ext>
            </p:extLst>
          </p:nvPr>
        </p:nvGraphicFramePr>
        <p:xfrm>
          <a:off x="971600" y="2492896"/>
          <a:ext cx="7200800" cy="345638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600400"/>
                <a:gridCol w="3600400"/>
              </a:tblGrid>
              <a:tr h="772171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dirty="0" smtClean="0">
                          <a:solidFill>
                            <a:srgbClr val="0070C0"/>
                          </a:solidFill>
                        </a:rPr>
                        <a:t>TYPE DE CONVENTION</a:t>
                      </a:r>
                      <a:endParaRPr lang="fr-FR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dirty="0" smtClean="0">
                          <a:solidFill>
                            <a:srgbClr val="0070C0"/>
                          </a:solidFill>
                        </a:rPr>
                        <a:t>NOMBRE DE PRATICIENS CONVENTIONNÉS</a:t>
                      </a:r>
                      <a:endParaRPr lang="fr-FR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</a:tr>
              <a:tr h="44736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dirty="0" smtClean="0"/>
                        <a:t>CLINIQUES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b="1" dirty="0" smtClean="0"/>
                        <a:t>339</a:t>
                      </a:r>
                      <a:endParaRPr lang="fr-FR" b="1" dirty="0"/>
                    </a:p>
                  </a:txBody>
                  <a:tcPr/>
                </a:tc>
              </a:tr>
              <a:tr h="44736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dirty="0" smtClean="0"/>
                        <a:t>LABORATOIRES D'ANALYSE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b="1" dirty="0" smtClean="0"/>
                        <a:t>329</a:t>
                      </a:r>
                      <a:endParaRPr lang="fr-FR" b="1" dirty="0"/>
                    </a:p>
                  </a:txBody>
                  <a:tcPr/>
                </a:tc>
              </a:tr>
              <a:tr h="44736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dirty="0" smtClean="0"/>
                        <a:t>CENTRES DE KINESITHERAPIE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b="1" dirty="0" smtClean="0"/>
                        <a:t>237</a:t>
                      </a:r>
                      <a:endParaRPr lang="fr-FR" b="1" dirty="0"/>
                    </a:p>
                  </a:txBody>
                  <a:tcPr/>
                </a:tc>
              </a:tr>
              <a:tr h="44736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dirty="0" smtClean="0"/>
                        <a:t>CENTRES DE RADIOLOGIE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b="1" dirty="0" smtClean="0"/>
                        <a:t>92</a:t>
                      </a:r>
                      <a:endParaRPr lang="fr-FR" b="1" dirty="0"/>
                    </a:p>
                  </a:txBody>
                  <a:tcPr/>
                </a:tc>
              </a:tr>
              <a:tr h="44736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dirty="0" smtClean="0"/>
                        <a:t>CENTRES D'HEMODIALYSE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b="1" dirty="0" smtClean="0"/>
                        <a:t>81</a:t>
                      </a:r>
                      <a:endParaRPr lang="fr-FR" b="1" dirty="0"/>
                    </a:p>
                  </a:txBody>
                  <a:tcPr/>
                </a:tc>
              </a:tr>
              <a:tr h="44736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dirty="0" smtClean="0"/>
                        <a:t>CENTRES DE CARDIOLOGIE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b="1" dirty="0" smtClean="0"/>
                        <a:t>57</a:t>
                      </a:r>
                      <a:endParaRPr lang="fr-FR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96548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3009146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000" b="1" dirty="0">
                <a:solidFill>
                  <a:srgbClr val="0070C0"/>
                </a:solidFill>
                <a:latin typeface="Cambria" pitchFamily="18" charset="0"/>
                <a:cs typeface="Arial" pitchFamily="34" charset="0"/>
              </a:rPr>
              <a:t>ORGANISATION DE LA CMIM</a:t>
            </a:r>
          </a:p>
        </p:txBody>
      </p:sp>
      <p:sp>
        <p:nvSpPr>
          <p:cNvPr id="6" name="Rectangle 5"/>
          <p:cNvSpPr/>
          <p:nvPr/>
        </p:nvSpPr>
        <p:spPr>
          <a:xfrm>
            <a:off x="-1" y="4153272"/>
            <a:ext cx="9144001" cy="6781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-1" y="2497088"/>
            <a:ext cx="9144001" cy="6781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</p:spPr>
        <p:txBody>
          <a:bodyPr/>
          <a:lstStyle/>
          <a:p>
            <a:pPr>
              <a:defRPr/>
            </a:pPr>
            <a:fld id="{D7589EA7-F4A9-4B8A-BCA4-28ADA22C6213}" type="slidenum">
              <a:rPr lang="fr-FR"/>
              <a:pPr>
                <a:defRPr/>
              </a:pPr>
              <a:t>12</a:t>
            </a:fld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37" r="55729"/>
          <a:stretch/>
        </p:blipFill>
        <p:spPr>
          <a:xfrm>
            <a:off x="107504" y="4437112"/>
            <a:ext cx="1540236" cy="241781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37" r="55729"/>
          <a:stretch/>
        </p:blipFill>
        <p:spPr>
          <a:xfrm rot="10800000">
            <a:off x="7308304" y="6746"/>
            <a:ext cx="1540236" cy="2417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22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2276872"/>
            <a:ext cx="9143999" cy="4582992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37" r="55729"/>
          <a:stretch/>
        </p:blipFill>
        <p:spPr>
          <a:xfrm>
            <a:off x="244986" y="0"/>
            <a:ext cx="582598" cy="880398"/>
          </a:xfrm>
          <a:prstGeom prst="rect">
            <a:avLst/>
          </a:prstGeom>
        </p:spPr>
      </p:pic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0" y="34171"/>
            <a:ext cx="9144000" cy="800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228528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fr-FR" sz="3200" b="1" dirty="0" bmk="_Toc346637497">
                <a:solidFill>
                  <a:srgbClr val="0070C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Organigramme de la CMIM</a:t>
            </a:r>
            <a:endParaRPr lang="fr-FR" sz="3200" b="1" dirty="0">
              <a:solidFill>
                <a:srgbClr val="0070C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-1" y="836712"/>
            <a:ext cx="9144001" cy="6781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</p:spPr>
        <p:txBody>
          <a:bodyPr/>
          <a:lstStyle/>
          <a:p>
            <a:pPr>
              <a:defRPr/>
            </a:pPr>
            <a:fld id="{D7589EA7-F4A9-4B8A-BCA4-28ADA22C6213}" type="slidenum">
              <a:rPr lang="fr-FR"/>
              <a:pPr>
                <a:defRPr/>
              </a:pPr>
              <a:t>13</a:t>
            </a:fld>
            <a:endParaRPr lang="fr-FR" dirty="0"/>
          </a:p>
        </p:txBody>
      </p:sp>
      <p:grpSp>
        <p:nvGrpSpPr>
          <p:cNvPr id="9" name="Groupe 8"/>
          <p:cNvGrpSpPr/>
          <p:nvPr/>
        </p:nvGrpSpPr>
        <p:grpSpPr>
          <a:xfrm>
            <a:off x="251520" y="1196752"/>
            <a:ext cx="8685741" cy="4929636"/>
            <a:chOff x="417606" y="1846500"/>
            <a:chExt cx="8685741" cy="4929636"/>
          </a:xfrm>
        </p:grpSpPr>
        <p:sp>
          <p:nvSpPr>
            <p:cNvPr id="10" name="Rectangle 271"/>
            <p:cNvSpPr>
              <a:spLocks/>
            </p:cNvSpPr>
            <p:nvPr/>
          </p:nvSpPr>
          <p:spPr bwMode="auto">
            <a:xfrm>
              <a:off x="6220569" y="3299956"/>
              <a:ext cx="1329231" cy="485991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36000" tIns="0" rIns="36000" bIns="0" anchor="ctr"/>
            <a:lstStyle/>
            <a:p>
              <a:pPr indent="-1270" algn="ctr" fontAlgn="auto">
                <a:lnSpc>
                  <a:spcPct val="97000"/>
                </a:lnSpc>
                <a:spcBef>
                  <a:spcPts val="185"/>
                </a:spcBef>
                <a:spcAft>
                  <a:spcPts val="0"/>
                </a:spcAft>
                <a:defRPr/>
              </a:pPr>
              <a:r>
                <a:rPr lang="fr-FR" sz="1200" kern="0" dirty="0" smtClean="0">
                  <a:solidFill>
                    <a:schemeClr val="tx1"/>
                  </a:solidFill>
                  <a:latin typeface="+mj-lt"/>
                </a:rPr>
                <a:t>Secrétariat</a:t>
              </a:r>
            </a:p>
            <a:p>
              <a:pPr indent="-1270" algn="ctr" fontAlgn="auto">
                <a:lnSpc>
                  <a:spcPct val="97000"/>
                </a:lnSpc>
                <a:spcBef>
                  <a:spcPts val="185"/>
                </a:spcBef>
                <a:spcAft>
                  <a:spcPts val="0"/>
                </a:spcAft>
                <a:defRPr/>
              </a:pPr>
              <a:r>
                <a:rPr lang="fr-FR" sz="1200" b="1" kern="0" dirty="0" smtClean="0">
                  <a:solidFill>
                    <a:schemeClr val="tx1"/>
                  </a:solidFill>
                  <a:latin typeface="+mj-lt"/>
                </a:rPr>
                <a:t>M. BENMOUSSA</a:t>
              </a:r>
              <a:endParaRPr lang="fr-FR" sz="1200" b="1" kern="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1" name="Rectangle 271"/>
            <p:cNvSpPr>
              <a:spLocks/>
            </p:cNvSpPr>
            <p:nvPr/>
          </p:nvSpPr>
          <p:spPr bwMode="auto">
            <a:xfrm>
              <a:off x="2103584" y="2555079"/>
              <a:ext cx="1495385" cy="540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36000" tIns="0" rIns="36000" bIns="0" anchor="ctr"/>
            <a:lstStyle/>
            <a:p>
              <a:pPr indent="-1270" algn="ctr" fontAlgn="auto">
                <a:lnSpc>
                  <a:spcPct val="97000"/>
                </a:lnSpc>
                <a:spcBef>
                  <a:spcPts val="185"/>
                </a:spcBef>
                <a:spcAft>
                  <a:spcPts val="0"/>
                </a:spcAft>
                <a:defRPr/>
              </a:pPr>
              <a:r>
                <a:rPr lang="fr-FR" sz="1200" kern="0" dirty="0" smtClean="0">
                  <a:solidFill>
                    <a:schemeClr val="tx1"/>
                  </a:solidFill>
                  <a:latin typeface="+mj-lt"/>
                </a:rPr>
                <a:t>Audit Interne</a:t>
              </a:r>
            </a:p>
            <a:p>
              <a:pPr indent="-1270" algn="ctr">
                <a:lnSpc>
                  <a:spcPct val="97000"/>
                </a:lnSpc>
                <a:spcBef>
                  <a:spcPts val="185"/>
                </a:spcBef>
                <a:defRPr/>
              </a:pPr>
              <a:r>
                <a:rPr lang="fr-FR" sz="1200" b="1" kern="0" dirty="0" smtClean="0">
                  <a:solidFill>
                    <a:schemeClr val="tx1"/>
                  </a:solidFill>
                </a:rPr>
                <a:t>S. EL HASNI</a:t>
              </a:r>
            </a:p>
          </p:txBody>
        </p:sp>
        <p:cxnSp>
          <p:nvCxnSpPr>
            <p:cNvPr id="12" name="Connecteur en angle 113"/>
            <p:cNvCxnSpPr>
              <a:cxnSpLocks noChangeShapeType="1"/>
              <a:stCxn id="40" idx="2"/>
              <a:endCxn id="11" idx="0"/>
            </p:cNvCxnSpPr>
            <p:nvPr/>
          </p:nvCxnSpPr>
          <p:spPr bwMode="auto">
            <a:xfrm rot="5400000">
              <a:off x="3668373" y="1461405"/>
              <a:ext cx="276579" cy="1910769"/>
            </a:xfrm>
            <a:prstGeom prst="bentConnector3">
              <a:avLst>
                <a:gd name="adj1" fmla="val 50000"/>
              </a:avLst>
            </a:prstGeom>
            <a:noFill/>
            <a:ln w="12700" algn="ctr">
              <a:solidFill>
                <a:schemeClr val="tx2"/>
              </a:solidFill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13" name="Connecteur en angle 113"/>
            <p:cNvCxnSpPr>
              <a:cxnSpLocks noChangeShapeType="1"/>
              <a:stCxn id="39" idx="2"/>
              <a:endCxn id="10" idx="1"/>
            </p:cNvCxnSpPr>
            <p:nvPr/>
          </p:nvCxnSpPr>
          <p:spPr bwMode="auto">
            <a:xfrm rot="16200000" flipH="1">
              <a:off x="5214006" y="2536389"/>
              <a:ext cx="554602" cy="1458523"/>
            </a:xfrm>
            <a:prstGeom prst="bentConnector2">
              <a:avLst/>
            </a:prstGeom>
            <a:noFill/>
            <a:ln w="12700" algn="ctr">
              <a:solidFill>
                <a:schemeClr val="tx2"/>
              </a:solidFill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19" name="Connecteur en angle 112"/>
            <p:cNvCxnSpPr>
              <a:cxnSpLocks noChangeShapeType="1"/>
            </p:cNvCxnSpPr>
            <p:nvPr/>
          </p:nvCxnSpPr>
          <p:spPr bwMode="auto">
            <a:xfrm rot="5400000">
              <a:off x="3929991" y="2524936"/>
              <a:ext cx="293598" cy="1370512"/>
            </a:xfrm>
            <a:prstGeom prst="bentConnector3">
              <a:avLst>
                <a:gd name="adj1" fmla="val 50000"/>
              </a:avLst>
            </a:prstGeom>
            <a:noFill/>
            <a:ln w="12700" algn="ctr">
              <a:solidFill>
                <a:schemeClr val="tx2"/>
              </a:solidFill>
              <a:miter lim="800000"/>
              <a:headEnd type="none" w="med" len="med"/>
              <a:tailEnd type="triangle" w="med" len="med"/>
            </a:ln>
          </p:spPr>
        </p:cxnSp>
        <p:sp>
          <p:nvSpPr>
            <p:cNvPr id="20" name="AutoShape 4"/>
            <p:cNvSpPr>
              <a:spLocks noChangeArrowheads="1"/>
            </p:cNvSpPr>
            <p:nvPr/>
          </p:nvSpPr>
          <p:spPr bwMode="auto">
            <a:xfrm>
              <a:off x="2355083" y="3281948"/>
              <a:ext cx="2072901" cy="504000"/>
            </a:xfrm>
            <a:prstGeom prst="flowChartProcess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36000" rIns="0" b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kern="0" dirty="0" smtClean="0">
                  <a:solidFill>
                    <a:schemeClr val="tx1"/>
                  </a:solidFill>
                  <a:latin typeface="+mj-lt"/>
                </a:rPr>
                <a:t>CP &amp; surveillance de portefeuille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kern="0" dirty="0" smtClean="0">
                  <a:solidFill>
                    <a:schemeClr val="tx1"/>
                  </a:solidFill>
                </a:rPr>
                <a:t>H. ES-SRAIDI</a:t>
              </a:r>
            </a:p>
          </p:txBody>
        </p:sp>
        <p:sp>
          <p:nvSpPr>
            <p:cNvPr id="21" name="Rectangle 271"/>
            <p:cNvSpPr>
              <a:spLocks/>
            </p:cNvSpPr>
            <p:nvPr/>
          </p:nvSpPr>
          <p:spPr bwMode="auto">
            <a:xfrm>
              <a:off x="6210923" y="2555079"/>
              <a:ext cx="1329231" cy="612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36000" tIns="0" rIns="36000" bIns="0" anchor="ctr"/>
            <a:lstStyle/>
            <a:p>
              <a:pPr indent="-1270" algn="ctr" fontAlgn="auto">
                <a:lnSpc>
                  <a:spcPct val="97000"/>
                </a:lnSpc>
                <a:spcBef>
                  <a:spcPts val="185"/>
                </a:spcBef>
                <a:spcAft>
                  <a:spcPts val="0"/>
                </a:spcAft>
                <a:defRPr/>
              </a:pPr>
              <a:r>
                <a:rPr lang="fr-FR" sz="1200" kern="0" dirty="0" smtClean="0">
                  <a:solidFill>
                    <a:schemeClr val="tx1"/>
                  </a:solidFill>
                  <a:latin typeface="+mj-lt"/>
                </a:rPr>
                <a:t>Conseiller</a:t>
              </a:r>
            </a:p>
            <a:p>
              <a:pPr indent="-1270" algn="ctr" fontAlgn="auto">
                <a:lnSpc>
                  <a:spcPct val="97000"/>
                </a:lnSpc>
                <a:spcBef>
                  <a:spcPts val="185"/>
                </a:spcBef>
                <a:spcAft>
                  <a:spcPts val="0"/>
                </a:spcAft>
                <a:defRPr/>
              </a:pPr>
              <a:r>
                <a:rPr lang="fr-FR" sz="1200" b="1" kern="0" dirty="0" smtClean="0">
                  <a:solidFill>
                    <a:schemeClr val="tx1"/>
                  </a:solidFill>
                  <a:latin typeface="+mj-lt"/>
                </a:rPr>
                <a:t>F. FELHI</a:t>
              </a:r>
            </a:p>
            <a:p>
              <a:pPr indent="-1270" algn="ctr" fontAlgn="auto">
                <a:lnSpc>
                  <a:spcPct val="97000"/>
                </a:lnSpc>
                <a:spcBef>
                  <a:spcPts val="185"/>
                </a:spcBef>
                <a:spcAft>
                  <a:spcPts val="0"/>
                </a:spcAft>
                <a:defRPr/>
              </a:pPr>
              <a:r>
                <a:rPr lang="fr-FR" sz="1200" b="1" kern="0" dirty="0" smtClean="0">
                  <a:solidFill>
                    <a:schemeClr val="tx1"/>
                  </a:solidFill>
                  <a:latin typeface="+mj-lt"/>
                </a:rPr>
                <a:t>A. EL ALLAM</a:t>
              </a:r>
              <a:endParaRPr lang="fr-FR" sz="1200" b="1" kern="0" dirty="0">
                <a:solidFill>
                  <a:schemeClr val="tx1"/>
                </a:solidFill>
                <a:latin typeface="+mj-lt"/>
              </a:endParaRPr>
            </a:p>
          </p:txBody>
        </p:sp>
        <p:cxnSp>
          <p:nvCxnSpPr>
            <p:cNvPr id="22" name="Connecteur en angle 113"/>
            <p:cNvCxnSpPr>
              <a:cxnSpLocks noChangeShapeType="1"/>
              <a:stCxn id="40" idx="2"/>
              <a:endCxn id="21" idx="0"/>
            </p:cNvCxnSpPr>
            <p:nvPr/>
          </p:nvCxnSpPr>
          <p:spPr bwMode="auto">
            <a:xfrm rot="16200000" flipH="1">
              <a:off x="5680503" y="1360043"/>
              <a:ext cx="276579" cy="2113493"/>
            </a:xfrm>
            <a:prstGeom prst="bentConnector3">
              <a:avLst>
                <a:gd name="adj1" fmla="val 50000"/>
              </a:avLst>
            </a:prstGeom>
            <a:noFill/>
            <a:ln w="12700" algn="ctr">
              <a:solidFill>
                <a:schemeClr val="tx2"/>
              </a:solidFill>
              <a:miter lim="800000"/>
              <a:headEnd type="none" w="med" len="med"/>
              <a:tailEnd type="triangle" w="med" len="med"/>
            </a:ln>
          </p:spPr>
        </p:cxnSp>
        <p:sp>
          <p:nvSpPr>
            <p:cNvPr id="23" name="AutoShape 4"/>
            <p:cNvSpPr>
              <a:spLocks noChangeArrowheads="1"/>
            </p:cNvSpPr>
            <p:nvPr/>
          </p:nvSpPr>
          <p:spPr bwMode="auto">
            <a:xfrm>
              <a:off x="499659" y="2555079"/>
              <a:ext cx="1495385" cy="612000"/>
            </a:xfrm>
            <a:prstGeom prst="flowChartProcess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36000" tIns="36000" rIns="36000" b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200" kern="0" dirty="0" smtClean="0"/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kern="0" dirty="0" smtClean="0">
                  <a:solidFill>
                    <a:schemeClr val="tx1"/>
                  </a:solidFill>
                </a:rPr>
                <a:t>Communication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kern="0" dirty="0" smtClean="0">
                  <a:solidFill>
                    <a:schemeClr val="tx1"/>
                  </a:solidFill>
                </a:rPr>
                <a:t>L. </a:t>
              </a:r>
              <a:r>
                <a:rPr lang="fr-FR" sz="1200" b="1" kern="0" dirty="0">
                  <a:solidFill>
                    <a:schemeClr val="tx1"/>
                  </a:solidFill>
                </a:rPr>
                <a:t>EL </a:t>
              </a:r>
              <a:r>
                <a:rPr lang="fr-FR" sz="1200" b="1" kern="0" dirty="0" smtClean="0">
                  <a:solidFill>
                    <a:schemeClr val="tx1"/>
                  </a:solidFill>
                </a:rPr>
                <a:t>WARARI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kern="0" dirty="0" smtClean="0">
                  <a:solidFill>
                    <a:schemeClr val="tx1"/>
                  </a:solidFill>
                </a:rPr>
                <a:t>H. CHAHBA</a:t>
              </a:r>
              <a:endParaRPr lang="fr-FR" sz="1200" b="1" kern="0" dirty="0">
                <a:solidFill>
                  <a:schemeClr val="tx1"/>
                </a:solidFill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200" b="1" kern="0" dirty="0">
                <a:solidFill>
                  <a:srgbClr val="FF0000"/>
                </a:solidFill>
              </a:endParaRPr>
            </a:p>
          </p:txBody>
        </p:sp>
        <p:cxnSp>
          <p:nvCxnSpPr>
            <p:cNvPr id="24" name="Connecteur en angle 113"/>
            <p:cNvCxnSpPr>
              <a:cxnSpLocks noChangeShapeType="1"/>
              <a:stCxn id="40" idx="2"/>
              <a:endCxn id="23" idx="0"/>
            </p:cNvCxnSpPr>
            <p:nvPr/>
          </p:nvCxnSpPr>
          <p:spPr bwMode="auto">
            <a:xfrm rot="5400000">
              <a:off x="2866410" y="659442"/>
              <a:ext cx="276579" cy="3514694"/>
            </a:xfrm>
            <a:prstGeom prst="bentConnector3">
              <a:avLst>
                <a:gd name="adj1" fmla="val 50000"/>
              </a:avLst>
            </a:prstGeom>
            <a:noFill/>
            <a:ln w="12700" algn="ctr">
              <a:solidFill>
                <a:schemeClr val="tx2"/>
              </a:solidFill>
              <a:miter lim="800000"/>
              <a:headEnd type="none" w="med" len="med"/>
              <a:tailEnd type="triangle" w="med" len="med"/>
            </a:ln>
          </p:spPr>
        </p:cxnSp>
        <p:sp>
          <p:nvSpPr>
            <p:cNvPr id="25" name="AutoShape 4"/>
            <p:cNvSpPr>
              <a:spLocks noChangeArrowheads="1"/>
            </p:cNvSpPr>
            <p:nvPr/>
          </p:nvSpPr>
          <p:spPr bwMode="auto">
            <a:xfrm>
              <a:off x="583760" y="4737410"/>
              <a:ext cx="1860923" cy="540000"/>
            </a:xfrm>
            <a:prstGeom prst="flowChartProcess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36000" tIns="36000" rIns="36000" b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kern="0" dirty="0" smtClean="0">
                  <a:solidFill>
                    <a:schemeClr val="tx1"/>
                  </a:solidFill>
                  <a:latin typeface="+mj-lt"/>
                </a:rPr>
                <a:t>Prestations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kern="0" dirty="0" smtClean="0">
                  <a:solidFill>
                    <a:schemeClr val="tx1"/>
                  </a:solidFill>
                  <a:latin typeface="+mj-lt"/>
                </a:rPr>
                <a:t>N. TAABOUZ</a:t>
              </a:r>
            </a:p>
          </p:txBody>
        </p:sp>
        <p:sp>
          <p:nvSpPr>
            <p:cNvPr id="26" name="AutoShape 4"/>
            <p:cNvSpPr>
              <a:spLocks noChangeArrowheads="1"/>
            </p:cNvSpPr>
            <p:nvPr/>
          </p:nvSpPr>
          <p:spPr bwMode="auto">
            <a:xfrm>
              <a:off x="583760" y="5333975"/>
              <a:ext cx="1860923" cy="360000"/>
            </a:xfrm>
            <a:prstGeom prst="flowChartProcess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36000" tIns="36000" rIns="36000" b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kern="0" dirty="0" smtClean="0">
                  <a:solidFill>
                    <a:schemeClr val="tx1"/>
                  </a:solidFill>
                  <a:latin typeface="+mj-lt"/>
                </a:rPr>
                <a:t>Adhésion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kern="0" dirty="0" smtClean="0">
                  <a:solidFill>
                    <a:schemeClr val="tx1"/>
                  </a:solidFill>
                  <a:latin typeface="+mj-lt"/>
                </a:rPr>
                <a:t>N. TIHAMI</a:t>
              </a:r>
              <a:endParaRPr lang="fr-FR" sz="1200" b="1" kern="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7" name="AutoShape 4"/>
            <p:cNvSpPr>
              <a:spLocks noChangeArrowheads="1"/>
            </p:cNvSpPr>
            <p:nvPr/>
          </p:nvSpPr>
          <p:spPr bwMode="auto">
            <a:xfrm>
              <a:off x="7648877" y="2555079"/>
              <a:ext cx="1202904" cy="612000"/>
            </a:xfrm>
            <a:prstGeom prst="flowChartProcess">
              <a:avLst/>
            </a:prstGeom>
            <a:ln/>
          </p:spPr>
          <p:style>
            <a:lnRef idx="1">
              <a:schemeClr val="dk1"/>
            </a:lnRef>
            <a:fillRef idx="1003">
              <a:schemeClr val="lt2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lIns="36000" tIns="36000" rIns="36000" b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kern="0" dirty="0" smtClean="0">
                  <a:latin typeface="+mj-lt"/>
                </a:rPr>
                <a:t>Centre Dentaire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kern="0" dirty="0" smtClean="0">
                  <a:latin typeface="+mj-lt"/>
                </a:rPr>
                <a:t>A. AL AHMAR</a:t>
              </a:r>
              <a:r>
                <a:rPr lang="fr-FR" sz="1200" kern="0" dirty="0" smtClean="0">
                  <a:latin typeface="+mj-lt"/>
                </a:rPr>
                <a:t> </a:t>
              </a:r>
              <a:endParaRPr lang="fr-FR" sz="1200" kern="0" dirty="0">
                <a:latin typeface="+mj-lt"/>
              </a:endParaRPr>
            </a:p>
          </p:txBody>
        </p:sp>
        <p:sp>
          <p:nvSpPr>
            <p:cNvPr id="28" name="AutoShape 4"/>
            <p:cNvSpPr>
              <a:spLocks noChangeArrowheads="1"/>
            </p:cNvSpPr>
            <p:nvPr/>
          </p:nvSpPr>
          <p:spPr bwMode="auto">
            <a:xfrm>
              <a:off x="467544" y="3321048"/>
              <a:ext cx="1728192" cy="540000"/>
            </a:xfrm>
            <a:prstGeom prst="flowChartProcess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36000" tIns="36000" rIns="36000" b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kern="0" dirty="0" smtClean="0">
                  <a:solidFill>
                    <a:schemeClr val="tx1"/>
                  </a:solidFill>
                  <a:latin typeface="+mj-lt"/>
                </a:rPr>
                <a:t>Gestion de la relation Adhérents &amp; Prestataires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kern="0" dirty="0" smtClean="0">
                  <a:solidFill>
                    <a:schemeClr val="tx1"/>
                  </a:solidFill>
                  <a:latin typeface="+mj-lt"/>
                </a:rPr>
                <a:t>I. BARAKATE</a:t>
              </a:r>
            </a:p>
          </p:txBody>
        </p:sp>
        <p:cxnSp>
          <p:nvCxnSpPr>
            <p:cNvPr id="29" name="Connecteur en angle 28"/>
            <p:cNvCxnSpPr>
              <a:cxnSpLocks noChangeShapeType="1"/>
              <a:stCxn id="36" idx="1"/>
              <a:endCxn id="25" idx="1"/>
            </p:cNvCxnSpPr>
            <p:nvPr/>
          </p:nvCxnSpPr>
          <p:spPr bwMode="auto">
            <a:xfrm rot="10800000" flipH="1" flipV="1">
              <a:off x="417606" y="4380116"/>
              <a:ext cx="166154" cy="627294"/>
            </a:xfrm>
            <a:prstGeom prst="bentConnector3">
              <a:avLst>
                <a:gd name="adj1" fmla="val -127000"/>
              </a:avLst>
            </a:prstGeom>
            <a:noFill/>
            <a:ln w="12700" algn="ctr">
              <a:solidFill>
                <a:schemeClr val="tx2"/>
              </a:solidFill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30" name="Connecteur en angle 112"/>
            <p:cNvCxnSpPr>
              <a:cxnSpLocks noChangeShapeType="1"/>
              <a:stCxn id="36" idx="1"/>
              <a:endCxn id="26" idx="1"/>
            </p:cNvCxnSpPr>
            <p:nvPr/>
          </p:nvCxnSpPr>
          <p:spPr bwMode="auto">
            <a:xfrm rot="10800000" flipH="1" flipV="1">
              <a:off x="417606" y="4380116"/>
              <a:ext cx="166154" cy="1133859"/>
            </a:xfrm>
            <a:prstGeom prst="bentConnector3">
              <a:avLst>
                <a:gd name="adj1" fmla="val -127000"/>
              </a:avLst>
            </a:prstGeom>
            <a:noFill/>
            <a:ln w="12700" algn="ctr">
              <a:solidFill>
                <a:schemeClr val="tx2"/>
              </a:solidFill>
              <a:miter lim="800000"/>
              <a:headEnd type="none" w="med" len="med"/>
              <a:tailEnd type="triangle" w="med" len="med"/>
            </a:ln>
          </p:spPr>
        </p:cxnSp>
        <p:sp>
          <p:nvSpPr>
            <p:cNvPr id="31" name="AutoShape 4"/>
            <p:cNvSpPr>
              <a:spLocks noChangeArrowheads="1"/>
            </p:cNvSpPr>
            <p:nvPr/>
          </p:nvSpPr>
          <p:spPr bwMode="auto">
            <a:xfrm>
              <a:off x="5061749" y="4092116"/>
              <a:ext cx="1827692" cy="576000"/>
            </a:xfrm>
            <a:prstGeom prst="flowChartProcess">
              <a:avLst/>
            </a:prstGeom>
            <a:solidFill>
              <a:srgbClr val="0070C0"/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kern="0" dirty="0" smtClean="0">
                  <a:solidFill>
                    <a:schemeClr val="bg1"/>
                  </a:solidFill>
                  <a:latin typeface="+mj-lt"/>
                </a:rPr>
                <a:t>Pôle Finances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kern="0" dirty="0" smtClean="0">
                  <a:solidFill>
                    <a:schemeClr val="bg1"/>
                  </a:solidFill>
                  <a:latin typeface="+mj-lt"/>
                </a:rPr>
                <a:t>H. MADHOUB</a:t>
              </a:r>
              <a:endParaRPr lang="fr-FR" sz="1200" b="1" kern="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2" name="AutoShape 4"/>
            <p:cNvSpPr>
              <a:spLocks noChangeArrowheads="1"/>
            </p:cNvSpPr>
            <p:nvPr/>
          </p:nvSpPr>
          <p:spPr bwMode="auto">
            <a:xfrm>
              <a:off x="7209711" y="4092116"/>
              <a:ext cx="1661538" cy="576000"/>
            </a:xfrm>
            <a:prstGeom prst="flowChartProcess">
              <a:avLst/>
            </a:prstGeom>
            <a:solidFill>
              <a:srgbClr val="0070C0"/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kern="0" dirty="0" smtClean="0">
                  <a:solidFill>
                    <a:schemeClr val="bg1"/>
                  </a:solidFill>
                  <a:latin typeface="+mj-lt"/>
                </a:rPr>
                <a:t>Département Ressources humaines &amp; Logistiques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kern="0" dirty="0" smtClean="0">
                  <a:solidFill>
                    <a:schemeClr val="bg1"/>
                  </a:solidFill>
                  <a:latin typeface="+mj-lt"/>
                </a:rPr>
                <a:t>M. BAMHAMMED</a:t>
              </a:r>
              <a:endParaRPr lang="fr-FR" sz="1200" b="1" kern="0" dirty="0">
                <a:solidFill>
                  <a:schemeClr val="bg1"/>
                </a:solidFill>
                <a:latin typeface="+mj-lt"/>
              </a:endParaRPr>
            </a:p>
          </p:txBody>
        </p:sp>
        <p:cxnSp>
          <p:nvCxnSpPr>
            <p:cNvPr id="33" name="Connecteur en angle 112"/>
            <p:cNvCxnSpPr>
              <a:cxnSpLocks noChangeShapeType="1"/>
              <a:stCxn id="39" idx="2"/>
              <a:endCxn id="36" idx="0"/>
            </p:cNvCxnSpPr>
            <p:nvPr/>
          </p:nvCxnSpPr>
          <p:spPr bwMode="auto">
            <a:xfrm rot="5400000">
              <a:off x="2536405" y="1866475"/>
              <a:ext cx="1103766" cy="3347516"/>
            </a:xfrm>
            <a:prstGeom prst="bentConnector3">
              <a:avLst>
                <a:gd name="adj1" fmla="val 83385"/>
              </a:avLst>
            </a:prstGeom>
            <a:noFill/>
            <a:ln w="12700" algn="ctr">
              <a:solidFill>
                <a:schemeClr val="tx2"/>
              </a:solidFill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34" name="Connecteur en angle 119"/>
            <p:cNvCxnSpPr>
              <a:cxnSpLocks noChangeShapeType="1"/>
              <a:stCxn id="39" idx="2"/>
              <a:endCxn id="31" idx="0"/>
            </p:cNvCxnSpPr>
            <p:nvPr/>
          </p:nvCxnSpPr>
          <p:spPr bwMode="auto">
            <a:xfrm rot="16200000" flipH="1">
              <a:off x="4816937" y="2933459"/>
              <a:ext cx="1103766" cy="1213549"/>
            </a:xfrm>
            <a:prstGeom prst="bentConnector3">
              <a:avLst>
                <a:gd name="adj1" fmla="val 83385"/>
              </a:avLst>
            </a:prstGeom>
            <a:noFill/>
            <a:ln w="12700" algn="ctr">
              <a:solidFill>
                <a:schemeClr val="tx2"/>
              </a:solidFill>
              <a:miter lim="800000"/>
              <a:headEnd type="none" w="med" len="med"/>
              <a:tailEnd type="triangle" w="med" len="med"/>
            </a:ln>
          </p:spPr>
        </p:cxnSp>
        <p:sp>
          <p:nvSpPr>
            <p:cNvPr id="35" name="AutoShape 4"/>
            <p:cNvSpPr>
              <a:spLocks noChangeArrowheads="1"/>
            </p:cNvSpPr>
            <p:nvPr/>
          </p:nvSpPr>
          <p:spPr bwMode="auto">
            <a:xfrm>
              <a:off x="2725603" y="4092116"/>
              <a:ext cx="1993846" cy="576000"/>
            </a:xfrm>
            <a:prstGeom prst="flowChartProcess">
              <a:avLst/>
            </a:prstGeom>
            <a:solidFill>
              <a:srgbClr val="0070C0"/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kern="0" dirty="0" smtClean="0">
                  <a:solidFill>
                    <a:schemeClr val="bg1"/>
                  </a:solidFill>
                  <a:latin typeface="+mj-lt"/>
                </a:rPr>
                <a:t>Pôle Organisation et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kern="0" dirty="0" smtClean="0">
                  <a:solidFill>
                    <a:schemeClr val="bg1"/>
                  </a:solidFill>
                  <a:latin typeface="+mj-lt"/>
                </a:rPr>
                <a:t>Systèmes d’information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kern="0" dirty="0" smtClean="0">
                  <a:solidFill>
                    <a:schemeClr val="bg1"/>
                  </a:solidFill>
                </a:rPr>
                <a:t>H. MERGOUNI</a:t>
              </a:r>
              <a:endParaRPr lang="fr-FR" sz="1200" b="1" kern="0" dirty="0">
                <a:solidFill>
                  <a:schemeClr val="bg1"/>
                </a:solidFill>
              </a:endParaRPr>
            </a:p>
          </p:txBody>
        </p:sp>
        <p:sp>
          <p:nvSpPr>
            <p:cNvPr id="36" name="AutoShape 4"/>
            <p:cNvSpPr>
              <a:spLocks noChangeArrowheads="1"/>
            </p:cNvSpPr>
            <p:nvPr/>
          </p:nvSpPr>
          <p:spPr bwMode="auto">
            <a:xfrm>
              <a:off x="417607" y="4092116"/>
              <a:ext cx="1993846" cy="576000"/>
            </a:xfrm>
            <a:prstGeom prst="flowChartProcess">
              <a:avLst/>
            </a:prstGeom>
            <a:solidFill>
              <a:srgbClr val="0070C0"/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lIns="36000" tIns="36000" rIns="36000" b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kern="0" dirty="0" smtClean="0">
                  <a:solidFill>
                    <a:schemeClr val="bg1"/>
                  </a:solidFill>
                  <a:latin typeface="+mj-lt"/>
                </a:rPr>
                <a:t>Pôle métier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kern="0" dirty="0" smtClean="0">
                  <a:solidFill>
                    <a:schemeClr val="bg1"/>
                  </a:solidFill>
                  <a:latin typeface="+mj-lt"/>
                </a:rPr>
                <a:t>L. MANII </a:t>
              </a:r>
              <a:endParaRPr lang="fr-FR" sz="1200" b="1" kern="0" dirty="0">
                <a:solidFill>
                  <a:schemeClr val="bg1"/>
                </a:solidFill>
                <a:latin typeface="+mj-lt"/>
              </a:endParaRPr>
            </a:p>
          </p:txBody>
        </p:sp>
        <p:cxnSp>
          <p:nvCxnSpPr>
            <p:cNvPr id="37" name="Connecteur en angle 131"/>
            <p:cNvCxnSpPr>
              <a:cxnSpLocks noChangeShapeType="1"/>
              <a:stCxn id="39" idx="2"/>
              <a:endCxn id="35" idx="0"/>
            </p:cNvCxnSpPr>
            <p:nvPr/>
          </p:nvCxnSpPr>
          <p:spPr bwMode="auto">
            <a:xfrm rot="5400000">
              <a:off x="3690403" y="3020474"/>
              <a:ext cx="1103766" cy="1039520"/>
            </a:xfrm>
            <a:prstGeom prst="bentConnector3">
              <a:avLst>
                <a:gd name="adj1" fmla="val 83385"/>
              </a:avLst>
            </a:prstGeom>
            <a:noFill/>
            <a:ln w="19050" algn="ctr">
              <a:solidFill>
                <a:schemeClr val="tx2"/>
              </a:solidFill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38" name="Connecteur en angle 112"/>
            <p:cNvCxnSpPr>
              <a:cxnSpLocks noChangeShapeType="1"/>
              <a:stCxn id="39" idx="2"/>
              <a:endCxn id="32" idx="0"/>
            </p:cNvCxnSpPr>
            <p:nvPr/>
          </p:nvCxnSpPr>
          <p:spPr bwMode="auto">
            <a:xfrm rot="16200000" flipH="1">
              <a:off x="5849379" y="1901016"/>
              <a:ext cx="1103766" cy="3278434"/>
            </a:xfrm>
            <a:prstGeom prst="bentConnector3">
              <a:avLst>
                <a:gd name="adj1" fmla="val 83385"/>
              </a:avLst>
            </a:prstGeom>
            <a:noFill/>
            <a:ln w="12700" algn="ctr">
              <a:solidFill>
                <a:schemeClr val="tx2"/>
              </a:solidFill>
              <a:miter lim="800000"/>
              <a:headEnd type="none" w="med" len="med"/>
              <a:tailEnd type="triangle" w="med" len="med"/>
            </a:ln>
          </p:spPr>
        </p:cxnSp>
        <p:sp>
          <p:nvSpPr>
            <p:cNvPr id="39" name="Rectangle 2"/>
            <p:cNvSpPr>
              <a:spLocks/>
            </p:cNvSpPr>
            <p:nvPr/>
          </p:nvSpPr>
          <p:spPr bwMode="auto">
            <a:xfrm>
              <a:off x="3765123" y="2520350"/>
              <a:ext cx="1993846" cy="468000"/>
            </a:xfrm>
            <a:prstGeom prst="rect">
              <a:avLst/>
            </a:prstGeom>
            <a:solidFill>
              <a:srgbClr val="0070C0"/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lIns="36000" tIns="0" rIns="3600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Arial" charset="0"/>
                </a:rPr>
                <a:t>Directeur Général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400" b="1" kern="0" dirty="0" smtClean="0">
                  <a:solidFill>
                    <a:srgbClr val="FFFFFF"/>
                  </a:solidFill>
                  <a:latin typeface="+mj-lt"/>
                  <a:cs typeface="Arial" charset="0"/>
                </a:rPr>
                <a:t>S. GHABRI                                   </a:t>
              </a:r>
              <a:endPara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endParaRPr>
            </a:p>
          </p:txBody>
        </p:sp>
        <p:sp>
          <p:nvSpPr>
            <p:cNvPr id="40" name="Rectangle 2"/>
            <p:cNvSpPr>
              <a:spLocks/>
            </p:cNvSpPr>
            <p:nvPr/>
          </p:nvSpPr>
          <p:spPr bwMode="auto">
            <a:xfrm>
              <a:off x="3765123" y="1846500"/>
              <a:ext cx="1993846" cy="432000"/>
            </a:xfrm>
            <a:prstGeom prst="rect">
              <a:avLst/>
            </a:prstGeom>
            <a:solidFill>
              <a:srgbClr val="0070C0"/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lIns="36000" tIns="0" rIns="3600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Arial" charset="0"/>
                </a:rPr>
                <a:t>Président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400" b="1" kern="0" dirty="0" smtClean="0">
                  <a:solidFill>
                    <a:srgbClr val="FFFFFF"/>
                  </a:solidFill>
                  <a:latin typeface="+mj-lt"/>
                  <a:cs typeface="Arial" charset="0"/>
                </a:rPr>
                <a:t>A. ALAOUI</a:t>
              </a:r>
              <a:endPara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endParaRPr>
            </a:p>
          </p:txBody>
        </p:sp>
        <p:cxnSp>
          <p:nvCxnSpPr>
            <p:cNvPr id="41" name="Connecteur droit avec flèche 40"/>
            <p:cNvCxnSpPr>
              <a:stCxn id="40" idx="2"/>
              <a:endCxn id="39" idx="0"/>
            </p:cNvCxnSpPr>
            <p:nvPr/>
          </p:nvCxnSpPr>
          <p:spPr>
            <a:xfrm rot="5400000">
              <a:off x="4641121" y="2399486"/>
              <a:ext cx="241850" cy="1466"/>
            </a:xfrm>
            <a:prstGeom prst="straightConnector1">
              <a:avLst/>
            </a:prstGeom>
            <a:noFill/>
            <a:ln w="12700" algn="ctr">
              <a:solidFill>
                <a:schemeClr val="tx2"/>
              </a:solidFill>
              <a:miter lim="800000"/>
              <a:headEnd type="none" w="med" len="med"/>
              <a:tailEnd type="triangle" w="med" len="med"/>
            </a:ln>
          </p:spPr>
        </p:cxnSp>
        <p:sp>
          <p:nvSpPr>
            <p:cNvPr id="42" name="AutoShape 4"/>
            <p:cNvSpPr>
              <a:spLocks noChangeArrowheads="1"/>
            </p:cNvSpPr>
            <p:nvPr/>
          </p:nvSpPr>
          <p:spPr bwMode="auto">
            <a:xfrm>
              <a:off x="2891757" y="4853848"/>
              <a:ext cx="1661538" cy="432000"/>
            </a:xfrm>
            <a:prstGeom prst="flowChartProcess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36000" tIns="36000" rIns="36000" b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kern="0" dirty="0" smtClean="0">
                  <a:solidFill>
                    <a:schemeClr val="tx1"/>
                  </a:solidFill>
                  <a:latin typeface="+mj-lt"/>
                </a:rPr>
                <a:t>Systèmes d’Information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kern="0" dirty="0" smtClean="0">
                  <a:solidFill>
                    <a:schemeClr val="tx1"/>
                  </a:solidFill>
                  <a:latin typeface="+mj-lt"/>
                </a:rPr>
                <a:t>H. MERGOUNI</a:t>
              </a:r>
              <a:endParaRPr lang="fr-FR" sz="1200" b="1" kern="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43" name="AutoShape 4"/>
            <p:cNvSpPr>
              <a:spLocks noChangeArrowheads="1"/>
            </p:cNvSpPr>
            <p:nvPr/>
          </p:nvSpPr>
          <p:spPr bwMode="auto">
            <a:xfrm>
              <a:off x="2891757" y="5394715"/>
              <a:ext cx="1661538" cy="634417"/>
            </a:xfrm>
            <a:prstGeom prst="flowChartProcess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36000" tIns="36000" rIns="36000" b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kern="0" dirty="0" smtClean="0">
                  <a:solidFill>
                    <a:schemeClr val="tx1"/>
                  </a:solidFill>
                  <a:latin typeface="+mj-lt"/>
                </a:rPr>
                <a:t>Organisation &amp; Qualité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kern="0" dirty="0" smtClean="0">
                  <a:solidFill>
                    <a:schemeClr val="tx1"/>
                  </a:solidFill>
                </a:rPr>
                <a:t>M. KHAL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kern="0" smtClean="0">
                  <a:solidFill>
                    <a:schemeClr val="tx1"/>
                  </a:solidFill>
                </a:rPr>
                <a:t>S.CHERGUI</a:t>
              </a:r>
              <a:endParaRPr lang="fr-FR" sz="1200" b="1" kern="0" dirty="0">
                <a:solidFill>
                  <a:schemeClr val="tx1"/>
                </a:solidFill>
                <a:latin typeface="+mj-lt"/>
              </a:endParaRPr>
            </a:p>
          </p:txBody>
        </p:sp>
        <p:cxnSp>
          <p:nvCxnSpPr>
            <p:cNvPr id="44" name="Connecteur en angle 43"/>
            <p:cNvCxnSpPr>
              <a:cxnSpLocks noChangeShapeType="1"/>
              <a:stCxn id="35" idx="1"/>
              <a:endCxn id="42" idx="1"/>
            </p:cNvCxnSpPr>
            <p:nvPr/>
          </p:nvCxnSpPr>
          <p:spPr bwMode="auto">
            <a:xfrm rot="10800000" flipH="1" flipV="1">
              <a:off x="2725602" y="4380116"/>
              <a:ext cx="166154" cy="689732"/>
            </a:xfrm>
            <a:prstGeom prst="bentConnector3">
              <a:avLst>
                <a:gd name="adj1" fmla="val -58761"/>
              </a:avLst>
            </a:prstGeom>
            <a:noFill/>
            <a:ln w="12700" algn="ctr">
              <a:solidFill>
                <a:schemeClr val="tx2"/>
              </a:solidFill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45" name="Connecteur en angle 44"/>
            <p:cNvCxnSpPr>
              <a:cxnSpLocks noChangeShapeType="1"/>
              <a:stCxn id="35" idx="1"/>
              <a:endCxn id="43" idx="1"/>
            </p:cNvCxnSpPr>
            <p:nvPr/>
          </p:nvCxnSpPr>
          <p:spPr bwMode="auto">
            <a:xfrm rot="10800000" flipH="1" flipV="1">
              <a:off x="2725603" y="4380116"/>
              <a:ext cx="166154" cy="1331808"/>
            </a:xfrm>
            <a:prstGeom prst="bentConnector3">
              <a:avLst>
                <a:gd name="adj1" fmla="val -137583"/>
              </a:avLst>
            </a:prstGeom>
            <a:noFill/>
            <a:ln w="12700" algn="ctr">
              <a:solidFill>
                <a:schemeClr val="tx2"/>
              </a:solidFill>
              <a:miter lim="800000"/>
              <a:headEnd type="none" w="med" len="med"/>
              <a:tailEnd type="triangle" w="med" len="med"/>
            </a:ln>
          </p:spPr>
        </p:cxnSp>
        <p:sp>
          <p:nvSpPr>
            <p:cNvPr id="46" name="AutoShape 4"/>
            <p:cNvSpPr>
              <a:spLocks noChangeArrowheads="1"/>
            </p:cNvSpPr>
            <p:nvPr/>
          </p:nvSpPr>
          <p:spPr bwMode="auto">
            <a:xfrm>
              <a:off x="7441809" y="5342672"/>
              <a:ext cx="1661538" cy="360000"/>
            </a:xfrm>
            <a:prstGeom prst="flowChartProcess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36000" tIns="36000" rIns="36000" b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kern="0" dirty="0" smtClean="0">
                  <a:solidFill>
                    <a:schemeClr val="tx1"/>
                  </a:solidFill>
                  <a:latin typeface="+mj-lt"/>
                </a:rPr>
                <a:t>Ressources Humaines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kern="0" dirty="0" smtClean="0">
                  <a:solidFill>
                    <a:schemeClr val="tx1"/>
                  </a:solidFill>
                </a:rPr>
                <a:t>F.ADOUL</a:t>
              </a:r>
              <a:endParaRPr lang="fr-FR" sz="1200" kern="0" dirty="0" smtClean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47" name="AutoShape 4"/>
            <p:cNvSpPr>
              <a:spLocks noChangeArrowheads="1"/>
            </p:cNvSpPr>
            <p:nvPr/>
          </p:nvSpPr>
          <p:spPr bwMode="auto">
            <a:xfrm>
              <a:off x="7441809" y="4930388"/>
              <a:ext cx="1661538" cy="360000"/>
            </a:xfrm>
            <a:prstGeom prst="flowChartProcess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36000" tIns="36000" rIns="36000" b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kern="0" dirty="0" smtClean="0">
                  <a:solidFill>
                    <a:schemeClr val="tx1"/>
                  </a:solidFill>
                  <a:latin typeface="+mj-lt"/>
                </a:rPr>
                <a:t>Achat &amp; Logistique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kern="0" dirty="0" smtClean="0">
                  <a:solidFill>
                    <a:schemeClr val="tx1"/>
                  </a:solidFill>
                  <a:latin typeface="+mj-lt"/>
                </a:rPr>
                <a:t>M. BAMHAMMED</a:t>
              </a:r>
            </a:p>
          </p:txBody>
        </p:sp>
        <p:cxnSp>
          <p:nvCxnSpPr>
            <p:cNvPr id="48" name="Connecteur en angle 112"/>
            <p:cNvCxnSpPr>
              <a:cxnSpLocks noChangeShapeType="1"/>
              <a:stCxn id="32" idx="1"/>
              <a:endCxn id="47" idx="1"/>
            </p:cNvCxnSpPr>
            <p:nvPr/>
          </p:nvCxnSpPr>
          <p:spPr bwMode="auto">
            <a:xfrm rot="10800000" flipH="1" flipV="1">
              <a:off x="7209710" y="4380116"/>
              <a:ext cx="232098" cy="730272"/>
            </a:xfrm>
            <a:prstGeom prst="bentConnector3">
              <a:avLst>
                <a:gd name="adj1" fmla="val -42067"/>
              </a:avLst>
            </a:prstGeom>
            <a:noFill/>
            <a:ln w="12700" algn="ctr">
              <a:solidFill>
                <a:schemeClr val="tx2"/>
              </a:solidFill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49" name="Connecteur en angle 112"/>
            <p:cNvCxnSpPr>
              <a:cxnSpLocks noChangeShapeType="1"/>
              <a:stCxn id="32" idx="1"/>
              <a:endCxn id="46" idx="1"/>
            </p:cNvCxnSpPr>
            <p:nvPr/>
          </p:nvCxnSpPr>
          <p:spPr bwMode="auto">
            <a:xfrm rot="10800000" flipH="1" flipV="1">
              <a:off x="7209710" y="4380116"/>
              <a:ext cx="232098" cy="1142556"/>
            </a:xfrm>
            <a:prstGeom prst="bentConnector3">
              <a:avLst>
                <a:gd name="adj1" fmla="val -47494"/>
              </a:avLst>
            </a:prstGeom>
            <a:noFill/>
            <a:ln w="12700" algn="ctr">
              <a:solidFill>
                <a:schemeClr val="tx2"/>
              </a:solidFill>
              <a:miter lim="800000"/>
              <a:headEnd type="none" w="med" len="med"/>
              <a:tailEnd type="triangle" w="med" len="med"/>
            </a:ln>
          </p:spPr>
        </p:cxnSp>
        <p:sp>
          <p:nvSpPr>
            <p:cNvPr id="50" name="AutoShape 4"/>
            <p:cNvSpPr>
              <a:spLocks noChangeArrowheads="1"/>
            </p:cNvSpPr>
            <p:nvPr/>
          </p:nvSpPr>
          <p:spPr bwMode="auto">
            <a:xfrm>
              <a:off x="7441809" y="5783644"/>
              <a:ext cx="1661538" cy="360000"/>
            </a:xfrm>
            <a:prstGeom prst="flowChartProcess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36000" tIns="36000" rIns="36000" b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kern="0" dirty="0" smtClean="0">
                  <a:solidFill>
                    <a:schemeClr val="tx1"/>
                  </a:solidFill>
                  <a:latin typeface="+mj-lt"/>
                </a:rPr>
                <a:t>Juridique &amp; Contentieux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kern="0" dirty="0" smtClean="0">
                  <a:solidFill>
                    <a:schemeClr val="tx1"/>
                  </a:solidFill>
                </a:rPr>
                <a:t>M. BAMHAMMED</a:t>
              </a:r>
            </a:p>
          </p:txBody>
        </p:sp>
        <p:cxnSp>
          <p:nvCxnSpPr>
            <p:cNvPr id="51" name="Connecteur en angle 112"/>
            <p:cNvCxnSpPr>
              <a:cxnSpLocks noChangeShapeType="1"/>
              <a:stCxn id="32" idx="1"/>
              <a:endCxn id="50" idx="1"/>
            </p:cNvCxnSpPr>
            <p:nvPr/>
          </p:nvCxnSpPr>
          <p:spPr bwMode="auto">
            <a:xfrm rot="10800000" flipH="1" flipV="1">
              <a:off x="7209710" y="4380116"/>
              <a:ext cx="232098" cy="1583528"/>
            </a:xfrm>
            <a:prstGeom prst="bentConnector3">
              <a:avLst>
                <a:gd name="adj1" fmla="val -47494"/>
              </a:avLst>
            </a:prstGeom>
            <a:noFill/>
            <a:ln w="12700" algn="ctr">
              <a:solidFill>
                <a:schemeClr val="tx2"/>
              </a:solidFill>
              <a:miter lim="800000"/>
              <a:headEnd type="none" w="med" len="med"/>
              <a:tailEnd type="triangle" w="med" len="med"/>
            </a:ln>
          </p:spPr>
        </p:cxnSp>
        <p:sp>
          <p:nvSpPr>
            <p:cNvPr id="52" name="AutoShape 4"/>
            <p:cNvSpPr>
              <a:spLocks noChangeArrowheads="1"/>
            </p:cNvSpPr>
            <p:nvPr/>
          </p:nvSpPr>
          <p:spPr bwMode="auto">
            <a:xfrm>
              <a:off x="5227903" y="5146356"/>
              <a:ext cx="1661538" cy="360000"/>
            </a:xfrm>
            <a:prstGeom prst="flowChartProcess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36000" tIns="36000" rIns="36000" b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kern="0" dirty="0" smtClean="0">
                  <a:solidFill>
                    <a:schemeClr val="tx1"/>
                  </a:solidFill>
                </a:rPr>
                <a:t>Cotisation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kern="0" dirty="0" smtClean="0">
                  <a:solidFill>
                    <a:schemeClr val="tx1"/>
                  </a:solidFill>
                </a:rPr>
                <a:t>I. KABLI</a:t>
              </a:r>
            </a:p>
          </p:txBody>
        </p:sp>
        <p:cxnSp>
          <p:nvCxnSpPr>
            <p:cNvPr id="53" name="Connecteur en angle 112"/>
            <p:cNvCxnSpPr>
              <a:cxnSpLocks noChangeShapeType="1"/>
              <a:stCxn id="31" idx="1"/>
              <a:endCxn id="52" idx="1"/>
            </p:cNvCxnSpPr>
            <p:nvPr/>
          </p:nvCxnSpPr>
          <p:spPr bwMode="auto">
            <a:xfrm rot="10800000" flipH="1" flipV="1">
              <a:off x="5061749" y="4380116"/>
              <a:ext cx="166154" cy="946240"/>
            </a:xfrm>
            <a:prstGeom prst="bentConnector3">
              <a:avLst>
                <a:gd name="adj1" fmla="val -127000"/>
              </a:avLst>
            </a:prstGeom>
            <a:noFill/>
            <a:ln w="12700" algn="ctr">
              <a:solidFill>
                <a:schemeClr val="tx2"/>
              </a:solidFill>
              <a:miter lim="800000"/>
              <a:headEnd type="none" w="med" len="med"/>
              <a:tailEnd type="triangle" w="med" len="med"/>
            </a:ln>
          </p:spPr>
        </p:cxnSp>
        <p:sp>
          <p:nvSpPr>
            <p:cNvPr id="54" name="AutoShape 4"/>
            <p:cNvSpPr>
              <a:spLocks noChangeArrowheads="1"/>
            </p:cNvSpPr>
            <p:nvPr/>
          </p:nvSpPr>
          <p:spPr bwMode="auto">
            <a:xfrm>
              <a:off x="5227903" y="5571432"/>
              <a:ext cx="1661538" cy="360000"/>
            </a:xfrm>
            <a:prstGeom prst="flowChartProcess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36000" tIns="36000" rIns="36000" b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kern="0" dirty="0" smtClean="0">
                  <a:solidFill>
                    <a:schemeClr val="tx1"/>
                  </a:solidFill>
                  <a:latin typeface="+mj-lt"/>
                </a:rPr>
                <a:t>Recouvrement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kern="0" dirty="0">
                  <a:solidFill>
                    <a:schemeClr val="tx1"/>
                  </a:solidFill>
                </a:rPr>
                <a:t>I. KABLI</a:t>
              </a:r>
            </a:p>
          </p:txBody>
        </p:sp>
        <p:cxnSp>
          <p:nvCxnSpPr>
            <p:cNvPr id="55" name="Connecteur en angle 112"/>
            <p:cNvCxnSpPr>
              <a:cxnSpLocks noChangeShapeType="1"/>
              <a:stCxn id="31" idx="1"/>
              <a:endCxn id="54" idx="1"/>
            </p:cNvCxnSpPr>
            <p:nvPr/>
          </p:nvCxnSpPr>
          <p:spPr bwMode="auto">
            <a:xfrm rot="10800000" flipH="1" flipV="1">
              <a:off x="5061749" y="4380116"/>
              <a:ext cx="166154" cy="1371316"/>
            </a:xfrm>
            <a:prstGeom prst="bentConnector3">
              <a:avLst>
                <a:gd name="adj1" fmla="val -127000"/>
              </a:avLst>
            </a:prstGeom>
            <a:noFill/>
            <a:ln w="12700" algn="ctr">
              <a:solidFill>
                <a:schemeClr val="tx2"/>
              </a:solidFill>
              <a:miter lim="800000"/>
              <a:headEnd type="none" w="med" len="med"/>
              <a:tailEnd type="triangle" w="med" len="med"/>
            </a:ln>
          </p:spPr>
        </p:cxnSp>
        <p:sp>
          <p:nvSpPr>
            <p:cNvPr id="56" name="AutoShape 4"/>
            <p:cNvSpPr>
              <a:spLocks noChangeArrowheads="1"/>
            </p:cNvSpPr>
            <p:nvPr/>
          </p:nvSpPr>
          <p:spPr bwMode="auto">
            <a:xfrm>
              <a:off x="5227903" y="5996508"/>
              <a:ext cx="1661538" cy="360000"/>
            </a:xfrm>
            <a:prstGeom prst="flowChartProcess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36000" tIns="36000" rIns="36000" b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kern="0" dirty="0" smtClean="0">
                  <a:solidFill>
                    <a:schemeClr val="tx1"/>
                  </a:solidFill>
                  <a:latin typeface="+mj-lt"/>
                </a:rPr>
                <a:t>Statistiques &amp; Actuariat</a:t>
              </a:r>
            </a:p>
            <a:p>
              <a:pPr algn="ctr">
                <a:defRPr/>
              </a:pPr>
              <a:r>
                <a:rPr lang="fr-FR" sz="1200" b="1" kern="0" dirty="0" smtClean="0">
                  <a:solidFill>
                    <a:schemeClr val="tx1"/>
                  </a:solidFill>
                </a:rPr>
                <a:t>S. AFRANI</a:t>
              </a:r>
            </a:p>
          </p:txBody>
        </p:sp>
        <p:cxnSp>
          <p:nvCxnSpPr>
            <p:cNvPr id="57" name="Connecteur en angle 112"/>
            <p:cNvCxnSpPr>
              <a:cxnSpLocks noChangeShapeType="1"/>
              <a:stCxn id="31" idx="1"/>
              <a:endCxn id="56" idx="1"/>
            </p:cNvCxnSpPr>
            <p:nvPr/>
          </p:nvCxnSpPr>
          <p:spPr bwMode="auto">
            <a:xfrm rot="10800000" flipH="1" flipV="1">
              <a:off x="5061749" y="4380116"/>
              <a:ext cx="166154" cy="1796392"/>
            </a:xfrm>
            <a:prstGeom prst="bentConnector3">
              <a:avLst>
                <a:gd name="adj1" fmla="val -127000"/>
              </a:avLst>
            </a:prstGeom>
            <a:noFill/>
            <a:ln w="12700" algn="ctr">
              <a:solidFill>
                <a:schemeClr val="tx2"/>
              </a:solidFill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58" name="Connecteur en angle 112"/>
            <p:cNvCxnSpPr>
              <a:cxnSpLocks noChangeShapeType="1"/>
              <a:stCxn id="31" idx="1"/>
              <a:endCxn id="59" idx="1"/>
            </p:cNvCxnSpPr>
            <p:nvPr/>
          </p:nvCxnSpPr>
          <p:spPr bwMode="auto">
            <a:xfrm rot="10800000" flipH="1" flipV="1">
              <a:off x="5061749" y="4380116"/>
              <a:ext cx="166154" cy="521164"/>
            </a:xfrm>
            <a:prstGeom prst="bentConnector3">
              <a:avLst>
                <a:gd name="adj1" fmla="val -127000"/>
              </a:avLst>
            </a:prstGeom>
            <a:noFill/>
            <a:ln w="12700" algn="ctr">
              <a:solidFill>
                <a:schemeClr val="tx2"/>
              </a:solidFill>
              <a:miter lim="800000"/>
              <a:headEnd type="none" w="med" len="med"/>
              <a:tailEnd type="triangle" w="med" len="med"/>
            </a:ln>
          </p:spPr>
        </p:cxnSp>
        <p:sp>
          <p:nvSpPr>
            <p:cNvPr id="59" name="AutoShape 4"/>
            <p:cNvSpPr>
              <a:spLocks noChangeArrowheads="1"/>
            </p:cNvSpPr>
            <p:nvPr/>
          </p:nvSpPr>
          <p:spPr bwMode="auto">
            <a:xfrm>
              <a:off x="5227903" y="4721280"/>
              <a:ext cx="1661538" cy="360000"/>
            </a:xfrm>
            <a:prstGeom prst="flowChartProcess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36000" tIns="36000" rIns="36000" b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kern="0" dirty="0" smtClean="0">
                  <a:solidFill>
                    <a:schemeClr val="tx1"/>
                  </a:solidFill>
                </a:rPr>
                <a:t>Finance et Comptabilité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kern="0" dirty="0" smtClean="0">
                  <a:solidFill>
                    <a:schemeClr val="tx1"/>
                  </a:solidFill>
                </a:rPr>
                <a:t>H. MADHOUB</a:t>
              </a:r>
            </a:p>
          </p:txBody>
        </p:sp>
        <p:sp>
          <p:nvSpPr>
            <p:cNvPr id="60" name="AutoShape 4"/>
            <p:cNvSpPr>
              <a:spLocks noChangeArrowheads="1"/>
            </p:cNvSpPr>
            <p:nvPr/>
          </p:nvSpPr>
          <p:spPr bwMode="auto">
            <a:xfrm>
              <a:off x="5227903" y="6416136"/>
              <a:ext cx="1661538" cy="360000"/>
            </a:xfrm>
            <a:prstGeom prst="flowChartProcess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36000" tIns="36000" rIns="36000" b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kern="0" dirty="0" smtClean="0">
                  <a:solidFill>
                    <a:schemeClr val="tx1"/>
                  </a:solidFill>
                </a:rPr>
                <a:t>Contrôle de Gestion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kern="0" dirty="0" smtClean="0">
                  <a:solidFill>
                    <a:schemeClr val="tx1"/>
                  </a:solidFill>
                </a:rPr>
                <a:t>H. DEBBAB</a:t>
              </a:r>
            </a:p>
          </p:txBody>
        </p:sp>
        <p:cxnSp>
          <p:nvCxnSpPr>
            <p:cNvPr id="61" name="Connecteur en angle 112"/>
            <p:cNvCxnSpPr>
              <a:cxnSpLocks noChangeShapeType="1"/>
              <a:stCxn id="31" idx="1"/>
              <a:endCxn id="60" idx="1"/>
            </p:cNvCxnSpPr>
            <p:nvPr/>
          </p:nvCxnSpPr>
          <p:spPr bwMode="auto">
            <a:xfrm rot="10800000" flipH="1" flipV="1">
              <a:off x="5061749" y="4380116"/>
              <a:ext cx="166154" cy="2216020"/>
            </a:xfrm>
            <a:prstGeom prst="bentConnector3">
              <a:avLst>
                <a:gd name="adj1" fmla="val -127000"/>
              </a:avLst>
            </a:prstGeom>
            <a:noFill/>
            <a:ln w="12700" algn="ctr">
              <a:solidFill>
                <a:schemeClr val="tx2"/>
              </a:solidFill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62" name="Connecteur en angle 113"/>
            <p:cNvCxnSpPr>
              <a:cxnSpLocks noChangeShapeType="1"/>
            </p:cNvCxnSpPr>
            <p:nvPr/>
          </p:nvCxnSpPr>
          <p:spPr bwMode="auto">
            <a:xfrm>
              <a:off x="6164089" y="2416789"/>
              <a:ext cx="2091244" cy="124366"/>
            </a:xfrm>
            <a:prstGeom prst="bentConnector2">
              <a:avLst/>
            </a:prstGeom>
            <a:noFill/>
            <a:ln w="12700" algn="ctr">
              <a:solidFill>
                <a:schemeClr val="tx2"/>
              </a:solidFill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63" name="Connecteur en angle 113"/>
            <p:cNvCxnSpPr>
              <a:cxnSpLocks noChangeShapeType="1"/>
            </p:cNvCxnSpPr>
            <p:nvPr/>
          </p:nvCxnSpPr>
          <p:spPr bwMode="auto">
            <a:xfrm rot="5400000">
              <a:off x="2865676" y="1449903"/>
              <a:ext cx="276579" cy="3514694"/>
            </a:xfrm>
            <a:prstGeom prst="bentConnector3">
              <a:avLst>
                <a:gd name="adj1" fmla="val 50000"/>
              </a:avLst>
            </a:prstGeom>
            <a:noFill/>
            <a:ln w="12700" algn="ctr">
              <a:solidFill>
                <a:schemeClr val="tx2"/>
              </a:solidFill>
              <a:miter lim="800000"/>
              <a:headEnd type="none" w="med" len="med"/>
              <a:tailEnd type="triangl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4118434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2780928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000" b="1" dirty="0">
                <a:solidFill>
                  <a:srgbClr val="0070C0"/>
                </a:solidFill>
                <a:latin typeface="Cambria" pitchFamily="18" charset="0"/>
                <a:cs typeface="Arial" pitchFamily="34" charset="0"/>
              </a:rPr>
              <a:t>NOUVEAU SYSTÈME D’INFORMATION CMIM </a:t>
            </a:r>
            <a:r>
              <a:rPr lang="fr-FR" sz="4000" b="1" dirty="0" smtClean="0">
                <a:solidFill>
                  <a:srgbClr val="0070C0"/>
                </a:solidFill>
                <a:latin typeface="Cambria" pitchFamily="18" charset="0"/>
                <a:cs typeface="Arial" pitchFamily="34" charset="0"/>
              </a:rPr>
              <a:t>«</a:t>
            </a:r>
            <a:r>
              <a:rPr lang="fr-FR" sz="4000" b="1" dirty="0">
                <a:solidFill>
                  <a:srgbClr val="0070C0"/>
                </a:solidFill>
                <a:latin typeface="Cambria" pitchFamily="18" charset="0"/>
                <a:cs typeface="Arial" pitchFamily="34" charset="0"/>
              </a:rPr>
              <a:t>INES»</a:t>
            </a:r>
          </a:p>
        </p:txBody>
      </p:sp>
      <p:sp>
        <p:nvSpPr>
          <p:cNvPr id="6" name="Rectangle 5"/>
          <p:cNvSpPr/>
          <p:nvPr/>
        </p:nvSpPr>
        <p:spPr>
          <a:xfrm>
            <a:off x="-1" y="4153272"/>
            <a:ext cx="9144001" cy="6781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-1" y="2497088"/>
            <a:ext cx="9144001" cy="6781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</p:spPr>
        <p:txBody>
          <a:bodyPr/>
          <a:lstStyle/>
          <a:p>
            <a:pPr>
              <a:defRPr/>
            </a:pPr>
            <a:fld id="{D7589EA7-F4A9-4B8A-BCA4-28ADA22C6213}" type="slidenum">
              <a:rPr lang="fr-FR"/>
              <a:pPr>
                <a:defRPr/>
              </a:pPr>
              <a:t>14</a:t>
            </a:fld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37" r="55729"/>
          <a:stretch/>
        </p:blipFill>
        <p:spPr>
          <a:xfrm>
            <a:off x="107504" y="4437112"/>
            <a:ext cx="1540236" cy="241781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37" r="55729"/>
          <a:stretch/>
        </p:blipFill>
        <p:spPr>
          <a:xfrm rot="10800000">
            <a:off x="7308304" y="6746"/>
            <a:ext cx="1540236" cy="2417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75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6153752"/>
            <a:ext cx="9143999" cy="706112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-2" y="-27384"/>
            <a:ext cx="9143999" cy="936104"/>
          </a:xfrm>
          <a:prstGeom prst="rect">
            <a:avLst/>
          </a:prstGeom>
        </p:spPr>
      </p:pic>
      <p:sp>
        <p:nvSpPr>
          <p:cNvPr id="3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</p:spPr>
        <p:txBody>
          <a:bodyPr/>
          <a:lstStyle/>
          <a:p>
            <a:pPr>
              <a:defRPr/>
            </a:pPr>
            <a:fld id="{D7589EA7-F4A9-4B8A-BCA4-28ADA22C6213}" type="slidenum">
              <a:rPr lang="fr-FR"/>
              <a:pPr>
                <a:defRPr/>
              </a:pPr>
              <a:t>15</a:t>
            </a:fld>
            <a:endParaRPr lang="fr-FR" dirty="0"/>
          </a:p>
        </p:txBody>
      </p:sp>
      <p:grpSp>
        <p:nvGrpSpPr>
          <p:cNvPr id="4" name="Groupe 3"/>
          <p:cNvGrpSpPr/>
          <p:nvPr/>
        </p:nvGrpSpPr>
        <p:grpSpPr>
          <a:xfrm>
            <a:off x="395536" y="585936"/>
            <a:ext cx="8496944" cy="5867400"/>
            <a:chOff x="395536" y="513928"/>
            <a:chExt cx="8496944" cy="5867400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513928"/>
              <a:ext cx="8496944" cy="5867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Rectangle 1"/>
            <p:cNvSpPr/>
            <p:nvPr/>
          </p:nvSpPr>
          <p:spPr>
            <a:xfrm rot="1134439">
              <a:off x="1942387" y="2446400"/>
              <a:ext cx="134989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fr-FR" sz="3200" b="1" dirty="0">
                  <a:latin typeface="Cambria" pitchFamily="18" charset="0"/>
                </a:rPr>
                <a:t>INES </a:t>
              </a:r>
              <a:endParaRPr lang="fr-FR" sz="3200" dirty="0">
                <a:latin typeface="Cambria" pitchFamily="18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 rot="20368910">
              <a:off x="3001071" y="1570329"/>
              <a:ext cx="5381547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fr-FR" sz="2400" b="1" dirty="0" smtClean="0">
                  <a:solidFill>
                    <a:schemeClr val="bg1"/>
                  </a:solidFill>
                </a:rPr>
                <a:t>Informatique Nouvelle </a:t>
              </a:r>
            </a:p>
            <a:p>
              <a:pPr algn="ctr"/>
              <a:r>
                <a:rPr lang="fr-FR" sz="2400" b="1" dirty="0" smtClean="0">
                  <a:solidFill>
                    <a:schemeClr val="bg1"/>
                  </a:solidFill>
                </a:rPr>
                <a:t>pour l’Efficacité de </a:t>
              </a:r>
              <a:r>
                <a:rPr lang="fr-FR" sz="2400" b="1" dirty="0">
                  <a:solidFill>
                    <a:schemeClr val="bg1"/>
                  </a:solidFill>
                </a:rPr>
                <a:t>nos S</a:t>
              </a:r>
              <a:r>
                <a:rPr lang="fr-FR" sz="2400" b="1" dirty="0" smtClean="0">
                  <a:solidFill>
                    <a:schemeClr val="bg1"/>
                  </a:solidFill>
                </a:rPr>
                <a:t>ervices</a:t>
              </a:r>
              <a:endParaRPr lang="fr-FR" sz="2400" b="1" dirty="0">
                <a:solidFill>
                  <a:schemeClr val="bg1"/>
                </a:solidFill>
              </a:endParaRPr>
            </a:p>
            <a:p>
              <a:r>
                <a:rPr lang="fr-FR" sz="2400" b="1" dirty="0" smtClean="0"/>
                <a:t> </a:t>
              </a:r>
              <a:endParaRPr lang="fr-FR" sz="2400" dirty="0"/>
            </a:p>
          </p:txBody>
        </p:sp>
        <p:sp>
          <p:nvSpPr>
            <p:cNvPr id="6" name="Rectangle 5"/>
            <p:cNvSpPr/>
            <p:nvPr/>
          </p:nvSpPr>
          <p:spPr>
            <a:xfrm rot="1141117">
              <a:off x="1653907" y="3413702"/>
              <a:ext cx="1547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>
                  <a:latin typeface="Cambria" pitchFamily="18" charset="0"/>
                </a:rPr>
                <a:t>Progiciel</a:t>
              </a:r>
              <a:r>
                <a:rPr lang="fr-FR" b="1" dirty="0">
                  <a:latin typeface="Cambria" pitchFamily="18" charset="0"/>
                </a:rPr>
                <a:t> </a:t>
              </a:r>
              <a:endParaRPr lang="fr-FR" dirty="0">
                <a:latin typeface="Cambria" pitchFamily="18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 rot="20338844">
              <a:off x="4281262" y="2928848"/>
              <a:ext cx="223811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000" b="1" dirty="0">
                  <a:solidFill>
                    <a:schemeClr val="bg1"/>
                  </a:solidFill>
                </a:rPr>
                <a:t>ACTIV’PREMIUM</a:t>
              </a:r>
              <a:endParaRPr lang="fr-FR" sz="2000" dirty="0">
                <a:solidFill>
                  <a:schemeClr val="bg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 rot="1174235">
              <a:off x="1790354" y="4348790"/>
              <a:ext cx="127432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>
                  <a:latin typeface="Cambria" pitchFamily="18" charset="0"/>
                </a:rPr>
                <a:t>Société</a:t>
              </a:r>
              <a:r>
                <a:rPr lang="fr-FR" sz="2800" b="1" dirty="0">
                  <a:latin typeface="Cambria" pitchFamily="18" charset="0"/>
                </a:rPr>
                <a:t> </a:t>
              </a:r>
              <a:endParaRPr lang="fr-FR" sz="2800" dirty="0">
                <a:latin typeface="Cambria" pitchFamily="18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 rot="20508310">
              <a:off x="4167867" y="4119255"/>
              <a:ext cx="138211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000" b="1" dirty="0">
                  <a:solidFill>
                    <a:schemeClr val="bg1"/>
                  </a:solidFill>
                </a:rPr>
                <a:t>CEGEDIM</a:t>
              </a:r>
              <a:endParaRPr lang="fr-FR" sz="2000" dirty="0">
                <a:solidFill>
                  <a:schemeClr val="bg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 rot="1239274">
              <a:off x="1610308" y="5383956"/>
              <a:ext cx="156369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000" b="1" dirty="0" smtClean="0">
                  <a:latin typeface="Cambria" pitchFamily="18" charset="0"/>
                </a:rPr>
                <a:t>Démarrage</a:t>
              </a:r>
              <a:r>
                <a:rPr lang="fr-FR" sz="2000" b="1" dirty="0">
                  <a:latin typeface="Cambria" pitchFamily="18" charset="0"/>
                </a:rPr>
                <a:t> </a:t>
              </a:r>
              <a:endParaRPr lang="fr-FR" sz="2000" dirty="0">
                <a:latin typeface="Cambria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 rot="20463752">
              <a:off x="3455221" y="4736604"/>
              <a:ext cx="2377574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300000"/>
                </a:lnSpc>
              </a:pPr>
              <a:r>
                <a:rPr lang="fr-FR" b="1" dirty="0">
                  <a:solidFill>
                    <a:schemeClr val="bg1"/>
                  </a:solidFill>
                </a:rPr>
                <a:t>L</a:t>
              </a:r>
              <a:r>
                <a:rPr lang="fr-FR" b="1" dirty="0" smtClean="0">
                  <a:solidFill>
                    <a:schemeClr val="bg1"/>
                  </a:solidFill>
                </a:rPr>
                <a:t>e </a:t>
              </a:r>
              <a:r>
                <a:rPr lang="fr-FR" b="1" dirty="0">
                  <a:solidFill>
                    <a:schemeClr val="bg1"/>
                  </a:solidFill>
                </a:rPr>
                <a:t>2 décembre 2015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495832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384"/>
            <a:ext cx="9180512" cy="6858000"/>
          </a:xfrm>
          <a:prstGeom prst="rect">
            <a:avLst/>
          </a:prstGeom>
        </p:spPr>
      </p:pic>
      <p:sp>
        <p:nvSpPr>
          <p:cNvPr id="5" name="Text Box 5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332656"/>
            <a:ext cx="919876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5400" b="1" dirty="0">
                <a:solidFill>
                  <a:srgbClr val="0070C0"/>
                </a:solidFill>
                <a:latin typeface="Cambria" pitchFamily="18" charset="0"/>
              </a:rPr>
              <a:t>EXTRANET </a:t>
            </a:r>
            <a:endParaRPr lang="fr-FR" sz="5400" b="1" dirty="0" smtClean="0">
              <a:solidFill>
                <a:srgbClr val="0070C0"/>
              </a:solidFill>
              <a:latin typeface="Cambria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67128" y="4005064"/>
            <a:ext cx="14285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 smtClean="0"/>
              <a:t>EXTRANET</a:t>
            </a:r>
          </a:p>
          <a:p>
            <a:pPr algn="ctr"/>
            <a:r>
              <a:rPr lang="fr-FR" b="1" dirty="0" smtClean="0"/>
              <a:t>ASSURE</a:t>
            </a:r>
            <a:endParaRPr lang="fr-FR" b="1" dirty="0"/>
          </a:p>
        </p:txBody>
      </p:sp>
      <p:sp>
        <p:nvSpPr>
          <p:cNvPr id="8" name="Rectangle 7"/>
          <p:cNvSpPr/>
          <p:nvPr/>
        </p:nvSpPr>
        <p:spPr>
          <a:xfrm>
            <a:off x="3769669" y="4005064"/>
            <a:ext cx="16594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 smtClean="0"/>
              <a:t>EXTRANET</a:t>
            </a:r>
          </a:p>
          <a:p>
            <a:pPr algn="ctr"/>
            <a:r>
              <a:rPr lang="fr-FR" b="1" dirty="0" smtClean="0"/>
              <a:t>ENTREPRISE</a:t>
            </a:r>
            <a:endParaRPr lang="fr-FR" b="1" dirty="0"/>
          </a:p>
        </p:txBody>
      </p:sp>
      <p:sp>
        <p:nvSpPr>
          <p:cNvPr id="9" name="Rectangle 8"/>
          <p:cNvSpPr/>
          <p:nvPr/>
        </p:nvSpPr>
        <p:spPr>
          <a:xfrm>
            <a:off x="6497196" y="4077072"/>
            <a:ext cx="15311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 smtClean="0"/>
              <a:t>EXTRANET</a:t>
            </a:r>
          </a:p>
          <a:p>
            <a:pPr algn="ctr"/>
            <a:r>
              <a:rPr lang="fr-FR" b="1" dirty="0" smtClean="0"/>
              <a:t>PRO </a:t>
            </a:r>
            <a:r>
              <a:rPr lang="fr-FR" b="1" dirty="0"/>
              <a:t>SANTE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</p:spPr>
        <p:txBody>
          <a:bodyPr/>
          <a:lstStyle/>
          <a:p>
            <a:pPr>
              <a:defRPr/>
            </a:pPr>
            <a:fld id="{D7589EA7-F4A9-4B8A-BCA4-28ADA22C6213}" type="slidenum">
              <a:rPr lang="fr-FR"/>
              <a:pPr>
                <a:defRPr/>
              </a:pPr>
              <a:t>16</a:t>
            </a:fld>
            <a:endParaRPr lang="fr-FR" dirty="0"/>
          </a:p>
        </p:txBody>
      </p:sp>
      <p:sp>
        <p:nvSpPr>
          <p:cNvPr id="17" name="Rectangle 16"/>
          <p:cNvSpPr/>
          <p:nvPr/>
        </p:nvSpPr>
        <p:spPr>
          <a:xfrm>
            <a:off x="-54768" y="5805264"/>
            <a:ext cx="9198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70C0"/>
                </a:solidFill>
                <a:latin typeface="Cambria" pitchFamily="18" charset="0"/>
              </a:rPr>
              <a:t>LA CMIM, UNE MUTUELLE 100% EN LIGNE</a:t>
            </a:r>
            <a:endParaRPr lang="fr-FR" sz="2800" b="1" dirty="0">
              <a:solidFill>
                <a:srgbClr val="0070C0"/>
              </a:solidFill>
              <a:latin typeface="Cambria" pitchFamily="18" charset="0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37" r="55729"/>
          <a:stretch/>
        </p:blipFill>
        <p:spPr>
          <a:xfrm rot="5400000">
            <a:off x="438788" y="-422233"/>
            <a:ext cx="1540236" cy="2417812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37" r="55729"/>
          <a:stretch/>
        </p:blipFill>
        <p:spPr>
          <a:xfrm rot="16200000">
            <a:off x="7201488" y="-422232"/>
            <a:ext cx="1540236" cy="2417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7349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2937138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000" b="1" dirty="0" smtClean="0">
                <a:solidFill>
                  <a:srgbClr val="0070C0"/>
                </a:solidFill>
                <a:latin typeface="Cambria" pitchFamily="18" charset="0"/>
                <a:cs typeface="Arial" pitchFamily="34" charset="0"/>
              </a:rPr>
              <a:t>ALLO CMIM</a:t>
            </a:r>
            <a:endParaRPr lang="fr-FR" sz="4000" b="1" dirty="0">
              <a:solidFill>
                <a:srgbClr val="0070C0"/>
              </a:solidFill>
              <a:latin typeface="Cambria" pitchFamily="18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" y="4153272"/>
            <a:ext cx="9144001" cy="6781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-1" y="2497088"/>
            <a:ext cx="9144001" cy="6781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</p:spPr>
        <p:txBody>
          <a:bodyPr/>
          <a:lstStyle/>
          <a:p>
            <a:pPr>
              <a:defRPr/>
            </a:pPr>
            <a:fld id="{D7589EA7-F4A9-4B8A-BCA4-28ADA22C6213}" type="slidenum">
              <a:rPr lang="fr-FR"/>
              <a:pPr>
                <a:defRPr/>
              </a:pPr>
              <a:t>17</a:t>
            </a:fld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37" r="55729"/>
          <a:stretch/>
        </p:blipFill>
        <p:spPr>
          <a:xfrm>
            <a:off x="107504" y="4437112"/>
            <a:ext cx="1540236" cy="241781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37" r="55729"/>
          <a:stretch/>
        </p:blipFill>
        <p:spPr>
          <a:xfrm rot="10800000">
            <a:off x="7308304" y="6746"/>
            <a:ext cx="1540236" cy="2417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27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2276872"/>
            <a:ext cx="9143999" cy="458299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37" r="55729"/>
          <a:stretch/>
        </p:blipFill>
        <p:spPr>
          <a:xfrm>
            <a:off x="244986" y="0"/>
            <a:ext cx="582598" cy="880398"/>
          </a:xfrm>
          <a:prstGeom prst="rect">
            <a:avLst/>
          </a:prstGeom>
        </p:spPr>
      </p:pic>
      <p:sp>
        <p:nvSpPr>
          <p:cNvPr id="378942" name="Text Box 62"/>
          <p:cNvSpPr txBox="1">
            <a:spLocks noChangeArrowheads="1"/>
          </p:cNvSpPr>
          <p:nvPr/>
        </p:nvSpPr>
        <p:spPr bwMode="auto">
          <a:xfrm>
            <a:off x="316994" y="1124744"/>
            <a:ext cx="8575486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171450" indent="-171450" algn="just">
              <a:spcBef>
                <a:spcPts val="600"/>
              </a:spcBef>
              <a:spcAft>
                <a:spcPts val="600"/>
              </a:spcAft>
              <a:buClr>
                <a:srgbClr val="00B050"/>
              </a:buClr>
              <a:buFont typeface="Wingdings" pitchFamily="2" charset="2"/>
              <a:buChar char="§"/>
            </a:pPr>
            <a:r>
              <a:rPr lang="fr-FR" sz="2000" dirty="0">
                <a:latin typeface="Cambria" pitchFamily="18" charset="0"/>
                <a:cs typeface="Calibri" pitchFamily="34" charset="0"/>
              </a:rPr>
              <a:t>Date de lancement du service: </a:t>
            </a:r>
            <a:r>
              <a:rPr lang="fr-FR" sz="2000" b="1" dirty="0">
                <a:latin typeface="Cambria" pitchFamily="18" charset="0"/>
                <a:cs typeface="Calibri" pitchFamily="34" charset="0"/>
              </a:rPr>
              <a:t>18/01/2017</a:t>
            </a:r>
          </a:p>
          <a:p>
            <a:pPr marL="171450" lvl="0" indent="-171450" algn="just">
              <a:spcBef>
                <a:spcPts val="600"/>
              </a:spcBef>
              <a:spcAft>
                <a:spcPts val="600"/>
              </a:spcAft>
              <a:buClr>
                <a:srgbClr val="00B050"/>
              </a:buClr>
              <a:buFont typeface="Wingdings" pitchFamily="2" charset="2"/>
              <a:buChar char="§"/>
            </a:pPr>
            <a:r>
              <a:rPr lang="fr-FR" sz="2000" dirty="0">
                <a:latin typeface="Cambria" pitchFamily="18" charset="0"/>
                <a:cs typeface="Calibri" pitchFamily="34" charset="0"/>
              </a:rPr>
              <a:t>Horaire: </a:t>
            </a:r>
            <a:r>
              <a:rPr lang="fr-FR" sz="2000" b="1" dirty="0">
                <a:latin typeface="Cambria" pitchFamily="18" charset="0"/>
                <a:cs typeface="Calibri" pitchFamily="34" charset="0"/>
              </a:rPr>
              <a:t>Du lundi au vendredi de 8h à 16h, Samedi de 9h à 13h</a:t>
            </a:r>
          </a:p>
          <a:p>
            <a:pPr marL="171450" indent="-171450" algn="just">
              <a:spcBef>
                <a:spcPts val="600"/>
              </a:spcBef>
              <a:spcAft>
                <a:spcPts val="600"/>
              </a:spcAft>
              <a:buClr>
                <a:srgbClr val="00B050"/>
              </a:buClr>
              <a:buFont typeface="Wingdings" pitchFamily="2" charset="2"/>
              <a:buChar char="§"/>
            </a:pPr>
            <a:r>
              <a:rPr lang="fr-FR" sz="2000" dirty="0">
                <a:latin typeface="Cambria" pitchFamily="18" charset="0"/>
                <a:cs typeface="Calibri" pitchFamily="34" charset="0"/>
              </a:rPr>
              <a:t>Typologie des appels:</a:t>
            </a:r>
          </a:p>
          <a:p>
            <a:pPr marL="342900" lvl="1" indent="-342900" algn="just">
              <a:spcBef>
                <a:spcPts val="600"/>
              </a:spcBef>
              <a:spcAft>
                <a:spcPts val="600"/>
              </a:spcAft>
              <a:buClr>
                <a:srgbClr val="00B050"/>
              </a:buClr>
              <a:buFontTx/>
              <a:buChar char="-"/>
            </a:pPr>
            <a:r>
              <a:rPr lang="fr-FR" sz="2000" b="1" i="1" dirty="0">
                <a:latin typeface="Cambria" pitchFamily="18" charset="0"/>
                <a:cs typeface="Calibri" pitchFamily="34" charset="0"/>
              </a:rPr>
              <a:t>Demande d’information</a:t>
            </a:r>
            <a:r>
              <a:rPr lang="fr-FR" sz="2000" dirty="0">
                <a:latin typeface="Cambria" pitchFamily="18" charset="0"/>
                <a:cs typeface="Calibri" pitchFamily="34" charset="0"/>
              </a:rPr>
              <a:t> : de renseignement et de conseils,</a:t>
            </a:r>
          </a:p>
          <a:p>
            <a:pPr marL="342900" lvl="1" indent="-342900" algn="just">
              <a:spcBef>
                <a:spcPts val="600"/>
              </a:spcBef>
              <a:spcAft>
                <a:spcPts val="600"/>
              </a:spcAft>
              <a:buClr>
                <a:srgbClr val="00B050"/>
              </a:buClr>
              <a:buFontTx/>
              <a:buChar char="-"/>
            </a:pPr>
            <a:r>
              <a:rPr lang="fr-FR" sz="2000" b="1" i="1" dirty="0">
                <a:latin typeface="Cambria" pitchFamily="18" charset="0"/>
                <a:cs typeface="Calibri" pitchFamily="34" charset="0"/>
              </a:rPr>
              <a:t>Autres demandes</a:t>
            </a:r>
            <a:r>
              <a:rPr lang="fr-FR" sz="2000" dirty="0">
                <a:latin typeface="Cambria" pitchFamily="18" charset="0"/>
                <a:cs typeface="Calibri" pitchFamily="34" charset="0"/>
              </a:rPr>
              <a:t> : Demande d’attestations, prise en charge accord dentaire, mise à jour des adresses, mise à jour des RIB, demande de remboursement, demande de taux de remboursement, demande de régularisation etc.</a:t>
            </a:r>
          </a:p>
          <a:p>
            <a:pPr marL="342900" lvl="1" indent="-342900" algn="just">
              <a:spcBef>
                <a:spcPts val="600"/>
              </a:spcBef>
              <a:spcAft>
                <a:spcPts val="600"/>
              </a:spcAft>
              <a:buClr>
                <a:srgbClr val="00B050"/>
              </a:buClr>
              <a:buFontTx/>
              <a:buChar char="-"/>
            </a:pPr>
            <a:r>
              <a:rPr lang="fr-FR" sz="2000" b="1" i="1" dirty="0">
                <a:latin typeface="Cambria" pitchFamily="18" charset="0"/>
                <a:cs typeface="Calibri" pitchFamily="34" charset="0"/>
              </a:rPr>
              <a:t>Réclamations</a:t>
            </a:r>
            <a:r>
              <a:rPr lang="fr-FR" sz="2000" dirty="0">
                <a:latin typeface="Cambria" pitchFamily="18" charset="0"/>
                <a:cs typeface="Calibri" pitchFamily="34" charset="0"/>
              </a:rPr>
              <a:t> : Retard de remboursement, dossiers rejetés pour complément ou pour délais</a:t>
            </a:r>
          </a:p>
          <a:p>
            <a:pPr marL="171450" lvl="0" indent="-171450" algn="just">
              <a:spcBef>
                <a:spcPts val="600"/>
              </a:spcBef>
              <a:spcAft>
                <a:spcPts val="600"/>
              </a:spcAft>
              <a:buClr>
                <a:srgbClr val="00B050"/>
              </a:buClr>
              <a:buFont typeface="Wingdings" pitchFamily="2" charset="2"/>
              <a:buChar char="§"/>
            </a:pPr>
            <a:r>
              <a:rPr lang="fr-FR" sz="2000" dirty="0">
                <a:latin typeface="Cambria" pitchFamily="18" charset="0"/>
                <a:cs typeface="Calibri" pitchFamily="34" charset="0"/>
              </a:rPr>
              <a:t>Les canaux de communications pris en compte seront : Appels entrants , E-mailing , E-Chat </a:t>
            </a:r>
          </a:p>
          <a:p>
            <a:pPr marL="171450" lvl="1" indent="-171450" algn="just">
              <a:spcBef>
                <a:spcPts val="600"/>
              </a:spcBef>
              <a:spcAft>
                <a:spcPts val="600"/>
              </a:spcAft>
              <a:buClr>
                <a:srgbClr val="00B050"/>
              </a:buClr>
              <a:buFont typeface="Wingdings" pitchFamily="2" charset="2"/>
              <a:buChar char="§"/>
            </a:pPr>
            <a:r>
              <a:rPr lang="fr-FR" sz="2000" dirty="0">
                <a:latin typeface="Cambria" pitchFamily="18" charset="0"/>
                <a:cs typeface="Calibri" pitchFamily="34" charset="0"/>
              </a:rPr>
              <a:t>Population concernée en janvier 2017: </a:t>
            </a:r>
            <a:r>
              <a:rPr lang="fr-FR" sz="2000" b="1" dirty="0">
                <a:latin typeface="Cambria" pitchFamily="18" charset="0"/>
                <a:cs typeface="Calibri" pitchFamily="34" charset="0"/>
              </a:rPr>
              <a:t>les </a:t>
            </a:r>
            <a:r>
              <a:rPr lang="fr-FR" sz="2000" b="1" dirty="0" smtClean="0">
                <a:latin typeface="Cambria" pitchFamily="18" charset="0"/>
                <a:cs typeface="Calibri" pitchFamily="34" charset="0"/>
              </a:rPr>
              <a:t>Actifs</a:t>
            </a:r>
            <a:endParaRPr lang="fr-FR" sz="2000" b="1" dirty="0">
              <a:latin typeface="Cambria" pitchFamily="18" charset="0"/>
              <a:cs typeface="Calibri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1043608" y="154766"/>
            <a:ext cx="8100392" cy="707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228528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1" fontAlgn="auto" hangingPunct="1">
              <a:spcAft>
                <a:spcPts val="0"/>
              </a:spcAft>
              <a:defRPr/>
            </a:pPr>
            <a:r>
              <a:rPr lang="fr-FR" sz="2600" b="1" spc="200" dirty="0" err="1">
                <a:solidFill>
                  <a:srgbClr val="0070C0"/>
                </a:solidFill>
                <a:latin typeface="Cambria" pitchFamily="18" charset="0"/>
              </a:rPr>
              <a:t>AlloCMIM</a:t>
            </a:r>
            <a:r>
              <a:rPr lang="fr-FR" sz="2600" b="1" spc="200" dirty="0">
                <a:solidFill>
                  <a:srgbClr val="0070C0"/>
                </a:solidFill>
                <a:latin typeface="Cambria" pitchFamily="18" charset="0"/>
              </a:rPr>
              <a:t>: Centre de la relation client CMIM</a:t>
            </a:r>
          </a:p>
        </p:txBody>
      </p:sp>
      <p:sp>
        <p:nvSpPr>
          <p:cNvPr id="15" name="Rectangle 14"/>
          <p:cNvSpPr/>
          <p:nvPr/>
        </p:nvSpPr>
        <p:spPr>
          <a:xfrm>
            <a:off x="-1" y="836712"/>
            <a:ext cx="9144001" cy="6781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</p:spPr>
        <p:txBody>
          <a:bodyPr/>
          <a:lstStyle/>
          <a:p>
            <a:pPr>
              <a:defRPr/>
            </a:pPr>
            <a:fld id="{D7589EA7-F4A9-4B8A-BCA4-28ADA22C6213}" type="slidenum">
              <a:rPr lang="fr-FR"/>
              <a:pPr>
                <a:defRPr/>
              </a:pPr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1976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2276872"/>
            <a:ext cx="9143999" cy="4582992"/>
          </a:xfrm>
          <a:prstGeom prst="rect">
            <a:avLst/>
          </a:prstGeom>
        </p:spPr>
      </p:pic>
      <p:sp>
        <p:nvSpPr>
          <p:cNvPr id="378942" name="Text Box 62"/>
          <p:cNvSpPr txBox="1">
            <a:spLocks noChangeArrowheads="1"/>
          </p:cNvSpPr>
          <p:nvPr/>
        </p:nvSpPr>
        <p:spPr bwMode="auto">
          <a:xfrm>
            <a:off x="242707" y="980728"/>
            <a:ext cx="8646478" cy="2262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buNone/>
            </a:pPr>
            <a:r>
              <a:rPr lang="fr-FR" sz="2200" dirty="0">
                <a:latin typeface="Cambria" pitchFamily="18" charset="0"/>
                <a:cs typeface="Calibri" pitchFamily="34" charset="0"/>
              </a:rPr>
              <a:t>Quelques Chiffres:</a:t>
            </a:r>
          </a:p>
          <a:p>
            <a:pPr marL="265113" lvl="1" indent="192088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200" dirty="0">
                <a:latin typeface="Cambria" pitchFamily="18" charset="0"/>
                <a:cs typeface="Calibri" pitchFamily="34" charset="0"/>
              </a:rPr>
              <a:t>Volume d’appels reçus du 18 au 31 janvier: ~</a:t>
            </a:r>
            <a:r>
              <a:rPr lang="fr-FR" sz="2200" b="1" dirty="0">
                <a:latin typeface="Cambria" pitchFamily="18" charset="0"/>
                <a:cs typeface="Calibri" pitchFamily="34" charset="0"/>
              </a:rPr>
              <a:t>1 200 appels</a:t>
            </a:r>
          </a:p>
          <a:p>
            <a:pPr marL="265113" lvl="1" indent="192088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200" dirty="0">
                <a:latin typeface="Cambria" pitchFamily="18" charset="0"/>
                <a:cs typeface="Calibri" pitchFamily="34" charset="0"/>
              </a:rPr>
              <a:t>Durée moyenne d’attente dans la file d’attente: </a:t>
            </a:r>
            <a:r>
              <a:rPr lang="fr-FR" sz="2200" b="1" dirty="0">
                <a:latin typeface="Cambria" pitchFamily="18" charset="0"/>
                <a:cs typeface="Calibri" pitchFamily="34" charset="0"/>
              </a:rPr>
              <a:t>7 secondes</a:t>
            </a:r>
          </a:p>
          <a:p>
            <a:pPr marL="265113" lvl="1" indent="192088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200" dirty="0">
                <a:latin typeface="Cambria" pitchFamily="18" charset="0"/>
                <a:cs typeface="Calibri" pitchFamily="34" charset="0"/>
              </a:rPr>
              <a:t>Taux de prise en charge des appels: </a:t>
            </a:r>
            <a:r>
              <a:rPr lang="fr-FR" sz="2200" b="1" dirty="0">
                <a:latin typeface="Cambria" pitchFamily="18" charset="0"/>
                <a:cs typeface="Calibri" pitchFamily="34" charset="0"/>
              </a:rPr>
              <a:t>100 %</a:t>
            </a:r>
          </a:p>
          <a:p>
            <a:pPr algn="just">
              <a:buClr>
                <a:srgbClr val="800000"/>
              </a:buClr>
            </a:pPr>
            <a:endParaRPr lang="fr-FR" sz="2000" dirty="0">
              <a:latin typeface="+mj-lt"/>
            </a:endParaRP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</p:spPr>
        <p:txBody>
          <a:bodyPr/>
          <a:lstStyle/>
          <a:p>
            <a:pPr>
              <a:defRPr/>
            </a:pPr>
            <a:fld id="{D7589EA7-F4A9-4B8A-BCA4-28ADA22C6213}" type="slidenum">
              <a:rPr lang="fr-FR"/>
              <a:pPr>
                <a:defRPr/>
              </a:pPr>
              <a:t>19</a:t>
            </a:fld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37" r="55729"/>
          <a:stretch/>
        </p:blipFill>
        <p:spPr>
          <a:xfrm>
            <a:off x="244986" y="0"/>
            <a:ext cx="582598" cy="88039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1" y="836712"/>
            <a:ext cx="9144001" cy="6781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043608" y="154766"/>
            <a:ext cx="8100392" cy="707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228528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1" fontAlgn="auto" hangingPunct="1">
              <a:spcAft>
                <a:spcPts val="0"/>
              </a:spcAft>
              <a:defRPr/>
            </a:pPr>
            <a:r>
              <a:rPr lang="fr-FR" sz="2600" b="1" spc="200" dirty="0" err="1">
                <a:solidFill>
                  <a:srgbClr val="0070C0"/>
                </a:solidFill>
                <a:latin typeface="Cambria" pitchFamily="18" charset="0"/>
              </a:rPr>
              <a:t>AlloCMIM</a:t>
            </a:r>
            <a:r>
              <a:rPr lang="fr-FR" sz="2600" b="1" spc="200" dirty="0">
                <a:solidFill>
                  <a:srgbClr val="0070C0"/>
                </a:solidFill>
                <a:latin typeface="Cambria" pitchFamily="18" charset="0"/>
              </a:rPr>
              <a:t>: Centre de la relation client CMIM</a:t>
            </a: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2996952"/>
            <a:ext cx="5544616" cy="3522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107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2276872"/>
            <a:ext cx="9143999" cy="4582992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37" r="55729"/>
          <a:stretch/>
        </p:blipFill>
        <p:spPr>
          <a:xfrm>
            <a:off x="244986" y="0"/>
            <a:ext cx="582598" cy="880398"/>
          </a:xfrm>
          <a:prstGeom prst="rect">
            <a:avLst/>
          </a:prstGeom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26854" y="116051"/>
            <a:ext cx="9170853" cy="800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228528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ts val="0"/>
              </a:spcBef>
            </a:pPr>
            <a:r>
              <a:rPr lang="fr-FR" sz="3200" b="1" dirty="0" smtClean="0">
                <a:solidFill>
                  <a:srgbClr val="0070C0"/>
                </a:solidFill>
                <a:latin typeface="Cambria" pitchFamily="18" charset="0"/>
              </a:rPr>
              <a:t>ETAT DES LIEUX </a:t>
            </a:r>
            <a:endParaRPr lang="fr-FR" sz="3200" b="1" dirty="0">
              <a:solidFill>
                <a:srgbClr val="0070C0"/>
              </a:solidFill>
              <a:latin typeface="Cambria" pitchFamily="18" charset="0"/>
            </a:endParaRP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2509" y="968524"/>
            <a:ext cx="729531" cy="732284"/>
          </a:xfrm>
          <a:prstGeom prst="rect">
            <a:avLst/>
          </a:prstGeom>
        </p:spPr>
      </p:pic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</p:spPr>
        <p:txBody>
          <a:bodyPr/>
          <a:lstStyle/>
          <a:p>
            <a:pPr>
              <a:defRPr/>
            </a:pPr>
            <a:fld id="{D7589EA7-F4A9-4B8A-BCA4-28ADA22C6213}" type="slidenum">
              <a:rPr lang="fr-FR"/>
              <a:pPr>
                <a:defRPr/>
              </a:pPr>
              <a:t>2</a:t>
            </a:fld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-9431" y="836712"/>
            <a:ext cx="9153431" cy="5561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4243235" y="1641004"/>
            <a:ext cx="6848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rgbClr val="0070C0"/>
                </a:solidFill>
              </a:rPr>
              <a:t>25 </a:t>
            </a:r>
            <a:endParaRPr lang="fr-FR" sz="2800" dirty="0">
              <a:solidFill>
                <a:srgbClr val="0070C0"/>
              </a:solidFill>
            </a:endParaRPr>
          </a:p>
        </p:txBody>
      </p:sp>
      <p:graphicFrame>
        <p:nvGraphicFramePr>
          <p:cNvPr id="9" name="Diagramme 8"/>
          <p:cNvGraphicFramePr/>
          <p:nvPr>
            <p:extLst>
              <p:ext uri="{D42A27DB-BD31-4B8C-83A1-F6EECF244321}">
                <p14:modId xmlns:p14="http://schemas.microsoft.com/office/powerpoint/2010/main" val="2743647296"/>
              </p:ext>
            </p:extLst>
          </p:nvPr>
        </p:nvGraphicFramePr>
        <p:xfrm>
          <a:off x="107504" y="1397000"/>
          <a:ext cx="8856984" cy="5344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25354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2276872"/>
            <a:ext cx="9143999" cy="4582992"/>
          </a:xfrm>
          <a:prstGeom prst="rect">
            <a:avLst/>
          </a:prstGeom>
        </p:spPr>
      </p:pic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</p:spPr>
        <p:txBody>
          <a:bodyPr/>
          <a:lstStyle/>
          <a:p>
            <a:pPr>
              <a:defRPr/>
            </a:pPr>
            <a:fld id="{D7589EA7-F4A9-4B8A-BCA4-28ADA22C6213}" type="slidenum">
              <a:rPr lang="fr-FR"/>
              <a:pPr>
                <a:defRPr/>
              </a:pPr>
              <a:t>20</a:t>
            </a:fld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37" r="55729"/>
          <a:stretch/>
        </p:blipFill>
        <p:spPr>
          <a:xfrm>
            <a:off x="244986" y="0"/>
            <a:ext cx="582598" cy="88039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1" y="836712"/>
            <a:ext cx="9144001" cy="6781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043608" y="154766"/>
            <a:ext cx="8100392" cy="707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228528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1" fontAlgn="auto" hangingPunct="1">
              <a:spcAft>
                <a:spcPts val="0"/>
              </a:spcAft>
              <a:defRPr/>
            </a:pPr>
            <a:r>
              <a:rPr lang="fr-FR" sz="2600" b="1" spc="200" dirty="0" err="1">
                <a:solidFill>
                  <a:srgbClr val="0070C0"/>
                </a:solidFill>
                <a:latin typeface="Cambria" pitchFamily="18" charset="0"/>
              </a:rPr>
              <a:t>AlloCMIM</a:t>
            </a:r>
            <a:r>
              <a:rPr lang="fr-FR" sz="2600" b="1" spc="200" dirty="0">
                <a:solidFill>
                  <a:srgbClr val="0070C0"/>
                </a:solidFill>
                <a:latin typeface="Cambria" pitchFamily="18" charset="0"/>
              </a:rPr>
              <a:t>: Centre de la relation client CMIM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467544" y="1196752"/>
            <a:ext cx="84108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r-FR" sz="2000" dirty="0">
                <a:latin typeface="Cambria" pitchFamily="18" charset="0"/>
                <a:cs typeface="Calibri" pitchFamily="34" charset="0"/>
              </a:rPr>
              <a:t>Répartition des appels par typologie, par secteur et par collège</a:t>
            </a:r>
            <a:r>
              <a:rPr lang="fr-FR" sz="2000" dirty="0" smtClean="0">
                <a:latin typeface="Cambria" pitchFamily="18" charset="0"/>
                <a:cs typeface="Calibri" pitchFamily="34" charset="0"/>
              </a:rPr>
              <a:t>:</a:t>
            </a:r>
            <a:endParaRPr lang="fr-FR" sz="2000" dirty="0">
              <a:latin typeface="Cambria" pitchFamily="18" charset="0"/>
              <a:cs typeface="Calibri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3673" y="1751083"/>
            <a:ext cx="3762375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27831" y="1744881"/>
            <a:ext cx="3769334" cy="2287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2334" y="4263727"/>
            <a:ext cx="3817643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ZoneTexte 15"/>
          <p:cNvSpPr txBox="1"/>
          <p:nvPr/>
        </p:nvSpPr>
        <p:spPr>
          <a:xfrm>
            <a:off x="4497573" y="4311967"/>
            <a:ext cx="464642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lvl="1" indent="-180975">
              <a:spcBef>
                <a:spcPts val="600"/>
              </a:spcBef>
              <a:spcAft>
                <a:spcPts val="600"/>
              </a:spcAft>
              <a:buClr>
                <a:srgbClr val="3B3BB7"/>
              </a:buClr>
              <a:buFont typeface="Arial" pitchFamily="34" charset="0"/>
              <a:buChar char="•"/>
            </a:pPr>
            <a:r>
              <a:rPr lang="fr-FR" sz="2000" b="1" dirty="0">
                <a:latin typeface="Cambria" pitchFamily="18" charset="0"/>
                <a:cs typeface="Calibri" pitchFamily="34" charset="0"/>
              </a:rPr>
              <a:t>83%</a:t>
            </a:r>
            <a:r>
              <a:rPr lang="fr-FR" sz="2000" dirty="0">
                <a:latin typeface="Cambria" pitchFamily="18" charset="0"/>
                <a:cs typeface="Calibri" pitchFamily="34" charset="0"/>
              </a:rPr>
              <a:t> des appels sont des demandes </a:t>
            </a:r>
            <a:r>
              <a:rPr lang="fr-FR" sz="2000" dirty="0" smtClean="0">
                <a:latin typeface="Cambria" pitchFamily="18" charset="0"/>
                <a:cs typeface="Calibri" pitchFamily="34" charset="0"/>
              </a:rPr>
              <a:t>d’information</a:t>
            </a:r>
          </a:p>
          <a:p>
            <a:pPr marL="180975" lvl="1" indent="-180975">
              <a:spcBef>
                <a:spcPts val="600"/>
              </a:spcBef>
              <a:spcAft>
                <a:spcPts val="600"/>
              </a:spcAft>
              <a:buClr>
                <a:srgbClr val="3B3BB7"/>
              </a:buClr>
              <a:buFont typeface="Arial" pitchFamily="34" charset="0"/>
              <a:buChar char="•"/>
            </a:pPr>
            <a:r>
              <a:rPr lang="fr-FR" sz="2000" b="1" dirty="0" smtClean="0">
                <a:latin typeface="Cambria" pitchFamily="18" charset="0"/>
                <a:cs typeface="Calibri" pitchFamily="34" charset="0"/>
              </a:rPr>
              <a:t>97</a:t>
            </a:r>
            <a:r>
              <a:rPr lang="fr-FR" sz="2000" b="1" dirty="0">
                <a:latin typeface="Cambria" pitchFamily="18" charset="0"/>
                <a:cs typeface="Calibri" pitchFamily="34" charset="0"/>
              </a:rPr>
              <a:t>%</a:t>
            </a:r>
            <a:r>
              <a:rPr lang="fr-FR" sz="2000" dirty="0">
                <a:latin typeface="Cambria" pitchFamily="18" charset="0"/>
                <a:cs typeface="Calibri" pitchFamily="34" charset="0"/>
              </a:rPr>
              <a:t> des appels proviennent du secteur </a:t>
            </a:r>
            <a:r>
              <a:rPr lang="fr-FR" sz="2000" dirty="0" smtClean="0">
                <a:latin typeface="Cambria" pitchFamily="18" charset="0"/>
                <a:cs typeface="Calibri" pitchFamily="34" charset="0"/>
              </a:rPr>
              <a:t>TAIB</a:t>
            </a:r>
          </a:p>
          <a:p>
            <a:pPr marL="180975" lvl="1" indent="-180975">
              <a:spcBef>
                <a:spcPts val="600"/>
              </a:spcBef>
              <a:spcAft>
                <a:spcPts val="600"/>
              </a:spcAft>
              <a:buClr>
                <a:srgbClr val="3B3BB7"/>
              </a:buClr>
              <a:buFont typeface="Arial" pitchFamily="34" charset="0"/>
              <a:buChar char="•"/>
            </a:pPr>
            <a:r>
              <a:rPr lang="fr-FR" sz="2000" b="1" dirty="0" smtClean="0">
                <a:latin typeface="Cambria" pitchFamily="18" charset="0"/>
                <a:cs typeface="Calibri" pitchFamily="34" charset="0"/>
              </a:rPr>
              <a:t>82</a:t>
            </a:r>
            <a:r>
              <a:rPr lang="fr-FR" sz="2000" b="1" dirty="0">
                <a:latin typeface="Cambria" pitchFamily="18" charset="0"/>
                <a:cs typeface="Calibri" pitchFamily="34" charset="0"/>
              </a:rPr>
              <a:t>%</a:t>
            </a:r>
            <a:r>
              <a:rPr lang="fr-FR" sz="2000" dirty="0">
                <a:latin typeface="Cambria" pitchFamily="18" charset="0"/>
                <a:cs typeface="Calibri" pitchFamily="34" charset="0"/>
              </a:rPr>
              <a:t> des clients qui appellent sont des actifs</a:t>
            </a:r>
          </a:p>
        </p:txBody>
      </p:sp>
    </p:spTree>
    <p:extLst>
      <p:ext uri="{BB962C8B-B14F-4D97-AF65-F5344CB8AC3E}">
        <p14:creationId xmlns:p14="http://schemas.microsoft.com/office/powerpoint/2010/main" val="15835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2937138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CA" sz="4000" b="1" dirty="0">
                <a:solidFill>
                  <a:srgbClr val="0070C0"/>
                </a:solidFill>
                <a:latin typeface="Cambria" pitchFamily="18" charset="0"/>
                <a:cs typeface="Arial" pitchFamily="34" charset="0"/>
                <a:hlinkClick r:id="rId4" action="ppaction://hlinkfile"/>
              </a:rPr>
              <a:t>Nouveau portail de la CMIM</a:t>
            </a:r>
            <a:endParaRPr lang="fr-CA" sz="4000" b="1" dirty="0">
              <a:solidFill>
                <a:srgbClr val="0070C0"/>
              </a:solidFill>
              <a:latin typeface="Cambria" pitchFamily="18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" y="4153272"/>
            <a:ext cx="9144001" cy="6781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-1" y="2497088"/>
            <a:ext cx="9144001" cy="6781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</p:spPr>
        <p:txBody>
          <a:bodyPr/>
          <a:lstStyle/>
          <a:p>
            <a:pPr>
              <a:defRPr/>
            </a:pPr>
            <a:fld id="{D7589EA7-F4A9-4B8A-BCA4-28ADA22C6213}" type="slidenum">
              <a:rPr lang="fr-FR"/>
              <a:pPr>
                <a:defRPr/>
              </a:pPr>
              <a:t>21</a:t>
            </a:fld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37" r="55729"/>
          <a:stretch/>
        </p:blipFill>
        <p:spPr>
          <a:xfrm>
            <a:off x="107504" y="4437112"/>
            <a:ext cx="1540236" cy="241781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37" r="55729"/>
          <a:stretch/>
        </p:blipFill>
        <p:spPr>
          <a:xfrm rot="10800000">
            <a:off x="7308304" y="6746"/>
            <a:ext cx="1540236" cy="2417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091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11560" y="5766355"/>
            <a:ext cx="49683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srgbClr val="0070C0"/>
                </a:solidFill>
              </a:rPr>
              <a:t>Siège Social : Résidence </a:t>
            </a:r>
            <a:r>
              <a:rPr lang="fr-FR" sz="1200" b="1" dirty="0" err="1" smtClean="0">
                <a:solidFill>
                  <a:srgbClr val="0070C0"/>
                </a:solidFill>
              </a:rPr>
              <a:t>Anafe</a:t>
            </a:r>
            <a:r>
              <a:rPr lang="fr-FR" sz="1200" b="1" dirty="0" smtClean="0">
                <a:solidFill>
                  <a:srgbClr val="0070C0"/>
                </a:solidFill>
              </a:rPr>
              <a:t> </a:t>
            </a:r>
          </a:p>
          <a:p>
            <a:r>
              <a:rPr lang="fr-FR" sz="1200" b="1" dirty="0" smtClean="0">
                <a:solidFill>
                  <a:srgbClr val="0070C0"/>
                </a:solidFill>
              </a:rPr>
              <a:t>36, Boulevard d’</a:t>
            </a:r>
            <a:r>
              <a:rPr lang="fr-FR" sz="1200" b="1" dirty="0" err="1" smtClean="0">
                <a:solidFill>
                  <a:srgbClr val="0070C0"/>
                </a:solidFill>
              </a:rPr>
              <a:t>Anfa</a:t>
            </a:r>
            <a:r>
              <a:rPr lang="fr-FR" sz="1200" b="1" dirty="0" smtClean="0">
                <a:solidFill>
                  <a:srgbClr val="0070C0"/>
                </a:solidFill>
              </a:rPr>
              <a:t> - 20040 Casablanca</a:t>
            </a:r>
          </a:p>
          <a:p>
            <a:r>
              <a:rPr lang="fr-FR" sz="1200" b="1" dirty="0" smtClean="0">
                <a:solidFill>
                  <a:srgbClr val="0070C0"/>
                </a:solidFill>
              </a:rPr>
              <a:t>Tél. : 05 22 20 24 21 - Fax : 05 22 20 24 29</a:t>
            </a:r>
          </a:p>
          <a:p>
            <a:r>
              <a:rPr lang="fr-FR" sz="1200" b="1" dirty="0" smtClean="0">
                <a:solidFill>
                  <a:srgbClr val="0070C0"/>
                </a:solidFill>
              </a:rPr>
              <a:t>E-mail : info@cmim.ma - Site : www.cmim.ma</a:t>
            </a:r>
            <a:endParaRPr lang="fr-FR" sz="1200" b="1" dirty="0">
              <a:solidFill>
                <a:srgbClr val="0070C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94" y="5961366"/>
            <a:ext cx="366266" cy="347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92200"/>
            <a:ext cx="7362958" cy="5441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</p:spPr>
        <p:txBody>
          <a:bodyPr/>
          <a:lstStyle/>
          <a:p>
            <a:pPr>
              <a:defRPr/>
            </a:pPr>
            <a:fld id="{D7589EA7-F4A9-4B8A-BCA4-28ADA22C6213}" type="slidenum">
              <a:rPr lang="fr-FR"/>
              <a:pPr>
                <a:defRPr/>
              </a:pPr>
              <a:t>22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0591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3140968"/>
            <a:ext cx="9143999" cy="371889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12216" y="0"/>
            <a:ext cx="9143999" cy="3140968"/>
          </a:xfrm>
          <a:prstGeom prst="rect">
            <a:avLst/>
          </a:prstGeom>
        </p:spPr>
      </p:pic>
      <p:sp>
        <p:nvSpPr>
          <p:cNvPr id="5" name="Text Box 5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3009146"/>
            <a:ext cx="913457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000" b="1" dirty="0" smtClean="0">
                <a:solidFill>
                  <a:srgbClr val="0070C0"/>
                </a:solidFill>
                <a:latin typeface="Cambria" pitchFamily="18" charset="0"/>
                <a:cs typeface="Arial" pitchFamily="34" charset="0"/>
              </a:rPr>
              <a:t>MERCI POUR VOTRE ATTENTION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2276872"/>
            <a:ext cx="9143999" cy="4582992"/>
          </a:xfrm>
          <a:prstGeom prst="rect">
            <a:avLst/>
          </a:prstGeom>
        </p:spPr>
      </p:pic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</p:spPr>
        <p:txBody>
          <a:bodyPr/>
          <a:lstStyle/>
          <a:p>
            <a:pPr>
              <a:defRPr/>
            </a:pPr>
            <a:fld id="{D7589EA7-F4A9-4B8A-BCA4-28ADA22C6213}" type="slidenum">
              <a:rPr lang="fr-FR"/>
              <a:pPr>
                <a:defRPr/>
              </a:pPr>
              <a:t>3</a:t>
            </a:fld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17508" y="2175247"/>
            <a:ext cx="91345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400" b="1" dirty="0" smtClean="0">
                <a:solidFill>
                  <a:srgbClr val="0070C0"/>
                </a:solidFill>
                <a:latin typeface="Cambria" pitchFamily="18" charset="0"/>
              </a:rPr>
              <a:t>Unions </a:t>
            </a:r>
            <a:r>
              <a:rPr lang="fr-FR" sz="2400" b="1" dirty="0">
                <a:solidFill>
                  <a:srgbClr val="0070C0"/>
                </a:solidFill>
                <a:latin typeface="Cambria" pitchFamily="18" charset="0"/>
              </a:rPr>
              <a:t>de </a:t>
            </a:r>
            <a:r>
              <a:rPr lang="fr-FR" sz="2400" b="1" dirty="0" smtClean="0">
                <a:solidFill>
                  <a:srgbClr val="0070C0"/>
                </a:solidFill>
                <a:latin typeface="Cambria" pitchFamily="18" charset="0"/>
              </a:rPr>
              <a:t>Sociétés Mutualistes</a:t>
            </a:r>
            <a:endParaRPr lang="fr-FR" sz="2400" b="1" dirty="0">
              <a:solidFill>
                <a:srgbClr val="0070C0"/>
              </a:solidFill>
              <a:latin typeface="Cambria" pitchFamily="18" charset="0"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52" y="968524"/>
            <a:ext cx="729531" cy="732284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316375" y="1712421"/>
            <a:ext cx="414155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600" b="1" dirty="0" smtClean="0">
                <a:solidFill>
                  <a:srgbClr val="0070C0"/>
                </a:solidFill>
                <a:latin typeface="Tahoma" pitchFamily="34" charset="0"/>
              </a:rPr>
              <a:t>3</a:t>
            </a:r>
            <a:endParaRPr lang="fr-FR" sz="2600" dirty="0"/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37" r="55729"/>
          <a:stretch/>
        </p:blipFill>
        <p:spPr>
          <a:xfrm>
            <a:off x="244986" y="0"/>
            <a:ext cx="582598" cy="880398"/>
          </a:xfrm>
          <a:prstGeom prst="rect">
            <a:avLst/>
          </a:prstGeom>
        </p:spPr>
      </p:pic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-26854" y="116051"/>
            <a:ext cx="9170853" cy="800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228528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ts val="0"/>
              </a:spcBef>
            </a:pPr>
            <a:r>
              <a:rPr lang="fr-FR" sz="3200" b="1" dirty="0" smtClean="0">
                <a:solidFill>
                  <a:srgbClr val="0070C0"/>
                </a:solidFill>
                <a:latin typeface="Cambria" pitchFamily="18" charset="0"/>
              </a:rPr>
              <a:t>ETAT DES LIEUX </a:t>
            </a:r>
            <a:endParaRPr lang="fr-FR" sz="3200" b="1" dirty="0">
              <a:solidFill>
                <a:srgbClr val="0070C0"/>
              </a:solidFill>
              <a:latin typeface="Cambria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-9431" y="836712"/>
            <a:ext cx="9153431" cy="5561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8" name="Diagramme 7"/>
          <p:cNvGraphicFramePr/>
          <p:nvPr>
            <p:extLst>
              <p:ext uri="{D42A27DB-BD31-4B8C-83A1-F6EECF244321}">
                <p14:modId xmlns:p14="http://schemas.microsoft.com/office/powerpoint/2010/main" val="3816257129"/>
              </p:ext>
            </p:extLst>
          </p:nvPr>
        </p:nvGraphicFramePr>
        <p:xfrm>
          <a:off x="323528" y="2708920"/>
          <a:ext cx="813690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58257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2276872"/>
            <a:ext cx="9143999" cy="4582992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37" r="55729"/>
          <a:stretch/>
        </p:blipFill>
        <p:spPr>
          <a:xfrm>
            <a:off x="244986" y="0"/>
            <a:ext cx="582598" cy="880398"/>
          </a:xfrm>
          <a:prstGeom prst="rect">
            <a:avLst/>
          </a:prstGeom>
        </p:spPr>
      </p:pic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-4717" y="116632"/>
            <a:ext cx="9144001" cy="800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228528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fr-FR" sz="3200" b="1" dirty="0" bmk="_Toc346637497">
                <a:solidFill>
                  <a:srgbClr val="0070C0"/>
                </a:solidFill>
                <a:latin typeface="Cambria" pitchFamily="18" charset="0"/>
              </a:rPr>
              <a:t>La CMIM, toute une histoire</a:t>
            </a:r>
            <a:endParaRPr lang="fr-FR" sz="3200" b="1" dirty="0">
              <a:solidFill>
                <a:srgbClr val="0070C0"/>
              </a:solidFill>
              <a:latin typeface="Cambria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1118349"/>
            <a:ext cx="856895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700" dirty="0">
                <a:latin typeface="Cambria" pitchFamily="18" charset="0"/>
              </a:rPr>
              <a:t>Instituée sous le régime du dahir </a:t>
            </a:r>
            <a:r>
              <a:rPr lang="fr-FR" sz="1700" b="1" dirty="0">
                <a:latin typeface="Cambria" pitchFamily="18" charset="0"/>
              </a:rPr>
              <a:t>1-57-187 du 12 novembre 1963</a:t>
            </a:r>
            <a:r>
              <a:rPr lang="fr-FR" sz="1700" dirty="0">
                <a:latin typeface="Cambria" pitchFamily="18" charset="0"/>
              </a:rPr>
              <a:t>, portant statut de la Mutualité, la Caisse Mutualiste Interprofessionnelle Marocaine (</a:t>
            </a:r>
            <a:r>
              <a:rPr lang="fr-FR" sz="1700" dirty="0" smtClean="0">
                <a:latin typeface="Cambria" pitchFamily="18" charset="0"/>
              </a:rPr>
              <a:t>CMIM), créée </a:t>
            </a:r>
            <a:r>
              <a:rPr lang="fr-FR" sz="1700" dirty="0">
                <a:latin typeface="Cambria" pitchFamily="18" charset="0"/>
              </a:rPr>
              <a:t>en 1977</a:t>
            </a:r>
            <a:r>
              <a:rPr lang="fr-FR" sz="1700" dirty="0" smtClean="0">
                <a:latin typeface="Cambria" pitchFamily="18" charset="0"/>
              </a:rPr>
              <a:t>.</a:t>
            </a:r>
            <a:r>
              <a:rPr lang="fr-FR" sz="1700" dirty="0">
                <a:latin typeface="Cambria" pitchFamily="18" charset="0"/>
              </a:rPr>
              <a:t> </a:t>
            </a:r>
            <a:endParaRPr lang="fr-FR" sz="1700" dirty="0" smtClean="0">
              <a:latin typeface="Cambria" pitchFamily="18" charset="0"/>
            </a:endParaRPr>
          </a:p>
          <a:p>
            <a:pPr algn="just"/>
            <a:endParaRPr lang="fr-FR" sz="1700" dirty="0">
              <a:latin typeface="Cambria" pitchFamily="18" charset="0"/>
            </a:endParaRPr>
          </a:p>
          <a:p>
            <a:pPr algn="just"/>
            <a:r>
              <a:rPr lang="fr-FR" sz="1700" dirty="0" smtClean="0">
                <a:latin typeface="Cambria" pitchFamily="18" charset="0"/>
              </a:rPr>
              <a:t>La CMIM a </a:t>
            </a:r>
            <a:r>
              <a:rPr lang="fr-FR" sz="1700" dirty="0">
                <a:latin typeface="Cambria" pitchFamily="18" charset="0"/>
              </a:rPr>
              <a:t>pris la suite de la Caisse Interprofessionnelle de prévoyance des Cadres –</a:t>
            </a:r>
            <a:r>
              <a:rPr lang="fr-FR" sz="1700" b="1" dirty="0">
                <a:latin typeface="Cambria" pitchFamily="18" charset="0"/>
              </a:rPr>
              <a:t>CIPC</a:t>
            </a:r>
            <a:r>
              <a:rPr lang="fr-FR" sz="1700" dirty="0">
                <a:latin typeface="Cambria" pitchFamily="18" charset="0"/>
              </a:rPr>
              <a:t>- dont le siège est à Paris, aujourd’hui dénommée  </a:t>
            </a:r>
            <a:r>
              <a:rPr lang="fr-FR" sz="1700" b="1" dirty="0">
                <a:latin typeface="Cambria" pitchFamily="18" charset="0"/>
              </a:rPr>
              <a:t>MALAKOFF MEDERIC </a:t>
            </a:r>
            <a:r>
              <a:rPr lang="fr-FR" sz="1700" dirty="0">
                <a:latin typeface="Cambria" pitchFamily="18" charset="0"/>
              </a:rPr>
              <a:t>et qui demeure à ce jour nos partenaires.</a:t>
            </a:r>
          </a:p>
          <a:p>
            <a:pPr algn="just"/>
            <a:endParaRPr lang="fr-FR" sz="1700" dirty="0" smtClean="0">
              <a:latin typeface="Cambria" pitchFamily="18" charset="0"/>
            </a:endParaRPr>
          </a:p>
          <a:p>
            <a:pPr algn="just"/>
            <a:r>
              <a:rPr lang="fr-FR" sz="1700" dirty="0" smtClean="0">
                <a:latin typeface="Cambria" pitchFamily="18" charset="0"/>
              </a:rPr>
              <a:t>Indépendante </a:t>
            </a:r>
            <a:r>
              <a:rPr lang="fr-FR" sz="1700" dirty="0">
                <a:latin typeface="Cambria" pitchFamily="18" charset="0"/>
              </a:rPr>
              <a:t>de tout intermédiaire commercial, la CMIM est une mutuelle privée, à but non lucratif et régie par le code de la </a:t>
            </a:r>
            <a:r>
              <a:rPr lang="fr-FR" sz="1700" dirty="0" smtClean="0">
                <a:latin typeface="Cambria" pitchFamily="18" charset="0"/>
              </a:rPr>
              <a:t>mutualité, gérée </a:t>
            </a:r>
            <a:r>
              <a:rPr lang="fr-FR" sz="1700" dirty="0">
                <a:latin typeface="Cambria" pitchFamily="18" charset="0"/>
              </a:rPr>
              <a:t>directement par ses adhérents par le biais d’une représentation paritaire </a:t>
            </a:r>
            <a:r>
              <a:rPr lang="fr-FR" sz="1700" dirty="0" smtClean="0">
                <a:latin typeface="Cambria" pitchFamily="18" charset="0"/>
              </a:rPr>
              <a:t>Employeurs / Salariés</a:t>
            </a:r>
            <a:r>
              <a:rPr lang="fr-FR" sz="1700" dirty="0">
                <a:latin typeface="Cambria" pitchFamily="18" charset="0"/>
              </a:rPr>
              <a:t>. Sa gestion technique et logistique en stricte conformité avec les dispositions du dahir lui ont acquis la notoriété d’un organisme social de premier ordre, reconnu par tous ses partenaires.</a:t>
            </a:r>
          </a:p>
          <a:p>
            <a:pPr algn="just"/>
            <a:r>
              <a:rPr lang="fr-FR" sz="1700" dirty="0">
                <a:latin typeface="Cambria" pitchFamily="18" charset="0"/>
              </a:rPr>
              <a:t> </a:t>
            </a:r>
          </a:p>
          <a:p>
            <a:pPr algn="just"/>
            <a:r>
              <a:rPr lang="fr-FR" sz="1700" dirty="0">
                <a:latin typeface="Cambria" pitchFamily="18" charset="0"/>
              </a:rPr>
              <a:t>La CMIM a été créée afin d’offrir aux entreprises du secteur privé une couverture médicale de base. Ouverte aux entreprises de tous les secteurs d’activité, elle est actuellement constituée de trois principaux secteurs : les secteurs des banques, celui des pétroliers et un </a:t>
            </a:r>
            <a:r>
              <a:rPr lang="fr-FR" sz="1700" dirty="0" smtClean="0">
                <a:latin typeface="Cambria" pitchFamily="18" charset="0"/>
              </a:rPr>
              <a:t>autre </a:t>
            </a:r>
            <a:r>
              <a:rPr lang="fr-FR" sz="1700" dirty="0">
                <a:latin typeface="Cambria" pitchFamily="18" charset="0"/>
              </a:rPr>
              <a:t>regroupant des entreprises dans plusieurs domaines d’activités.</a:t>
            </a:r>
          </a:p>
          <a:p>
            <a:pPr algn="just"/>
            <a:endParaRPr lang="fr-FR" sz="1700" dirty="0">
              <a:latin typeface="Cambria" pitchFamily="18" charset="0"/>
            </a:endParaRPr>
          </a:p>
          <a:p>
            <a:pPr algn="just"/>
            <a:r>
              <a:rPr lang="fr-FR" sz="1700" dirty="0">
                <a:latin typeface="Cambria" pitchFamily="18" charset="0"/>
              </a:rPr>
              <a:t>La CMIM  offre également des prestations de prévoyance à savoir l’invalidité et le décès sans oublier les œuvres sociales (</a:t>
            </a:r>
            <a:r>
              <a:rPr lang="fr-FR" sz="1700" b="1" dirty="0">
                <a:latin typeface="Cambria" pitchFamily="18" charset="0"/>
              </a:rPr>
              <a:t>Clinique Dentaire</a:t>
            </a:r>
            <a:r>
              <a:rPr lang="fr-FR" sz="1700" dirty="0" smtClean="0">
                <a:latin typeface="Cambria" pitchFamily="18" charset="0"/>
              </a:rPr>
              <a:t>).</a:t>
            </a:r>
            <a:endParaRPr lang="fr-FR" sz="1700" dirty="0">
              <a:latin typeface="Cambr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" y="836712"/>
            <a:ext cx="9144001" cy="6781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</p:spPr>
        <p:txBody>
          <a:bodyPr/>
          <a:lstStyle/>
          <a:p>
            <a:pPr>
              <a:defRPr/>
            </a:pPr>
            <a:fld id="{D7589EA7-F4A9-4B8A-BCA4-28ADA22C6213}" type="slidenum">
              <a:rPr lang="fr-FR"/>
              <a:pPr>
                <a:defRPr/>
              </a:pPr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108308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3009146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000" b="1" dirty="0" smtClean="0">
                <a:solidFill>
                  <a:srgbClr val="0070C0"/>
                </a:solidFill>
                <a:latin typeface="Cambria" pitchFamily="18" charset="0"/>
                <a:cs typeface="Arial" pitchFamily="34" charset="0"/>
              </a:rPr>
              <a:t>ORGANES DE GOUVERNANCE</a:t>
            </a:r>
          </a:p>
        </p:txBody>
      </p:sp>
      <p:sp>
        <p:nvSpPr>
          <p:cNvPr id="6" name="Rectangle 5"/>
          <p:cNvSpPr/>
          <p:nvPr/>
        </p:nvSpPr>
        <p:spPr>
          <a:xfrm>
            <a:off x="-1" y="4153272"/>
            <a:ext cx="9144001" cy="6781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-1" y="2497088"/>
            <a:ext cx="9144001" cy="6781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</p:spPr>
        <p:txBody>
          <a:bodyPr/>
          <a:lstStyle/>
          <a:p>
            <a:pPr>
              <a:defRPr/>
            </a:pPr>
            <a:fld id="{D7589EA7-F4A9-4B8A-BCA4-28ADA22C6213}" type="slidenum">
              <a:rPr lang="fr-FR"/>
              <a:pPr>
                <a:defRPr/>
              </a:pPr>
              <a:t>5</a:t>
            </a:fld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37" r="55729"/>
          <a:stretch/>
        </p:blipFill>
        <p:spPr>
          <a:xfrm>
            <a:off x="107504" y="4437112"/>
            <a:ext cx="1540236" cy="241781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37" r="55729"/>
          <a:stretch/>
        </p:blipFill>
        <p:spPr>
          <a:xfrm rot="10800000">
            <a:off x="7308304" y="6746"/>
            <a:ext cx="1540236" cy="2417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369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 27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2276872"/>
            <a:ext cx="9143999" cy="4582992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37" r="55729"/>
          <a:stretch/>
        </p:blipFill>
        <p:spPr>
          <a:xfrm>
            <a:off x="244986" y="0"/>
            <a:ext cx="582598" cy="880398"/>
          </a:xfrm>
          <a:prstGeom prst="rect">
            <a:avLst/>
          </a:prstGeom>
        </p:spPr>
      </p:pic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89EA7-F4A9-4B8A-BCA4-28ADA22C6213}" type="slidenum">
              <a:rPr lang="fr-FR"/>
              <a:pPr>
                <a:defRPr/>
              </a:pPr>
              <a:t>6</a:t>
            </a:fld>
            <a:endParaRPr lang="fr-FR" dirty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684737" y="4142706"/>
            <a:ext cx="1655762" cy="792162"/>
            <a:chOff x="3259" y="3128"/>
            <a:chExt cx="1063" cy="480"/>
          </a:xfrm>
        </p:grpSpPr>
        <p:sp>
          <p:nvSpPr>
            <p:cNvPr id="9233" name="Line 5"/>
            <p:cNvSpPr>
              <a:spLocks noChangeShapeType="1"/>
            </p:cNvSpPr>
            <p:nvPr/>
          </p:nvSpPr>
          <p:spPr bwMode="auto">
            <a:xfrm flipH="1">
              <a:off x="3566" y="3607"/>
              <a:ext cx="756" cy="0"/>
            </a:xfrm>
            <a:prstGeom prst="line">
              <a:avLst/>
            </a:prstGeom>
            <a:noFill/>
            <a:ln w="19050">
              <a:solidFill>
                <a:srgbClr val="70AC2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234" name="Line 6"/>
            <p:cNvSpPr>
              <a:spLocks noChangeShapeType="1"/>
            </p:cNvSpPr>
            <p:nvPr/>
          </p:nvSpPr>
          <p:spPr bwMode="auto">
            <a:xfrm rot="5400000" flipH="1">
              <a:off x="3331" y="3368"/>
              <a:ext cx="480" cy="0"/>
            </a:xfrm>
            <a:prstGeom prst="line">
              <a:avLst/>
            </a:prstGeom>
            <a:noFill/>
            <a:ln w="19050">
              <a:solidFill>
                <a:srgbClr val="70AC2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235" name="Line 7"/>
            <p:cNvSpPr>
              <a:spLocks noChangeShapeType="1"/>
            </p:cNvSpPr>
            <p:nvPr/>
          </p:nvSpPr>
          <p:spPr bwMode="auto">
            <a:xfrm flipH="1">
              <a:off x="3259" y="3129"/>
              <a:ext cx="304" cy="0"/>
            </a:xfrm>
            <a:prstGeom prst="line">
              <a:avLst/>
            </a:prstGeom>
            <a:noFill/>
            <a:ln w="19050">
              <a:solidFill>
                <a:srgbClr val="70AC2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4141812" y="1766218"/>
            <a:ext cx="2320925" cy="1057275"/>
            <a:chOff x="3069" y="1564"/>
            <a:chExt cx="1462" cy="723"/>
          </a:xfrm>
        </p:grpSpPr>
        <p:sp>
          <p:nvSpPr>
            <p:cNvPr id="9231" name="Line 9"/>
            <p:cNvSpPr>
              <a:spLocks noChangeShapeType="1"/>
            </p:cNvSpPr>
            <p:nvPr/>
          </p:nvSpPr>
          <p:spPr bwMode="auto">
            <a:xfrm flipH="1">
              <a:off x="3069" y="1564"/>
              <a:ext cx="1462" cy="0"/>
            </a:xfrm>
            <a:prstGeom prst="line">
              <a:avLst/>
            </a:prstGeom>
            <a:noFill/>
            <a:ln w="19050">
              <a:solidFill>
                <a:srgbClr val="70AC2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232" name="Line 10"/>
            <p:cNvSpPr>
              <a:spLocks noChangeShapeType="1"/>
            </p:cNvSpPr>
            <p:nvPr/>
          </p:nvSpPr>
          <p:spPr bwMode="auto">
            <a:xfrm rot="5400000" flipH="1">
              <a:off x="2712" y="1926"/>
              <a:ext cx="723" cy="0"/>
            </a:xfrm>
            <a:prstGeom prst="line">
              <a:avLst/>
            </a:prstGeom>
            <a:noFill/>
            <a:ln w="19050">
              <a:solidFill>
                <a:srgbClr val="70AC2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8" name="Line 11"/>
          <p:cNvSpPr>
            <a:spLocks noChangeShapeType="1"/>
          </p:cNvSpPr>
          <p:nvPr/>
        </p:nvSpPr>
        <p:spPr bwMode="auto">
          <a:xfrm flipH="1">
            <a:off x="1012849" y="3537868"/>
            <a:ext cx="1708150" cy="0"/>
          </a:xfrm>
          <a:prstGeom prst="line">
            <a:avLst/>
          </a:prstGeom>
          <a:noFill/>
          <a:ln w="19050">
            <a:solidFill>
              <a:srgbClr val="70AC2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5392762" y="4430043"/>
            <a:ext cx="1987550" cy="14224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fr-F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Gérée directement</a:t>
            </a:r>
          </a:p>
          <a:p>
            <a:pPr algn="ctr"/>
            <a:r>
              <a:rPr lang="fr-F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par ses adhérents </a:t>
            </a:r>
          </a:p>
          <a:p>
            <a:pPr algn="ctr"/>
            <a:r>
              <a:rPr lang="fr-F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par le biais d’une </a:t>
            </a:r>
          </a:p>
          <a:p>
            <a:pPr algn="ctr"/>
            <a:r>
              <a:rPr lang="fr-F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représentation </a:t>
            </a:r>
          </a:p>
          <a:p>
            <a:pPr algn="ctr"/>
            <a:r>
              <a:rPr lang="fr-F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Paritaire </a:t>
            </a:r>
          </a:p>
          <a:p>
            <a:pPr algn="ctr"/>
            <a:r>
              <a:rPr lang="fr-F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employeurs / Salariés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5249887" y="1340768"/>
            <a:ext cx="1844675" cy="129698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fr-F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Instituée sous le </a:t>
            </a:r>
          </a:p>
          <a:p>
            <a:pPr algn="ctr"/>
            <a:r>
              <a:rPr lang="fr-F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régime du dahir </a:t>
            </a:r>
          </a:p>
          <a:p>
            <a:pPr algn="ctr"/>
            <a:r>
              <a:rPr lang="fr-F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1-57-187du </a:t>
            </a:r>
          </a:p>
          <a:p>
            <a:pPr algn="ctr"/>
            <a:r>
              <a:rPr lang="fr-F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12 Novembre 1963</a:t>
            </a:r>
          </a:p>
        </p:txBody>
      </p:sp>
      <p:sp>
        <p:nvSpPr>
          <p:cNvPr id="21" name="Rectangle 14"/>
          <p:cNvSpPr>
            <a:spLocks noChangeArrowheads="1"/>
          </p:cNvSpPr>
          <p:nvPr/>
        </p:nvSpPr>
        <p:spPr bwMode="auto">
          <a:xfrm>
            <a:off x="763612" y="3093368"/>
            <a:ext cx="1414462" cy="9017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fr-F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Une mutuelle </a:t>
            </a:r>
          </a:p>
          <a:p>
            <a:r>
              <a:rPr lang="fr-F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privée à but</a:t>
            </a:r>
          </a:p>
          <a:p>
            <a:r>
              <a:rPr lang="fr-F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non lucratif</a:t>
            </a:r>
          </a:p>
        </p:txBody>
      </p:sp>
      <p:sp>
        <p:nvSpPr>
          <p:cNvPr id="9228" name="Oval 19"/>
          <p:cNvSpPr>
            <a:spLocks noChangeArrowheads="1"/>
          </p:cNvSpPr>
          <p:nvPr/>
        </p:nvSpPr>
        <p:spPr bwMode="auto">
          <a:xfrm>
            <a:off x="2957537" y="2628231"/>
            <a:ext cx="1774825" cy="1774825"/>
          </a:xfrm>
          <a:prstGeom prst="ellipse">
            <a:avLst/>
          </a:prstGeom>
          <a:noFill/>
          <a:ln w="101600">
            <a:solidFill>
              <a:srgbClr val="CDD46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9229" name="Oval 20"/>
          <p:cNvSpPr>
            <a:spLocks noChangeArrowheads="1"/>
          </p:cNvSpPr>
          <p:nvPr/>
        </p:nvSpPr>
        <p:spPr bwMode="auto">
          <a:xfrm>
            <a:off x="2800374" y="2706018"/>
            <a:ext cx="1997075" cy="1839913"/>
          </a:xfrm>
          <a:prstGeom prst="ellipse">
            <a:avLst/>
          </a:prstGeom>
          <a:solidFill>
            <a:schemeClr val="accent1"/>
          </a:solidFill>
          <a:ln w="635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fr-FR" sz="1400" b="1" dirty="0">
                <a:solidFill>
                  <a:schemeClr val="bg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La </a:t>
            </a:r>
            <a:r>
              <a:rPr lang="fr-FR" sz="1600" b="1" dirty="0">
                <a:solidFill>
                  <a:schemeClr val="bg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CMIM </a:t>
            </a:r>
            <a:r>
              <a:rPr lang="fr-FR" sz="1400" b="1" dirty="0" smtClean="0">
                <a:solidFill>
                  <a:schemeClr val="bg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 EST </a:t>
            </a:r>
            <a:r>
              <a:rPr lang="fr-FR" sz="1400" b="1" dirty="0">
                <a:solidFill>
                  <a:schemeClr val="bg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:</a:t>
            </a:r>
          </a:p>
        </p:txBody>
      </p:sp>
      <p:sp>
        <p:nvSpPr>
          <p:cNvPr id="24" name="Oval 21"/>
          <p:cNvSpPr>
            <a:spLocks noChangeArrowheads="1"/>
          </p:cNvSpPr>
          <p:nvPr/>
        </p:nvSpPr>
        <p:spPr bwMode="auto">
          <a:xfrm>
            <a:off x="2713062" y="2629818"/>
            <a:ext cx="2187575" cy="2016125"/>
          </a:xfrm>
          <a:prstGeom prst="ellipse">
            <a:avLst/>
          </a:prstGeom>
          <a:noFill/>
          <a:ln w="101600">
            <a:solidFill>
              <a:srgbClr val="70AC2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fr-FR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0" y="-27384"/>
            <a:ext cx="9144000" cy="800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22852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32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-1" y="836712"/>
            <a:ext cx="9144001" cy="6781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-17636" y="180606"/>
            <a:ext cx="9144000" cy="800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22852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3200" b="1" dirty="0" smtClean="0" bmk="_Toc346637497">
                <a:solidFill>
                  <a:srgbClr val="0070C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CADRE JURIDIQUE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ambria" pitchFamily="18" charset="0"/>
              <a:ea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6551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Image 39"/>
          <p:cNvPicPr>
            <a:picLocks noChangeAspect="1"/>
          </p:cNvPicPr>
          <p:nvPr/>
        </p:nvPicPr>
        <p:blipFill>
          <a:blip r:embed="rId9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2276872"/>
            <a:ext cx="9143999" cy="4582992"/>
          </a:xfrm>
          <a:prstGeom prst="rect">
            <a:avLst/>
          </a:prstGeom>
        </p:spPr>
      </p:pic>
      <p:pic>
        <p:nvPicPr>
          <p:cNvPr id="37" name="Image 36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37" r="55729"/>
          <a:stretch/>
        </p:blipFill>
        <p:spPr>
          <a:xfrm>
            <a:off x="244986" y="0"/>
            <a:ext cx="582598" cy="880398"/>
          </a:xfrm>
          <a:prstGeom prst="rect">
            <a:avLst/>
          </a:prstGeom>
        </p:spPr>
      </p:pic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</p:spPr>
        <p:txBody>
          <a:bodyPr/>
          <a:lstStyle/>
          <a:p>
            <a:pPr>
              <a:defRPr/>
            </a:pPr>
            <a:fld id="{D7589EA7-F4A9-4B8A-BCA4-28ADA22C6213}" type="slidenum">
              <a:rPr lang="fr-FR"/>
              <a:pPr>
                <a:defRPr/>
              </a:pPr>
              <a:t>7</a:t>
            </a:fld>
            <a:endParaRPr lang="fr-FR" dirty="0"/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-1" y="-20029"/>
            <a:ext cx="9144001" cy="923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22852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4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179512" y="980728"/>
            <a:ext cx="8929906" cy="5559648"/>
            <a:chOff x="179512" y="980728"/>
            <a:chExt cx="8929906" cy="5559648"/>
          </a:xfrm>
        </p:grpSpPr>
        <p:sp>
          <p:nvSpPr>
            <p:cNvPr id="52" name="Line 22"/>
            <p:cNvSpPr>
              <a:spLocks noChangeShapeType="1"/>
            </p:cNvSpPr>
            <p:nvPr/>
          </p:nvSpPr>
          <p:spPr bwMode="auto">
            <a:xfrm>
              <a:off x="2987824" y="1433736"/>
              <a:ext cx="2704" cy="267072"/>
            </a:xfrm>
            <a:prstGeom prst="line">
              <a:avLst/>
            </a:prstGeom>
            <a:ln>
              <a:solidFill>
                <a:srgbClr val="00B050"/>
              </a:solidFill>
              <a:headEnd/>
              <a:tailEnd type="triangle" w="med" len="med"/>
            </a:ln>
            <a:ex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fr-FR"/>
            </a:p>
          </p:txBody>
        </p:sp>
        <p:sp>
          <p:nvSpPr>
            <p:cNvPr id="51" name="Line 22"/>
            <p:cNvSpPr>
              <a:spLocks noChangeShapeType="1"/>
            </p:cNvSpPr>
            <p:nvPr/>
          </p:nvSpPr>
          <p:spPr bwMode="auto">
            <a:xfrm flipH="1">
              <a:off x="2990528" y="2369840"/>
              <a:ext cx="0" cy="267072"/>
            </a:xfrm>
            <a:prstGeom prst="line">
              <a:avLst/>
            </a:prstGeom>
            <a:ln>
              <a:solidFill>
                <a:srgbClr val="00B050"/>
              </a:solidFill>
              <a:headEnd/>
              <a:tailEnd type="triangle" w="med" len="med"/>
            </a:ln>
            <a:ex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fr-FR"/>
            </a:p>
          </p:txBody>
        </p:sp>
        <p:sp>
          <p:nvSpPr>
            <p:cNvPr id="27" name="Rectangle 6"/>
            <p:cNvSpPr>
              <a:spLocks noChangeArrowheads="1"/>
            </p:cNvSpPr>
            <p:nvPr/>
          </p:nvSpPr>
          <p:spPr bwMode="auto">
            <a:xfrm>
              <a:off x="318120" y="1700808"/>
              <a:ext cx="5334000" cy="68580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l"/>
              <a:r>
                <a:rPr lang="fr-FR" sz="1400" b="1" dirty="0">
                  <a:solidFill>
                    <a:schemeClr val="tx2"/>
                  </a:solidFill>
                  <a:latin typeface="Verdana" pitchFamily="34" charset="0"/>
                </a:rPr>
                <a:t>Composée de délégués désignés par les entreprises:</a:t>
              </a:r>
            </a:p>
            <a:p>
              <a:pPr algn="l"/>
              <a:r>
                <a:rPr lang="fr-FR" sz="1400" b="1" dirty="0">
                  <a:solidFill>
                    <a:schemeClr val="tx2"/>
                  </a:solidFill>
                  <a:latin typeface="Verdana" pitchFamily="34" charset="0"/>
                </a:rPr>
                <a:t>Représentants des salariés	:	50%</a:t>
              </a:r>
            </a:p>
            <a:p>
              <a:pPr algn="l"/>
              <a:r>
                <a:rPr lang="fr-FR" sz="1400" b="1" dirty="0">
                  <a:solidFill>
                    <a:schemeClr val="tx2"/>
                  </a:solidFill>
                  <a:latin typeface="Verdana" pitchFamily="34" charset="0"/>
                </a:rPr>
                <a:t>Représentants des employeurs:	50%</a:t>
              </a:r>
            </a:p>
          </p:txBody>
        </p:sp>
        <p:sp>
          <p:nvSpPr>
            <p:cNvPr id="29" name="Line 8"/>
            <p:cNvSpPr>
              <a:spLocks noChangeShapeType="1"/>
            </p:cNvSpPr>
            <p:nvPr/>
          </p:nvSpPr>
          <p:spPr bwMode="auto">
            <a:xfrm>
              <a:off x="3008040" y="2492896"/>
              <a:ext cx="2860104" cy="0"/>
            </a:xfrm>
            <a:prstGeom prst="line">
              <a:avLst/>
            </a:prstGeom>
            <a:ln>
              <a:solidFill>
                <a:srgbClr val="00B050"/>
              </a:solidFill>
              <a:headEnd/>
              <a:tailEnd type="triangle" w="med" len="med"/>
            </a:ln>
            <a:ex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Oval 9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auto">
            <a:xfrm>
              <a:off x="1331640" y="980728"/>
              <a:ext cx="3352800" cy="484088"/>
            </a:xfrm>
            <a:prstGeom prst="ellipse">
              <a:avLst/>
            </a:prstGeom>
            <a:solidFill>
              <a:srgbClr val="0070C0"/>
            </a:solidFill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eaLnBrk="1" hangingPunct="1">
                <a:spcBef>
                  <a:spcPct val="20000"/>
                </a:spcBef>
                <a:buFont typeface="Times" pitchFamily="18" charset="0"/>
                <a:buNone/>
                <a:defRPr/>
              </a:pPr>
              <a:r>
                <a:rPr lang="fr-FR" sz="1200" b="1" dirty="0" smtClean="0">
                  <a:solidFill>
                    <a:srgbClr val="FFFEFA"/>
                  </a:solidFill>
                  <a:latin typeface="Verdana" pitchFamily="34" charset="0"/>
                </a:rPr>
                <a:t> </a:t>
              </a:r>
              <a:r>
                <a:rPr lang="fr-FR" sz="1200" b="1" dirty="0">
                  <a:solidFill>
                    <a:srgbClr val="FFFEFA"/>
                  </a:solidFill>
                  <a:latin typeface="Verdana" pitchFamily="34" charset="0"/>
                </a:rPr>
                <a:t>ASSEMBLEE GENERALE </a:t>
              </a:r>
              <a:endParaRPr lang="fr-FR" sz="2000" b="1" dirty="0">
                <a:solidFill>
                  <a:srgbClr val="FFFEF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endParaRPr>
            </a:p>
          </p:txBody>
        </p:sp>
        <p:sp>
          <p:nvSpPr>
            <p:cNvPr id="31" name="Oval 10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6382072" y="980728"/>
              <a:ext cx="2438400" cy="685800"/>
            </a:xfrm>
            <a:prstGeom prst="ellipse">
              <a:avLst/>
            </a:prstGeom>
            <a:solidFill>
              <a:srgbClr val="0070C0"/>
            </a:solidFill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1" hangingPunct="1">
                <a:spcBef>
                  <a:spcPct val="20000"/>
                </a:spcBef>
                <a:buFont typeface="Times" pitchFamily="18" charset="0"/>
                <a:buNone/>
                <a:defRPr/>
              </a:pPr>
              <a:r>
                <a:rPr lang="fr-FR" sz="1200" b="1" dirty="0">
                  <a:solidFill>
                    <a:srgbClr val="FFFEFA"/>
                  </a:solidFill>
                  <a:latin typeface="Verdana" pitchFamily="34" charset="0"/>
                </a:rPr>
                <a:t>COMMISSION </a:t>
              </a:r>
              <a:endParaRPr lang="fr-FR" sz="1200" b="1" dirty="0" smtClean="0">
                <a:solidFill>
                  <a:srgbClr val="FFFEFA"/>
                </a:solidFill>
                <a:latin typeface="Verdana" pitchFamily="34" charset="0"/>
              </a:endParaRPr>
            </a:p>
            <a:p>
              <a:pPr algn="ctr" eaLnBrk="1" hangingPunct="1">
                <a:spcBef>
                  <a:spcPct val="20000"/>
                </a:spcBef>
                <a:buFont typeface="Times" pitchFamily="18" charset="0"/>
                <a:buNone/>
                <a:defRPr/>
              </a:pPr>
              <a:r>
                <a:rPr lang="fr-FR" sz="1200" b="1" dirty="0" smtClean="0">
                  <a:solidFill>
                    <a:srgbClr val="FFFEFA"/>
                  </a:solidFill>
                  <a:latin typeface="Verdana" pitchFamily="34" charset="0"/>
                </a:rPr>
                <a:t>DE </a:t>
              </a:r>
              <a:r>
                <a:rPr lang="fr-FR" sz="1200" b="1" dirty="0">
                  <a:solidFill>
                    <a:srgbClr val="FFFEFA"/>
                  </a:solidFill>
                  <a:latin typeface="Verdana" pitchFamily="34" charset="0"/>
                </a:rPr>
                <a:t>CONTROLE </a:t>
              </a:r>
              <a:endParaRPr lang="fr-FR" sz="2000" b="1" dirty="0">
                <a:solidFill>
                  <a:srgbClr val="FFFEF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endParaRPr>
            </a:p>
          </p:txBody>
        </p:sp>
        <p:sp>
          <p:nvSpPr>
            <p:cNvPr id="33" name="Rectangle 12"/>
            <p:cNvSpPr>
              <a:spLocks noChangeArrowheads="1"/>
            </p:cNvSpPr>
            <p:nvPr/>
          </p:nvSpPr>
          <p:spPr bwMode="auto">
            <a:xfrm>
              <a:off x="5940152" y="1988840"/>
              <a:ext cx="3169266" cy="76200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l"/>
              <a:r>
                <a:rPr lang="fr-FR" sz="1400" b="1" dirty="0">
                  <a:solidFill>
                    <a:schemeClr val="tx2"/>
                  </a:solidFill>
                  <a:latin typeface="Verdana" pitchFamily="34" charset="0"/>
                </a:rPr>
                <a:t>Composée de 6 membres: </a:t>
              </a:r>
            </a:p>
            <a:p>
              <a:pPr algn="l"/>
              <a:r>
                <a:rPr lang="fr-FR" sz="1400" b="1" dirty="0">
                  <a:solidFill>
                    <a:schemeClr val="tx2"/>
                  </a:solidFill>
                  <a:latin typeface="Verdana" pitchFamily="34" charset="0"/>
                </a:rPr>
                <a:t>(3 titulaires+ 3 suppléants)</a:t>
              </a:r>
            </a:p>
            <a:p>
              <a:pPr algn="l"/>
              <a:r>
                <a:rPr lang="fr-FR" sz="1400" b="1" dirty="0">
                  <a:solidFill>
                    <a:schemeClr val="tx2"/>
                  </a:solidFill>
                  <a:latin typeface="Verdana" pitchFamily="34" charset="0"/>
                </a:rPr>
                <a:t>Élus par l’assemblée générale</a:t>
              </a:r>
            </a:p>
          </p:txBody>
        </p:sp>
        <p:sp>
          <p:nvSpPr>
            <p:cNvPr id="35" name="Oval 14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1115616" y="2636912"/>
              <a:ext cx="3737992" cy="559172"/>
            </a:xfrm>
            <a:prstGeom prst="ellipse">
              <a:avLst/>
            </a:prstGeom>
            <a:solidFill>
              <a:srgbClr val="0070C0"/>
            </a:solidFill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1" hangingPunct="1">
                <a:spcBef>
                  <a:spcPct val="20000"/>
                </a:spcBef>
                <a:buFont typeface="Times" pitchFamily="18" charset="0"/>
                <a:buNone/>
                <a:defRPr/>
              </a:pPr>
              <a:r>
                <a:rPr lang="fr-FR" sz="1200" b="1" dirty="0" smtClean="0">
                  <a:solidFill>
                    <a:srgbClr val="FFFEFA"/>
                  </a:solidFill>
                  <a:latin typeface="Verdana" pitchFamily="34" charset="0"/>
                </a:rPr>
                <a:t> </a:t>
              </a:r>
              <a:r>
                <a:rPr lang="fr-FR" sz="1200" b="1" dirty="0">
                  <a:solidFill>
                    <a:srgbClr val="FFFEFA"/>
                  </a:solidFill>
                  <a:latin typeface="Verdana" pitchFamily="34" charset="0"/>
                </a:rPr>
                <a:t>CONSEIL </a:t>
              </a:r>
            </a:p>
            <a:p>
              <a:pPr algn="ctr" eaLnBrk="1" hangingPunct="1">
                <a:spcBef>
                  <a:spcPct val="20000"/>
                </a:spcBef>
                <a:buFont typeface="Times" pitchFamily="18" charset="0"/>
                <a:buNone/>
                <a:defRPr/>
              </a:pPr>
              <a:r>
                <a:rPr lang="fr-FR" sz="1200" b="1" dirty="0">
                  <a:solidFill>
                    <a:srgbClr val="FFFEFA"/>
                  </a:solidFill>
                  <a:latin typeface="Verdana" pitchFamily="34" charset="0"/>
                </a:rPr>
                <a:t>D’ ADMINISTRATION</a:t>
              </a:r>
              <a:endParaRPr lang="fr-FR" sz="2000" b="1" dirty="0">
                <a:solidFill>
                  <a:srgbClr val="FFFEF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endParaRPr>
            </a:p>
          </p:txBody>
        </p:sp>
        <p:sp>
          <p:nvSpPr>
            <p:cNvPr id="36" name="Rectangle 15"/>
            <p:cNvSpPr>
              <a:spLocks noChangeArrowheads="1"/>
            </p:cNvSpPr>
            <p:nvPr/>
          </p:nvSpPr>
          <p:spPr bwMode="auto">
            <a:xfrm>
              <a:off x="179512" y="3501008"/>
              <a:ext cx="5790580" cy="74104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l"/>
              <a:r>
                <a:rPr lang="fr-FR" sz="1400" b="1" dirty="0">
                  <a:solidFill>
                    <a:schemeClr val="tx2"/>
                  </a:solidFill>
                  <a:latin typeface="Verdana" pitchFamily="34" charset="0"/>
                </a:rPr>
                <a:t>Composé de 24 membres, élus par l’assemblée Générale:</a:t>
              </a:r>
            </a:p>
            <a:p>
              <a:pPr algn="l"/>
              <a:r>
                <a:rPr lang="fr-FR" sz="1400" b="1" dirty="0">
                  <a:solidFill>
                    <a:schemeClr val="tx2"/>
                  </a:solidFill>
                  <a:latin typeface="Verdana" pitchFamily="34" charset="0"/>
                </a:rPr>
                <a:t>Représentants des salariés	:	2/3</a:t>
              </a:r>
            </a:p>
            <a:p>
              <a:pPr algn="l"/>
              <a:r>
                <a:rPr lang="fr-FR" sz="1400" b="1" dirty="0">
                  <a:solidFill>
                    <a:schemeClr val="tx2"/>
                  </a:solidFill>
                  <a:latin typeface="Verdana" pitchFamily="34" charset="0"/>
                </a:rPr>
                <a:t>Représentants des employeurs:	1/3</a:t>
              </a:r>
            </a:p>
          </p:txBody>
        </p:sp>
        <p:sp>
          <p:nvSpPr>
            <p:cNvPr id="38" name="Oval 17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1115616" y="4509120"/>
              <a:ext cx="3737992" cy="558800"/>
            </a:xfrm>
            <a:prstGeom prst="ellipse">
              <a:avLst/>
            </a:prstGeom>
            <a:solidFill>
              <a:srgbClr val="0070C0"/>
            </a:solidFill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1" hangingPunct="1">
                <a:spcBef>
                  <a:spcPct val="20000"/>
                </a:spcBef>
                <a:buFont typeface="Times" pitchFamily="18" charset="0"/>
                <a:buNone/>
                <a:defRPr/>
              </a:pPr>
              <a:r>
                <a:rPr lang="fr-FR" sz="1200" b="1" dirty="0" smtClean="0">
                  <a:solidFill>
                    <a:srgbClr val="FFFEFA"/>
                  </a:solidFill>
                  <a:latin typeface="Verdana" pitchFamily="34" charset="0"/>
                </a:rPr>
                <a:t> </a:t>
              </a:r>
              <a:r>
                <a:rPr lang="fr-FR" sz="1200" b="1" dirty="0">
                  <a:solidFill>
                    <a:srgbClr val="FFFEFA"/>
                  </a:solidFill>
                  <a:latin typeface="Verdana" pitchFamily="34" charset="0"/>
                </a:rPr>
                <a:t>BUREAU </a:t>
              </a:r>
            </a:p>
            <a:p>
              <a:pPr algn="ctr" eaLnBrk="1" hangingPunct="1">
                <a:spcBef>
                  <a:spcPct val="20000"/>
                </a:spcBef>
                <a:buFont typeface="Times" pitchFamily="18" charset="0"/>
                <a:buNone/>
                <a:defRPr/>
              </a:pPr>
              <a:r>
                <a:rPr lang="fr-FR" sz="1200" b="1" dirty="0">
                  <a:solidFill>
                    <a:srgbClr val="FFFEFA"/>
                  </a:solidFill>
                  <a:latin typeface="Verdana" pitchFamily="34" charset="0"/>
                </a:rPr>
                <a:t>DU CONSEIL</a:t>
              </a:r>
              <a:endParaRPr lang="fr-FR" sz="2000" b="1" dirty="0">
                <a:solidFill>
                  <a:srgbClr val="FFFEF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endParaRPr>
            </a:p>
          </p:txBody>
        </p:sp>
        <p:sp>
          <p:nvSpPr>
            <p:cNvPr id="39" name="Rectangle 18"/>
            <p:cNvSpPr>
              <a:spLocks noChangeArrowheads="1"/>
            </p:cNvSpPr>
            <p:nvPr/>
          </p:nvSpPr>
          <p:spPr bwMode="auto">
            <a:xfrm>
              <a:off x="318120" y="5373216"/>
              <a:ext cx="5334000" cy="38100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r>
                <a:rPr lang="fr-FR" sz="1400" b="1" dirty="0">
                  <a:solidFill>
                    <a:schemeClr val="tx2"/>
                  </a:solidFill>
                  <a:latin typeface="Verdana" pitchFamily="34" charset="0"/>
                </a:rPr>
                <a:t>Composé de 11 membres désignés par le conseil</a:t>
              </a:r>
            </a:p>
          </p:txBody>
        </p:sp>
        <p:sp>
          <p:nvSpPr>
            <p:cNvPr id="41" name="Oval 20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1115616" y="6021288"/>
              <a:ext cx="3737992" cy="519088"/>
            </a:xfrm>
            <a:prstGeom prst="ellipse">
              <a:avLst/>
            </a:prstGeom>
            <a:solidFill>
              <a:srgbClr val="0070C0"/>
            </a:solidFill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1" hangingPunct="1">
                <a:spcBef>
                  <a:spcPct val="20000"/>
                </a:spcBef>
                <a:buFont typeface="Times" pitchFamily="18" charset="0"/>
                <a:buNone/>
                <a:defRPr/>
              </a:pPr>
              <a:r>
                <a:rPr lang="fr-FR" sz="1200" b="1" dirty="0" smtClean="0">
                  <a:solidFill>
                    <a:srgbClr val="FFFEFA"/>
                  </a:solidFill>
                  <a:latin typeface="Verdana" pitchFamily="34" charset="0"/>
                </a:rPr>
                <a:t>DIRECTEUR</a:t>
              </a:r>
              <a:r>
                <a:rPr lang="fr-FR" sz="1200" b="1" dirty="0">
                  <a:solidFill>
                    <a:srgbClr val="FFFEFA"/>
                  </a:solidFill>
                  <a:latin typeface="Verdana" pitchFamily="34" charset="0"/>
                </a:rPr>
                <a:t> </a:t>
              </a:r>
              <a:r>
                <a:rPr lang="fr-FR" sz="1200" b="1" dirty="0" smtClean="0">
                  <a:solidFill>
                    <a:srgbClr val="FFFEFA"/>
                  </a:solidFill>
                  <a:latin typeface="Verdana" pitchFamily="34" charset="0"/>
                </a:rPr>
                <a:t>GENERAL</a:t>
              </a:r>
              <a:endParaRPr lang="fr-FR" sz="2000" b="1" dirty="0">
                <a:solidFill>
                  <a:srgbClr val="FFFEF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endParaRPr>
            </a:p>
          </p:txBody>
        </p:sp>
        <p:sp>
          <p:nvSpPr>
            <p:cNvPr id="43" name="Line 22"/>
            <p:cNvSpPr>
              <a:spLocks noChangeShapeType="1"/>
            </p:cNvSpPr>
            <p:nvPr/>
          </p:nvSpPr>
          <p:spPr bwMode="auto">
            <a:xfrm>
              <a:off x="2985120" y="5754216"/>
              <a:ext cx="2704" cy="267072"/>
            </a:xfrm>
            <a:prstGeom prst="line">
              <a:avLst/>
            </a:prstGeom>
            <a:ln>
              <a:solidFill>
                <a:srgbClr val="00B050"/>
              </a:solidFill>
              <a:headEnd/>
              <a:tailEnd type="triangle" w="med" len="med"/>
            </a:ln>
            <a:ex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fr-FR"/>
            </a:p>
          </p:txBody>
        </p:sp>
        <p:sp>
          <p:nvSpPr>
            <p:cNvPr id="44" name="Oval 23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6300192" y="2852936"/>
              <a:ext cx="2438400" cy="685800"/>
            </a:xfrm>
            <a:prstGeom prst="ellipse">
              <a:avLst/>
            </a:prstGeom>
            <a:solidFill>
              <a:srgbClr val="0070C0"/>
            </a:solidFill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1" hangingPunct="1">
                <a:spcBef>
                  <a:spcPct val="20000"/>
                </a:spcBef>
                <a:buFont typeface="Times" pitchFamily="18" charset="0"/>
                <a:buNone/>
                <a:defRPr/>
              </a:pPr>
              <a:r>
                <a:rPr lang="fr-FR" sz="1200" b="1">
                  <a:solidFill>
                    <a:srgbClr val="FFFEFA"/>
                  </a:solidFill>
                  <a:latin typeface="Verdana" pitchFamily="34" charset="0"/>
                </a:rPr>
                <a:t>COMMISSIONS</a:t>
              </a:r>
              <a:endParaRPr lang="fr-FR" sz="2000" b="1">
                <a:solidFill>
                  <a:srgbClr val="FFFEF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endParaRPr>
            </a:p>
          </p:txBody>
        </p:sp>
        <p:sp>
          <p:nvSpPr>
            <p:cNvPr id="45" name="Rectangle 24"/>
            <p:cNvSpPr>
              <a:spLocks noChangeArrowheads="1"/>
            </p:cNvSpPr>
            <p:nvPr/>
          </p:nvSpPr>
          <p:spPr bwMode="auto">
            <a:xfrm>
              <a:off x="6228184" y="3830836"/>
              <a:ext cx="2809226" cy="134620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285750" indent="-285750" algn="l">
                <a:buBlip>
                  <a:blip r:embed="rId12"/>
                </a:buBlip>
              </a:pPr>
              <a:r>
                <a:rPr lang="fr-FR" sz="1400" b="1" dirty="0" smtClean="0">
                  <a:solidFill>
                    <a:schemeClr val="tx2"/>
                  </a:solidFill>
                  <a:latin typeface="Verdana" pitchFamily="34" charset="0"/>
                </a:rPr>
                <a:t>Budgets </a:t>
              </a:r>
              <a:r>
                <a:rPr lang="fr-FR" sz="1400" b="1" dirty="0">
                  <a:solidFill>
                    <a:schemeClr val="tx2"/>
                  </a:solidFill>
                  <a:latin typeface="Verdana" pitchFamily="34" charset="0"/>
                </a:rPr>
                <a:t>et prestations</a:t>
              </a:r>
            </a:p>
            <a:p>
              <a:pPr algn="l"/>
              <a:endParaRPr lang="fr-FR" sz="1400" b="1" dirty="0" smtClean="0">
                <a:solidFill>
                  <a:schemeClr val="tx2"/>
                </a:solidFill>
                <a:latin typeface="Verdana" pitchFamily="34" charset="0"/>
              </a:endParaRPr>
            </a:p>
            <a:p>
              <a:pPr marL="285750" indent="-285750" algn="l">
                <a:buBlip>
                  <a:blip r:embed="rId12"/>
                </a:buBlip>
              </a:pPr>
              <a:r>
                <a:rPr lang="fr-FR" sz="1400" b="1" dirty="0" smtClean="0">
                  <a:solidFill>
                    <a:schemeClr val="tx2"/>
                  </a:solidFill>
                  <a:latin typeface="Verdana" pitchFamily="34" charset="0"/>
                </a:rPr>
                <a:t>Œuvres </a:t>
              </a:r>
              <a:r>
                <a:rPr lang="fr-FR" sz="1400" b="1" dirty="0">
                  <a:solidFill>
                    <a:schemeClr val="tx2"/>
                  </a:solidFill>
                  <a:latin typeface="Verdana" pitchFamily="34" charset="0"/>
                </a:rPr>
                <a:t>Sociales</a:t>
              </a:r>
            </a:p>
            <a:p>
              <a:pPr algn="l"/>
              <a:endParaRPr lang="fr-FR" sz="1400" b="1" dirty="0">
                <a:solidFill>
                  <a:schemeClr val="tx2"/>
                </a:solidFill>
                <a:latin typeface="Verdana" pitchFamily="34" charset="0"/>
              </a:endParaRPr>
            </a:p>
            <a:p>
              <a:pPr marL="285750" indent="-285750" algn="l">
                <a:buBlip>
                  <a:blip r:embed="rId12"/>
                </a:buBlip>
              </a:pPr>
              <a:r>
                <a:rPr lang="fr-FR" sz="1400" b="1" dirty="0" smtClean="0">
                  <a:solidFill>
                    <a:schemeClr val="tx2"/>
                  </a:solidFill>
                  <a:latin typeface="Verdana" pitchFamily="34" charset="0"/>
                </a:rPr>
                <a:t>Fonds </a:t>
              </a:r>
              <a:r>
                <a:rPr lang="fr-FR" sz="1400" b="1" dirty="0">
                  <a:solidFill>
                    <a:schemeClr val="tx2"/>
                  </a:solidFill>
                  <a:latin typeface="Verdana" pitchFamily="34" charset="0"/>
                </a:rPr>
                <a:t>de solidarité</a:t>
              </a:r>
            </a:p>
          </p:txBody>
        </p:sp>
        <p:sp>
          <p:nvSpPr>
            <p:cNvPr id="46" name="Line 25"/>
            <p:cNvSpPr>
              <a:spLocks noChangeShapeType="1"/>
            </p:cNvSpPr>
            <p:nvPr/>
          </p:nvSpPr>
          <p:spPr bwMode="auto">
            <a:xfrm>
              <a:off x="5970092" y="4078944"/>
              <a:ext cx="258092" cy="0"/>
            </a:xfrm>
            <a:prstGeom prst="line">
              <a:avLst/>
            </a:prstGeom>
            <a:ln>
              <a:solidFill>
                <a:srgbClr val="00B050"/>
              </a:solidFill>
              <a:headEnd/>
              <a:tailEnd type="triangle" w="med" len="med"/>
            </a:ln>
            <a:ex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fr-FR"/>
            </a:p>
          </p:txBody>
        </p:sp>
        <p:sp>
          <p:nvSpPr>
            <p:cNvPr id="48" name="Line 22"/>
            <p:cNvSpPr>
              <a:spLocks noChangeShapeType="1"/>
            </p:cNvSpPr>
            <p:nvPr/>
          </p:nvSpPr>
          <p:spPr bwMode="auto">
            <a:xfrm>
              <a:off x="2987824" y="5106144"/>
              <a:ext cx="2704" cy="267072"/>
            </a:xfrm>
            <a:prstGeom prst="line">
              <a:avLst/>
            </a:prstGeom>
            <a:ln>
              <a:solidFill>
                <a:srgbClr val="00B050"/>
              </a:solidFill>
              <a:headEnd/>
              <a:tailEnd type="triangle" w="med" len="med"/>
            </a:ln>
            <a:ex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fr-FR"/>
            </a:p>
          </p:txBody>
        </p:sp>
        <p:sp>
          <p:nvSpPr>
            <p:cNvPr id="49" name="Line 22"/>
            <p:cNvSpPr>
              <a:spLocks noChangeShapeType="1"/>
            </p:cNvSpPr>
            <p:nvPr/>
          </p:nvSpPr>
          <p:spPr bwMode="auto">
            <a:xfrm>
              <a:off x="2987824" y="4242048"/>
              <a:ext cx="2704" cy="267072"/>
            </a:xfrm>
            <a:prstGeom prst="line">
              <a:avLst/>
            </a:prstGeom>
            <a:ln>
              <a:solidFill>
                <a:srgbClr val="00B050"/>
              </a:solidFill>
              <a:headEnd/>
              <a:tailEnd type="triangle" w="med" len="med"/>
            </a:ln>
            <a:ex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fr-FR"/>
            </a:p>
          </p:txBody>
        </p:sp>
        <p:sp>
          <p:nvSpPr>
            <p:cNvPr id="50" name="Line 22"/>
            <p:cNvSpPr>
              <a:spLocks noChangeShapeType="1"/>
            </p:cNvSpPr>
            <p:nvPr/>
          </p:nvSpPr>
          <p:spPr bwMode="auto">
            <a:xfrm>
              <a:off x="2987824" y="3233936"/>
              <a:ext cx="2704" cy="267072"/>
            </a:xfrm>
            <a:prstGeom prst="line">
              <a:avLst/>
            </a:prstGeom>
            <a:ln>
              <a:solidFill>
                <a:srgbClr val="00B050"/>
              </a:solidFill>
              <a:headEnd/>
              <a:tailEnd type="triangle" w="med" len="med"/>
            </a:ln>
            <a:ex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fr-FR"/>
            </a:p>
          </p:txBody>
        </p:sp>
        <p:sp>
          <p:nvSpPr>
            <p:cNvPr id="53" name="Line 22"/>
            <p:cNvSpPr>
              <a:spLocks noChangeShapeType="1"/>
            </p:cNvSpPr>
            <p:nvPr/>
          </p:nvSpPr>
          <p:spPr bwMode="auto">
            <a:xfrm>
              <a:off x="7593632" y="1700808"/>
              <a:ext cx="2704" cy="267072"/>
            </a:xfrm>
            <a:prstGeom prst="line">
              <a:avLst/>
            </a:prstGeom>
            <a:ln>
              <a:solidFill>
                <a:srgbClr val="00B050"/>
              </a:solidFill>
              <a:headEnd/>
              <a:tailEnd type="triangle" w="med" len="med"/>
            </a:ln>
            <a:ex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fr-FR"/>
            </a:p>
          </p:txBody>
        </p:sp>
        <p:sp>
          <p:nvSpPr>
            <p:cNvPr id="54" name="Line 22"/>
            <p:cNvSpPr>
              <a:spLocks noChangeShapeType="1"/>
            </p:cNvSpPr>
            <p:nvPr/>
          </p:nvSpPr>
          <p:spPr bwMode="auto">
            <a:xfrm>
              <a:off x="7521624" y="3573016"/>
              <a:ext cx="2704" cy="267072"/>
            </a:xfrm>
            <a:prstGeom prst="line">
              <a:avLst/>
            </a:prstGeom>
            <a:ln>
              <a:solidFill>
                <a:srgbClr val="00B050"/>
              </a:solidFill>
              <a:headEnd/>
              <a:tailEnd type="triangle" w="med" len="med"/>
            </a:ln>
            <a:ex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2" name="Rectangle 31"/>
          <p:cNvSpPr/>
          <p:nvPr/>
        </p:nvSpPr>
        <p:spPr>
          <a:xfrm>
            <a:off x="-1" y="836712"/>
            <a:ext cx="9144001" cy="6781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1"/>
          <p:cNvSpPr>
            <a:spLocks noChangeArrowheads="1"/>
          </p:cNvSpPr>
          <p:nvPr/>
        </p:nvSpPr>
        <p:spPr bwMode="auto">
          <a:xfrm>
            <a:off x="36511" y="116632"/>
            <a:ext cx="9107489" cy="800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22852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3200" b="1" dirty="0" smtClean="0" bmk="_Toc346637497">
                <a:solidFill>
                  <a:srgbClr val="0070C0"/>
                </a:solidFill>
                <a:latin typeface="Cambria" pitchFamily="18" charset="0"/>
                <a:ea typeface="Arial" charset="0"/>
              </a:rPr>
              <a:t>ORGANES DE GOUVERNANCE</a:t>
            </a:r>
            <a:endParaRPr kumimoji="0" lang="fr-FR" sz="3200" b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ambria" pitchFamily="18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0192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3009146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000" b="1" dirty="0">
                <a:solidFill>
                  <a:srgbClr val="0070C0"/>
                </a:solidFill>
                <a:latin typeface="Cambria" pitchFamily="18" charset="0"/>
                <a:cs typeface="Arial" pitchFamily="34" charset="0"/>
              </a:rPr>
              <a:t>LA CMIM EN CHIFFRES</a:t>
            </a:r>
          </a:p>
        </p:txBody>
      </p:sp>
      <p:sp>
        <p:nvSpPr>
          <p:cNvPr id="6" name="Rectangle 5"/>
          <p:cNvSpPr/>
          <p:nvPr/>
        </p:nvSpPr>
        <p:spPr>
          <a:xfrm>
            <a:off x="-1" y="4153272"/>
            <a:ext cx="9144001" cy="6781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-1" y="2497088"/>
            <a:ext cx="9144001" cy="6781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</p:spPr>
        <p:txBody>
          <a:bodyPr/>
          <a:lstStyle/>
          <a:p>
            <a:pPr>
              <a:defRPr/>
            </a:pPr>
            <a:fld id="{D7589EA7-F4A9-4B8A-BCA4-28ADA22C6213}" type="slidenum">
              <a:rPr lang="fr-FR"/>
              <a:pPr>
                <a:defRPr/>
              </a:pPr>
              <a:t>8</a:t>
            </a:fld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37" r="55729"/>
          <a:stretch/>
        </p:blipFill>
        <p:spPr>
          <a:xfrm>
            <a:off x="107504" y="4437112"/>
            <a:ext cx="1540236" cy="241781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37" r="55729"/>
          <a:stretch/>
        </p:blipFill>
        <p:spPr>
          <a:xfrm rot="10800000">
            <a:off x="7308304" y="6746"/>
            <a:ext cx="1540236" cy="2417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76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90133"/>
            <a:ext cx="6624736" cy="6677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</p:spPr>
        <p:txBody>
          <a:bodyPr/>
          <a:lstStyle/>
          <a:p>
            <a:pPr>
              <a:defRPr/>
            </a:pPr>
            <a:fld id="{D7589EA7-F4A9-4B8A-BCA4-28ADA22C6213}" type="slidenum">
              <a:rPr lang="fr-FR"/>
              <a:pPr>
                <a:defRPr/>
              </a:pPr>
              <a:t>9</a:t>
            </a:fld>
            <a:endParaRPr lang="fr-FR" dirty="0"/>
          </a:p>
        </p:txBody>
      </p:sp>
      <p:sp>
        <p:nvSpPr>
          <p:cNvPr id="2" name="AutoShape 2" descr="Résultat de recherche d'images pour &quot;presentation chiffre clés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" name="AutoShape 4" descr="Résultat de recherche d'images pour &quot;presentation chiffre clés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1403648" y="3717032"/>
            <a:ext cx="15121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fr-FR" sz="1400" b="1" dirty="0">
                <a:solidFill>
                  <a:schemeClr val="tx2"/>
                </a:solidFill>
              </a:rPr>
              <a:t>Prestations </a:t>
            </a:r>
            <a:endParaRPr lang="fr-FR" sz="1400" b="1" dirty="0" smtClean="0">
              <a:solidFill>
                <a:schemeClr val="tx2"/>
              </a:solidFill>
            </a:endParaRP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fr-FR" sz="1400" b="1" dirty="0" smtClean="0">
                <a:solidFill>
                  <a:schemeClr val="tx2"/>
                </a:solidFill>
              </a:rPr>
              <a:t>Remboursées</a:t>
            </a: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fr-FR" sz="1400" b="1" dirty="0" smtClean="0">
                <a:solidFill>
                  <a:schemeClr val="tx2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endParaRPr lang="fr-FR" sz="1400" b="1" dirty="0">
              <a:solidFill>
                <a:schemeClr val="tx2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fr-FR" b="1" i="1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378</a:t>
            </a:r>
            <a:r>
              <a:rPr lang="fr-FR" sz="1200" b="1" i="1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fr-FR" sz="1200" b="1" i="1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millions</a:t>
            </a:r>
            <a:r>
              <a:rPr lang="fr-FR" sz="1400" b="1" i="1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2987824" y="5365665"/>
            <a:ext cx="12961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fr-FR" sz="1400" b="1" dirty="0">
                <a:solidFill>
                  <a:schemeClr val="tx2"/>
                </a:solidFill>
              </a:rPr>
              <a:t>Cotisations </a:t>
            </a:r>
            <a:endParaRPr lang="fr-FR" sz="1400" b="1" dirty="0" smtClean="0">
              <a:solidFill>
                <a:schemeClr val="tx2"/>
              </a:solidFill>
            </a:endParaRP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fr-FR" sz="1400" b="1" dirty="0" smtClean="0">
                <a:solidFill>
                  <a:schemeClr val="tx2"/>
                </a:solidFill>
              </a:rPr>
              <a:t>Encaissées</a:t>
            </a: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fr-FR" sz="1400" b="1" dirty="0" smtClean="0">
                <a:solidFill>
                  <a:schemeClr val="tx2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endParaRPr lang="fr-FR" sz="1400" b="1" dirty="0">
              <a:solidFill>
                <a:schemeClr val="tx2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fr-FR" b="1" i="1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487</a:t>
            </a:r>
            <a:r>
              <a:rPr lang="fr-FR" sz="1200" b="1" i="1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fr-FR" sz="1200" b="1" i="1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millions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772471" y="5437673"/>
            <a:ext cx="152772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fr-FR" sz="1400" b="1" dirty="0">
                <a:solidFill>
                  <a:schemeClr val="tx2"/>
                </a:solidFill>
              </a:rPr>
              <a:t>Résultat net </a:t>
            </a:r>
            <a:endParaRPr lang="fr-FR" sz="1400" b="1" dirty="0" smtClean="0">
              <a:solidFill>
                <a:schemeClr val="tx2"/>
              </a:solidFill>
            </a:endParaRP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fr-FR" sz="1400" b="1" dirty="0" smtClean="0">
                <a:solidFill>
                  <a:schemeClr val="tx2"/>
                </a:solidFill>
              </a:rPr>
              <a:t>«</a:t>
            </a:r>
            <a:r>
              <a:rPr lang="fr-FR" sz="1400" b="1" dirty="0">
                <a:solidFill>
                  <a:schemeClr val="tx2"/>
                </a:solidFill>
              </a:rPr>
              <a:t> Maladie </a:t>
            </a:r>
            <a:r>
              <a:rPr lang="fr-FR" sz="1400" b="1" dirty="0" smtClean="0">
                <a:solidFill>
                  <a:schemeClr val="tx2"/>
                </a:solidFill>
              </a:rPr>
              <a:t>»</a:t>
            </a: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fr-FR" sz="1400" b="1" dirty="0" smtClean="0">
                <a:solidFill>
                  <a:schemeClr val="tx2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fr-FR" b="1" i="1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94</a:t>
            </a:r>
            <a:r>
              <a:rPr lang="fr-FR" sz="1200" b="1" i="1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fr-FR" sz="1200" b="1" i="1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millions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300192" y="4365104"/>
            <a:ext cx="13681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fr-FR" sz="1200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Remboursement </a:t>
            </a:r>
            <a:r>
              <a:rPr lang="fr-FR" sz="1200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direct </a:t>
            </a:r>
            <a:endParaRPr lang="fr-FR" sz="1200" dirty="0" smtClean="0">
              <a:solidFill>
                <a:schemeClr val="bg1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fr-FR" b="1" i="1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311</a:t>
            </a:r>
            <a:r>
              <a:rPr lang="fr-FR" b="1" i="1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 599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525344" y="3501008"/>
            <a:ext cx="150304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fr-FR" sz="1200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Prises en </a:t>
            </a:r>
            <a:r>
              <a:rPr lang="fr-FR" sz="1200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charge</a:t>
            </a: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fr-FR" sz="1200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fr-FR" b="1" i="1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73</a:t>
            </a:r>
            <a:r>
              <a:rPr lang="fr-FR" b="1" i="1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 211</a:t>
            </a:r>
            <a:r>
              <a:rPr lang="fr-FR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652120" y="1106160"/>
            <a:ext cx="122413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fr-FR" sz="1200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Ayants </a:t>
            </a:r>
            <a:r>
              <a:rPr lang="fr-FR" sz="1200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droit </a:t>
            </a:r>
            <a:endParaRPr lang="fr-FR" sz="1200" dirty="0" smtClean="0">
              <a:solidFill>
                <a:schemeClr val="bg1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fr-FR" b="1" i="1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62 521               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347864" y="332656"/>
            <a:ext cx="14401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fr-FR" sz="1400" b="1" dirty="0" smtClean="0">
                <a:solidFill>
                  <a:schemeClr val="tx2"/>
                </a:solidFill>
              </a:rPr>
              <a:t>Bénéficiaires</a:t>
            </a:r>
            <a:endParaRPr lang="fr-FR" dirty="0">
              <a:solidFill>
                <a:schemeClr val="tx2"/>
              </a:solidFill>
            </a:endParaRP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fr-FR" b="1" i="1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115 </a:t>
            </a:r>
            <a:r>
              <a:rPr lang="fr-FR" b="1" i="1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518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16016" y="530096"/>
            <a:ext cx="104411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fr-FR" sz="1200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Assurés </a:t>
            </a: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fr-FR" b="1" i="1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46</a:t>
            </a:r>
            <a:r>
              <a:rPr lang="fr-FR" b="1" i="1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 </a:t>
            </a:r>
            <a:r>
              <a:rPr lang="fr-FR" b="1" i="1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353 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18" name="Image 1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710037"/>
            <a:ext cx="3024336" cy="1099245"/>
          </a:xfrm>
          <a:prstGeom prst="rect">
            <a:avLst/>
          </a:prstGeom>
        </p:spPr>
      </p:pic>
      <p:pic>
        <p:nvPicPr>
          <p:cNvPr id="19" name="Image 1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533" y="3687508"/>
            <a:ext cx="2135603" cy="255273"/>
          </a:xfrm>
          <a:prstGeom prst="rect">
            <a:avLst/>
          </a:prstGeom>
        </p:spPr>
      </p:pic>
      <p:pic>
        <p:nvPicPr>
          <p:cNvPr id="20" name="Image 1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030532"/>
            <a:ext cx="2150906" cy="118548"/>
          </a:xfrm>
          <a:prstGeom prst="rect">
            <a:avLst/>
          </a:prstGeom>
        </p:spPr>
      </p:pic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13276" y="1920411"/>
            <a:ext cx="3970692" cy="1292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22852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3200" b="1" i="0" u="none" strike="noStrike" cap="none" normalizeH="0" baseline="0" dirty="0" smtClean="0" bmk="_Toc346637497">
                <a:ln>
                  <a:noFill/>
                </a:ln>
                <a:solidFill>
                  <a:srgbClr val="0070C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LA CMIM EN CHIFFRES 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ambria" pitchFamily="18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43178" y="2090368"/>
            <a:ext cx="200123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fr-FR" sz="1400" b="1" dirty="0">
                <a:solidFill>
                  <a:schemeClr val="tx2"/>
                </a:solidFill>
              </a:rPr>
              <a:t>Nombre </a:t>
            </a:r>
            <a:endParaRPr lang="fr-FR" sz="1400" b="1" dirty="0" smtClean="0">
              <a:solidFill>
                <a:schemeClr val="tx2"/>
              </a:solidFill>
            </a:endParaRP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fr-FR" sz="1400" b="1" dirty="0" smtClean="0">
                <a:solidFill>
                  <a:schemeClr val="tx2"/>
                </a:solidFill>
              </a:rPr>
              <a:t>de </a:t>
            </a:r>
            <a:r>
              <a:rPr lang="fr-FR" sz="1400" b="1" dirty="0">
                <a:solidFill>
                  <a:schemeClr val="tx2"/>
                </a:solidFill>
              </a:rPr>
              <a:t>dossiers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fr-FR" sz="1400" b="1" dirty="0" smtClean="0">
                <a:solidFill>
                  <a:schemeClr val="tx2"/>
                </a:solidFill>
              </a:rPr>
              <a:t>Remboursés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fr-FR" b="1" i="1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384 </a:t>
            </a:r>
            <a:r>
              <a:rPr lang="fr-FR" b="1" i="1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810</a:t>
            </a:r>
            <a:endParaRPr lang="fr-FR" dirty="0">
              <a:solidFill>
                <a:schemeClr val="bg1"/>
              </a:solidFill>
            </a:endParaRP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fr-FR" b="1" dirty="0">
                <a:solidFill>
                  <a:schemeClr val="tx2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3412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0.875"/>
  <p:tag name="LLEFT" val=" 16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0.875"/>
  <p:tag name="LLEFT" val=" 16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0.875"/>
  <p:tag name="LLEFT" val=" 16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0.875"/>
  <p:tag name="LLEFT" val=" 16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0.875"/>
  <p:tag name="LLEFT" val=" 16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TOP" val=" 200.875"/>
  <p:tag name="LLEFT" val=" 16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4347</TotalTime>
  <Words>1013</Words>
  <Application>Microsoft Office PowerPoint</Application>
  <PresentationFormat>Affichage à l'écran (4:3)</PresentationFormat>
  <Paragraphs>275</Paragraphs>
  <Slides>23</Slides>
  <Notes>11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4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Couverture complémentaire à l’AMO CNSS</dc:title>
  <dc:creator>s.elhasni</dc:creator>
  <cp:lastModifiedBy>Said Ghabri</cp:lastModifiedBy>
  <cp:revision>461</cp:revision>
  <cp:lastPrinted>2016-11-08T09:28:58Z</cp:lastPrinted>
  <dcterms:created xsi:type="dcterms:W3CDTF">2010-06-03T11:08:11Z</dcterms:created>
  <dcterms:modified xsi:type="dcterms:W3CDTF">2017-02-27T09:11:46Z</dcterms:modified>
</cp:coreProperties>
</file>