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8" r:id="rId3"/>
    <p:sldId id="389" r:id="rId4"/>
    <p:sldId id="323" r:id="rId5"/>
    <p:sldId id="325" r:id="rId6"/>
    <p:sldId id="326" r:id="rId7"/>
    <p:sldId id="327" r:id="rId8"/>
    <p:sldId id="390" r:id="rId9"/>
    <p:sldId id="340" r:id="rId10"/>
    <p:sldId id="341" r:id="rId11"/>
    <p:sldId id="344" r:id="rId12"/>
    <p:sldId id="391" r:id="rId13"/>
    <p:sldId id="392" r:id="rId14"/>
    <p:sldId id="393" r:id="rId15"/>
    <p:sldId id="382" r:id="rId16"/>
    <p:sldId id="385" r:id="rId17"/>
    <p:sldId id="394" r:id="rId18"/>
    <p:sldId id="383" r:id="rId19"/>
    <p:sldId id="384" r:id="rId20"/>
    <p:sldId id="395" r:id="rId21"/>
    <p:sldId id="396" r:id="rId22"/>
    <p:sldId id="363" r:id="rId23"/>
    <p:sldId id="306" r:id="rId24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24E"/>
    <a:srgbClr val="FA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3" autoAdjust="0"/>
    <p:restoredTop sz="92879" autoAdjust="0"/>
  </p:normalViewPr>
  <p:slideViewPr>
    <p:cSldViewPr>
      <p:cViewPr>
        <p:scale>
          <a:sx n="70" d="100"/>
          <a:sy n="70" d="100"/>
        </p:scale>
        <p:origin x="-241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AB5FD-D239-4D1A-9E56-5DE143627D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B3B2B1-D7CE-4139-A6A1-D5BA91856F59}">
      <dgm:prSet phldrT="[Texte]" custT="1"/>
      <dgm:spPr/>
      <dgm:t>
        <a:bodyPr/>
        <a:lstStyle/>
        <a:p>
          <a:r>
            <a:rPr lang="fr-FR" sz="2200" b="0" dirty="0" smtClean="0">
              <a:solidFill>
                <a:schemeClr val="bg1"/>
              </a:solidFill>
              <a:latin typeface="Cambria" pitchFamily="18" charset="0"/>
            </a:rPr>
            <a:t>Mutuelles créées dans le cadre des dispositions du dahir n° 1.57.187 du 12 novembre 1963 </a:t>
          </a:r>
          <a:r>
            <a:rPr lang="fr-FR" sz="2200" b="0" i="1" dirty="0" smtClean="0">
              <a:solidFill>
                <a:schemeClr val="bg1"/>
              </a:solidFill>
              <a:latin typeface="Cambria" pitchFamily="18" charset="0"/>
            </a:rPr>
            <a:t>(plus de 1,5 millions d’adhérents):</a:t>
          </a:r>
          <a:endParaRPr lang="fr-FR" sz="2200" b="0" dirty="0">
            <a:solidFill>
              <a:schemeClr val="bg1"/>
            </a:solidFill>
            <a:latin typeface="Cambria" pitchFamily="18" charset="0"/>
          </a:endParaRPr>
        </a:p>
      </dgm:t>
    </dgm:pt>
    <dgm:pt modelId="{58DF4913-7620-4253-8F55-E0B723A5DF23}" type="parTrans" cxnId="{A4351794-A1E8-4AD4-A820-F38F7912BFC3}">
      <dgm:prSet/>
      <dgm:spPr/>
      <dgm:t>
        <a:bodyPr/>
        <a:lstStyle/>
        <a:p>
          <a:endParaRPr lang="fr-FR"/>
        </a:p>
      </dgm:t>
    </dgm:pt>
    <dgm:pt modelId="{DB200FD8-1F30-4532-A6C8-E87D03817ECA}" type="sibTrans" cxnId="{A4351794-A1E8-4AD4-A820-F38F7912BFC3}">
      <dgm:prSet/>
      <dgm:spPr/>
      <dgm:t>
        <a:bodyPr/>
        <a:lstStyle/>
        <a:p>
          <a:endParaRPr lang="fr-FR"/>
        </a:p>
      </dgm:t>
    </dgm:pt>
    <dgm:pt modelId="{90754C96-139A-48BE-8C63-10814A13BA50}">
      <dgm:prSet phldrT="[Texte]" custT="1"/>
      <dgm:spPr/>
      <dgm:t>
        <a:bodyPr/>
        <a:lstStyle/>
        <a:p>
          <a:pPr algn="just"/>
          <a:r>
            <a:rPr lang="fr-FR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14</a:t>
          </a:r>
          <a:r>
            <a:rPr lang="fr-FR" sz="2000" b="0" dirty="0" smtClean="0">
              <a:solidFill>
                <a:srgbClr val="0070C0"/>
              </a:solidFill>
              <a:latin typeface="Cambria" pitchFamily="18" charset="0"/>
            </a:rPr>
            <a:t>  Mutuelles créées au sein d’établissements publics ou semi-publics </a:t>
          </a:r>
          <a:endParaRPr lang="fr-FR" sz="2000" dirty="0"/>
        </a:p>
      </dgm:t>
    </dgm:pt>
    <dgm:pt modelId="{823FCBA4-C23F-490D-92DA-124B29191633}" type="parTrans" cxnId="{3D49E1E1-5F33-4DAD-8212-31DD2F7C5CA9}">
      <dgm:prSet/>
      <dgm:spPr/>
      <dgm:t>
        <a:bodyPr/>
        <a:lstStyle/>
        <a:p>
          <a:endParaRPr lang="fr-FR"/>
        </a:p>
      </dgm:t>
    </dgm:pt>
    <dgm:pt modelId="{D3990B55-44D4-4984-B906-413B514C3023}" type="sibTrans" cxnId="{3D49E1E1-5F33-4DAD-8212-31DD2F7C5CA9}">
      <dgm:prSet/>
      <dgm:spPr/>
      <dgm:t>
        <a:bodyPr/>
        <a:lstStyle/>
        <a:p>
          <a:endParaRPr lang="fr-FR"/>
        </a:p>
      </dgm:t>
    </dgm:pt>
    <dgm:pt modelId="{E01D19A4-0DC7-499E-A602-B9DC2B7CC3C6}">
      <dgm:prSet phldrT="[Texte]" custT="1"/>
      <dgm:spPr/>
      <dgm:t>
        <a:bodyPr/>
        <a:lstStyle/>
        <a:p>
          <a:pPr algn="just"/>
          <a:r>
            <a:rPr lang="fr-FR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9</a:t>
          </a:r>
          <a:r>
            <a:rPr lang="fr-FR" sz="2000" b="0" dirty="0" smtClean="0">
              <a:solidFill>
                <a:srgbClr val="0070C0"/>
              </a:solidFill>
              <a:latin typeface="Cambria" pitchFamily="18" charset="0"/>
            </a:rPr>
            <a:t> Mutuelles dans le secteur public dont 8 composent la CNOPS (environ 1,2 millions d’adhérents – 3,2 millions de bénéficiaires)</a:t>
          </a:r>
          <a:endParaRPr lang="fr-FR" sz="2000" b="0" dirty="0">
            <a:solidFill>
              <a:srgbClr val="0070C0"/>
            </a:solidFill>
            <a:latin typeface="Cambria" pitchFamily="18" charset="0"/>
          </a:endParaRPr>
        </a:p>
      </dgm:t>
    </dgm:pt>
    <dgm:pt modelId="{216496E3-216B-4985-8051-12B0C1974DE1}" type="parTrans" cxnId="{AE4107EF-0188-48C7-8A75-55352CDE20B4}">
      <dgm:prSet/>
      <dgm:spPr/>
      <dgm:t>
        <a:bodyPr/>
        <a:lstStyle/>
        <a:p>
          <a:endParaRPr lang="fr-FR"/>
        </a:p>
      </dgm:t>
    </dgm:pt>
    <dgm:pt modelId="{3536438A-303E-45B2-A240-549D8841DA5C}" type="sibTrans" cxnId="{AE4107EF-0188-48C7-8A75-55352CDE20B4}">
      <dgm:prSet/>
      <dgm:spPr/>
      <dgm:t>
        <a:bodyPr/>
        <a:lstStyle/>
        <a:p>
          <a:endParaRPr lang="fr-FR"/>
        </a:p>
      </dgm:t>
    </dgm:pt>
    <dgm:pt modelId="{D723AC52-510A-4CFF-9855-492B58D729AF}">
      <dgm:prSet phldrT="[Texte]" custT="1"/>
      <dgm:spPr/>
      <dgm:t>
        <a:bodyPr/>
        <a:lstStyle/>
        <a:p>
          <a:pPr algn="just"/>
          <a:r>
            <a:rPr lang="fr-FR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 </a:t>
          </a:r>
          <a:r>
            <a:rPr lang="fr-FR" sz="2000" b="0" dirty="0" smtClean="0">
              <a:solidFill>
                <a:srgbClr val="0070C0"/>
              </a:solidFill>
              <a:latin typeface="Cambria" pitchFamily="18" charset="0"/>
            </a:rPr>
            <a:t>Mutuelle créée par une profession libérale (MUGEPHAR-PS)</a:t>
          </a:r>
          <a:endParaRPr lang="fr-FR" sz="2000" b="0" dirty="0">
            <a:solidFill>
              <a:srgbClr val="0070C0"/>
            </a:solidFill>
            <a:latin typeface="Cambria" pitchFamily="18" charset="0"/>
          </a:endParaRPr>
        </a:p>
      </dgm:t>
    </dgm:pt>
    <dgm:pt modelId="{2F172501-235F-4F59-AFA6-06E971859FB4}" type="parTrans" cxnId="{6BE70169-DBCF-43B4-A5AE-8D9528DA5D79}">
      <dgm:prSet/>
      <dgm:spPr/>
      <dgm:t>
        <a:bodyPr/>
        <a:lstStyle/>
        <a:p>
          <a:endParaRPr lang="fr-FR"/>
        </a:p>
      </dgm:t>
    </dgm:pt>
    <dgm:pt modelId="{C6845D34-74B4-4623-B3F5-A394C1E34749}" type="sibTrans" cxnId="{6BE70169-DBCF-43B4-A5AE-8D9528DA5D79}">
      <dgm:prSet/>
      <dgm:spPr/>
      <dgm:t>
        <a:bodyPr/>
        <a:lstStyle/>
        <a:p>
          <a:endParaRPr lang="fr-FR"/>
        </a:p>
      </dgm:t>
    </dgm:pt>
    <dgm:pt modelId="{F244340B-B247-472F-9BDA-C33D0B62589D}">
      <dgm:prSet phldrT="[Texte]" custT="1"/>
      <dgm:spPr/>
      <dgm:t>
        <a:bodyPr/>
        <a:lstStyle/>
        <a:p>
          <a:pPr algn="just"/>
          <a:r>
            <a:rPr lang="fr-FR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</a:t>
          </a:r>
          <a:r>
            <a:rPr lang="fr-FR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 </a:t>
          </a:r>
          <a:r>
            <a:rPr lang="fr-FR" sz="2000" b="0" dirty="0" smtClean="0">
              <a:solidFill>
                <a:srgbClr val="0070C0"/>
              </a:solidFill>
              <a:latin typeface="Cambria" pitchFamily="18" charset="0"/>
            </a:rPr>
            <a:t>Mutuelle interentreprises (CMIM)</a:t>
          </a:r>
          <a:endParaRPr lang="fr-FR" sz="2000" b="0" dirty="0">
            <a:solidFill>
              <a:srgbClr val="0070C0"/>
            </a:solidFill>
            <a:latin typeface="Cambria" pitchFamily="18" charset="0"/>
          </a:endParaRPr>
        </a:p>
      </dgm:t>
    </dgm:pt>
    <dgm:pt modelId="{2850E5A8-8FBF-4285-A550-313587C86D42}" type="parTrans" cxnId="{9E2A9384-30B9-4C93-A5B5-E9812798A73E}">
      <dgm:prSet/>
      <dgm:spPr/>
      <dgm:t>
        <a:bodyPr/>
        <a:lstStyle/>
        <a:p>
          <a:endParaRPr lang="fr-FR"/>
        </a:p>
      </dgm:t>
    </dgm:pt>
    <dgm:pt modelId="{514F206B-F11A-45FB-9A4F-0ECC09440C2A}" type="sibTrans" cxnId="{9E2A9384-30B9-4C93-A5B5-E9812798A73E}">
      <dgm:prSet/>
      <dgm:spPr/>
      <dgm:t>
        <a:bodyPr/>
        <a:lstStyle/>
        <a:p>
          <a:endParaRPr lang="fr-FR"/>
        </a:p>
      </dgm:t>
    </dgm:pt>
    <dgm:pt modelId="{737810EF-6395-4DAF-A651-130FD24FB77A}" type="pres">
      <dgm:prSet presAssocID="{9B7AB5FD-D239-4D1A-9E56-5DE143627D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2572CD5-8F5C-4C05-859D-B424776472AD}" type="pres">
      <dgm:prSet presAssocID="{E5B3B2B1-D7CE-4139-A6A1-D5BA91856F59}" presName="root" presStyleCnt="0"/>
      <dgm:spPr/>
    </dgm:pt>
    <dgm:pt modelId="{3A2DC65D-0F63-4363-B423-821113D90DE6}" type="pres">
      <dgm:prSet presAssocID="{E5B3B2B1-D7CE-4139-A6A1-D5BA91856F59}" presName="rootComposite" presStyleCnt="0"/>
      <dgm:spPr/>
    </dgm:pt>
    <dgm:pt modelId="{DEF2F2FE-E05C-4F36-8B23-503C75F62A10}" type="pres">
      <dgm:prSet presAssocID="{E5B3B2B1-D7CE-4139-A6A1-D5BA91856F59}" presName="rootText" presStyleLbl="node1" presStyleIdx="0" presStyleCnt="1" custScaleX="356794" custScaleY="80373" custLinFactNeighborY="60036"/>
      <dgm:spPr/>
      <dgm:t>
        <a:bodyPr/>
        <a:lstStyle/>
        <a:p>
          <a:endParaRPr lang="fr-FR"/>
        </a:p>
      </dgm:t>
    </dgm:pt>
    <dgm:pt modelId="{1A18D7BE-12BD-41DD-8FC6-7867213F931F}" type="pres">
      <dgm:prSet presAssocID="{E5B3B2B1-D7CE-4139-A6A1-D5BA91856F59}" presName="rootConnector" presStyleLbl="node1" presStyleIdx="0" presStyleCnt="1"/>
      <dgm:spPr/>
      <dgm:t>
        <a:bodyPr/>
        <a:lstStyle/>
        <a:p>
          <a:endParaRPr lang="fr-FR"/>
        </a:p>
      </dgm:t>
    </dgm:pt>
    <dgm:pt modelId="{8C5EDC10-A423-427B-B43D-28C1DC0CC9D5}" type="pres">
      <dgm:prSet presAssocID="{E5B3B2B1-D7CE-4139-A6A1-D5BA91856F59}" presName="childShape" presStyleCnt="0"/>
      <dgm:spPr/>
    </dgm:pt>
    <dgm:pt modelId="{D08EF09D-8278-4FF4-BBAA-EE946E41788A}" type="pres">
      <dgm:prSet presAssocID="{823FCBA4-C23F-490D-92DA-124B29191633}" presName="Name13" presStyleLbl="parChTrans1D2" presStyleIdx="0" presStyleCnt="4"/>
      <dgm:spPr/>
      <dgm:t>
        <a:bodyPr/>
        <a:lstStyle/>
        <a:p>
          <a:endParaRPr lang="fr-FR"/>
        </a:p>
      </dgm:t>
    </dgm:pt>
    <dgm:pt modelId="{258374F9-3BD9-4FD0-A915-39589AE99897}" type="pres">
      <dgm:prSet presAssocID="{90754C96-139A-48BE-8C63-10814A13BA50}" presName="childText" presStyleLbl="bgAcc1" presStyleIdx="0" presStyleCnt="4" custScaleX="390994" custScaleY="60214" custLinFactNeighborX="-25014" custLinFactNeighborY="467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2C824D-B458-4188-800E-EA5EBA887A10}" type="pres">
      <dgm:prSet presAssocID="{216496E3-216B-4985-8051-12B0C1974DE1}" presName="Name13" presStyleLbl="parChTrans1D2" presStyleIdx="1" presStyleCnt="4"/>
      <dgm:spPr/>
      <dgm:t>
        <a:bodyPr/>
        <a:lstStyle/>
        <a:p>
          <a:endParaRPr lang="fr-FR"/>
        </a:p>
      </dgm:t>
    </dgm:pt>
    <dgm:pt modelId="{0135242D-150C-4CA0-8AF6-3804FF775003}" type="pres">
      <dgm:prSet presAssocID="{E01D19A4-0DC7-499E-A602-B9DC2B7CC3C6}" presName="childText" presStyleLbl="bgAcc1" presStyleIdx="1" presStyleCnt="4" custScaleX="393118" custScaleY="82061" custLinFactNeighborX="-27259" custLinFactNeighborY="3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94BCFD-456D-402D-8D84-0EE3F8B8836E}" type="pres">
      <dgm:prSet presAssocID="{2F172501-235F-4F59-AFA6-06E971859FB4}" presName="Name13" presStyleLbl="parChTrans1D2" presStyleIdx="2" presStyleCnt="4"/>
      <dgm:spPr/>
      <dgm:t>
        <a:bodyPr/>
        <a:lstStyle/>
        <a:p>
          <a:endParaRPr lang="fr-FR"/>
        </a:p>
      </dgm:t>
    </dgm:pt>
    <dgm:pt modelId="{1244414F-884D-422A-808E-A9CE881E65FD}" type="pres">
      <dgm:prSet presAssocID="{D723AC52-510A-4CFF-9855-492B58D729AF}" presName="childText" presStyleLbl="bgAcc1" presStyleIdx="2" presStyleCnt="4" custScaleX="391790" custScaleY="67711" custLinFactNeighborX="-26718" custLinFactNeighborY="141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A8F6A0-6937-4FCC-B333-3E11CE1F5AD9}" type="pres">
      <dgm:prSet presAssocID="{2850E5A8-8FBF-4285-A550-313587C86D42}" presName="Name13" presStyleLbl="parChTrans1D2" presStyleIdx="3" presStyleCnt="4"/>
      <dgm:spPr/>
      <dgm:t>
        <a:bodyPr/>
        <a:lstStyle/>
        <a:p>
          <a:endParaRPr lang="fr-FR"/>
        </a:p>
      </dgm:t>
    </dgm:pt>
    <dgm:pt modelId="{1F0CA7A7-3234-4322-A182-AA614E8FDCD2}" type="pres">
      <dgm:prSet presAssocID="{F244340B-B247-472F-9BDA-C33D0B62589D}" presName="childText" presStyleLbl="bgAcc1" presStyleIdx="3" presStyleCnt="4" custScaleX="392839" custScaleY="59047" custLinFactNeighborX="-26718" custLinFactNeighborY="-57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6BBFF7-B707-4AD8-94AF-D1C1E4BC436B}" type="presOf" srcId="{823FCBA4-C23F-490D-92DA-124B29191633}" destId="{D08EF09D-8278-4FF4-BBAA-EE946E41788A}" srcOrd="0" destOrd="0" presId="urn:microsoft.com/office/officeart/2005/8/layout/hierarchy3"/>
    <dgm:cxn modelId="{093C60A0-3E05-41CC-B03F-0AF8A81E65F2}" type="presOf" srcId="{90754C96-139A-48BE-8C63-10814A13BA50}" destId="{258374F9-3BD9-4FD0-A915-39589AE99897}" srcOrd="0" destOrd="0" presId="urn:microsoft.com/office/officeart/2005/8/layout/hierarchy3"/>
    <dgm:cxn modelId="{3D49E1E1-5F33-4DAD-8212-31DD2F7C5CA9}" srcId="{E5B3B2B1-D7CE-4139-A6A1-D5BA91856F59}" destId="{90754C96-139A-48BE-8C63-10814A13BA50}" srcOrd="0" destOrd="0" parTransId="{823FCBA4-C23F-490D-92DA-124B29191633}" sibTransId="{D3990B55-44D4-4984-B906-413B514C3023}"/>
    <dgm:cxn modelId="{DE311707-04E2-47D0-8533-0C3E087D1599}" type="presOf" srcId="{2850E5A8-8FBF-4285-A550-313587C86D42}" destId="{06A8F6A0-6937-4FCC-B333-3E11CE1F5AD9}" srcOrd="0" destOrd="0" presId="urn:microsoft.com/office/officeart/2005/8/layout/hierarchy3"/>
    <dgm:cxn modelId="{AC440A17-612F-4F44-B57F-2AC6A8C2B943}" type="presOf" srcId="{2F172501-235F-4F59-AFA6-06E971859FB4}" destId="{6594BCFD-456D-402D-8D84-0EE3F8B8836E}" srcOrd="0" destOrd="0" presId="urn:microsoft.com/office/officeart/2005/8/layout/hierarchy3"/>
    <dgm:cxn modelId="{BBFFC5F3-EA75-40EB-A3AF-453B8B2A7857}" type="presOf" srcId="{216496E3-216B-4985-8051-12B0C1974DE1}" destId="{7C2C824D-B458-4188-800E-EA5EBA887A10}" srcOrd="0" destOrd="0" presId="urn:microsoft.com/office/officeart/2005/8/layout/hierarchy3"/>
    <dgm:cxn modelId="{5AA1522C-77D5-4D7B-9E18-D607C819B5F2}" type="presOf" srcId="{E01D19A4-0DC7-499E-A602-B9DC2B7CC3C6}" destId="{0135242D-150C-4CA0-8AF6-3804FF775003}" srcOrd="0" destOrd="0" presId="urn:microsoft.com/office/officeart/2005/8/layout/hierarchy3"/>
    <dgm:cxn modelId="{9882A28B-89B3-4AB8-A0DC-391F4EA99295}" type="presOf" srcId="{E5B3B2B1-D7CE-4139-A6A1-D5BA91856F59}" destId="{DEF2F2FE-E05C-4F36-8B23-503C75F62A10}" srcOrd="0" destOrd="0" presId="urn:microsoft.com/office/officeart/2005/8/layout/hierarchy3"/>
    <dgm:cxn modelId="{27528F52-CAE6-4D81-9BCA-C9D36BBE5D17}" type="presOf" srcId="{D723AC52-510A-4CFF-9855-492B58D729AF}" destId="{1244414F-884D-422A-808E-A9CE881E65FD}" srcOrd="0" destOrd="0" presId="urn:microsoft.com/office/officeart/2005/8/layout/hierarchy3"/>
    <dgm:cxn modelId="{9E2A9384-30B9-4C93-A5B5-E9812798A73E}" srcId="{E5B3B2B1-D7CE-4139-A6A1-D5BA91856F59}" destId="{F244340B-B247-472F-9BDA-C33D0B62589D}" srcOrd="3" destOrd="0" parTransId="{2850E5A8-8FBF-4285-A550-313587C86D42}" sibTransId="{514F206B-F11A-45FB-9A4F-0ECC09440C2A}"/>
    <dgm:cxn modelId="{D33652D0-25EC-4BA6-B03E-A8022385BD27}" type="presOf" srcId="{F244340B-B247-472F-9BDA-C33D0B62589D}" destId="{1F0CA7A7-3234-4322-A182-AA614E8FDCD2}" srcOrd="0" destOrd="0" presId="urn:microsoft.com/office/officeart/2005/8/layout/hierarchy3"/>
    <dgm:cxn modelId="{A4351794-A1E8-4AD4-A820-F38F7912BFC3}" srcId="{9B7AB5FD-D239-4D1A-9E56-5DE143627D9E}" destId="{E5B3B2B1-D7CE-4139-A6A1-D5BA91856F59}" srcOrd="0" destOrd="0" parTransId="{58DF4913-7620-4253-8F55-E0B723A5DF23}" sibTransId="{DB200FD8-1F30-4532-A6C8-E87D03817ECA}"/>
    <dgm:cxn modelId="{473CF4CE-EB96-4CFC-9329-7C3F26B5B151}" type="presOf" srcId="{9B7AB5FD-D239-4D1A-9E56-5DE143627D9E}" destId="{737810EF-6395-4DAF-A651-130FD24FB77A}" srcOrd="0" destOrd="0" presId="urn:microsoft.com/office/officeart/2005/8/layout/hierarchy3"/>
    <dgm:cxn modelId="{9A7FDE2E-9AA5-434F-A859-4191E045781A}" type="presOf" srcId="{E5B3B2B1-D7CE-4139-A6A1-D5BA91856F59}" destId="{1A18D7BE-12BD-41DD-8FC6-7867213F931F}" srcOrd="1" destOrd="0" presId="urn:microsoft.com/office/officeart/2005/8/layout/hierarchy3"/>
    <dgm:cxn modelId="{AE4107EF-0188-48C7-8A75-55352CDE20B4}" srcId="{E5B3B2B1-D7CE-4139-A6A1-D5BA91856F59}" destId="{E01D19A4-0DC7-499E-A602-B9DC2B7CC3C6}" srcOrd="1" destOrd="0" parTransId="{216496E3-216B-4985-8051-12B0C1974DE1}" sibTransId="{3536438A-303E-45B2-A240-549D8841DA5C}"/>
    <dgm:cxn modelId="{6BE70169-DBCF-43B4-A5AE-8D9528DA5D79}" srcId="{E5B3B2B1-D7CE-4139-A6A1-D5BA91856F59}" destId="{D723AC52-510A-4CFF-9855-492B58D729AF}" srcOrd="2" destOrd="0" parTransId="{2F172501-235F-4F59-AFA6-06E971859FB4}" sibTransId="{C6845D34-74B4-4623-B3F5-A394C1E34749}"/>
    <dgm:cxn modelId="{6904D343-9254-44C4-B3CB-63291BA34452}" type="presParOf" srcId="{737810EF-6395-4DAF-A651-130FD24FB77A}" destId="{D2572CD5-8F5C-4C05-859D-B424776472AD}" srcOrd="0" destOrd="0" presId="urn:microsoft.com/office/officeart/2005/8/layout/hierarchy3"/>
    <dgm:cxn modelId="{BFC8EE67-234A-4D59-9779-22F3EAC4B7D5}" type="presParOf" srcId="{D2572CD5-8F5C-4C05-859D-B424776472AD}" destId="{3A2DC65D-0F63-4363-B423-821113D90DE6}" srcOrd="0" destOrd="0" presId="urn:microsoft.com/office/officeart/2005/8/layout/hierarchy3"/>
    <dgm:cxn modelId="{4D0D5F94-77C2-4EFD-87E0-026CF5772F16}" type="presParOf" srcId="{3A2DC65D-0F63-4363-B423-821113D90DE6}" destId="{DEF2F2FE-E05C-4F36-8B23-503C75F62A10}" srcOrd="0" destOrd="0" presId="urn:microsoft.com/office/officeart/2005/8/layout/hierarchy3"/>
    <dgm:cxn modelId="{92C63449-8097-45B2-B595-E7B4CA523AAB}" type="presParOf" srcId="{3A2DC65D-0F63-4363-B423-821113D90DE6}" destId="{1A18D7BE-12BD-41DD-8FC6-7867213F931F}" srcOrd="1" destOrd="0" presId="urn:microsoft.com/office/officeart/2005/8/layout/hierarchy3"/>
    <dgm:cxn modelId="{904D860D-0DD5-4579-B9DE-473FE7F84199}" type="presParOf" srcId="{D2572CD5-8F5C-4C05-859D-B424776472AD}" destId="{8C5EDC10-A423-427B-B43D-28C1DC0CC9D5}" srcOrd="1" destOrd="0" presId="urn:microsoft.com/office/officeart/2005/8/layout/hierarchy3"/>
    <dgm:cxn modelId="{09EB7A2D-0FB1-41DD-95F1-7557ED0C6EDD}" type="presParOf" srcId="{8C5EDC10-A423-427B-B43D-28C1DC0CC9D5}" destId="{D08EF09D-8278-4FF4-BBAA-EE946E41788A}" srcOrd="0" destOrd="0" presId="urn:microsoft.com/office/officeart/2005/8/layout/hierarchy3"/>
    <dgm:cxn modelId="{50928AC9-8297-4FB0-B009-8067A39FE648}" type="presParOf" srcId="{8C5EDC10-A423-427B-B43D-28C1DC0CC9D5}" destId="{258374F9-3BD9-4FD0-A915-39589AE99897}" srcOrd="1" destOrd="0" presId="urn:microsoft.com/office/officeart/2005/8/layout/hierarchy3"/>
    <dgm:cxn modelId="{67E46CB1-174D-4091-84B8-FEC560849525}" type="presParOf" srcId="{8C5EDC10-A423-427B-B43D-28C1DC0CC9D5}" destId="{7C2C824D-B458-4188-800E-EA5EBA887A10}" srcOrd="2" destOrd="0" presId="urn:microsoft.com/office/officeart/2005/8/layout/hierarchy3"/>
    <dgm:cxn modelId="{174B6E99-8917-4BF4-9D16-D78F83837244}" type="presParOf" srcId="{8C5EDC10-A423-427B-B43D-28C1DC0CC9D5}" destId="{0135242D-150C-4CA0-8AF6-3804FF775003}" srcOrd="3" destOrd="0" presId="urn:microsoft.com/office/officeart/2005/8/layout/hierarchy3"/>
    <dgm:cxn modelId="{66785804-498B-4B1B-9F79-D03D6BC5DB8C}" type="presParOf" srcId="{8C5EDC10-A423-427B-B43D-28C1DC0CC9D5}" destId="{6594BCFD-456D-402D-8D84-0EE3F8B8836E}" srcOrd="4" destOrd="0" presId="urn:microsoft.com/office/officeart/2005/8/layout/hierarchy3"/>
    <dgm:cxn modelId="{82A8DF0D-667C-4C93-AB30-778C1B83E188}" type="presParOf" srcId="{8C5EDC10-A423-427B-B43D-28C1DC0CC9D5}" destId="{1244414F-884D-422A-808E-A9CE881E65FD}" srcOrd="5" destOrd="0" presId="urn:microsoft.com/office/officeart/2005/8/layout/hierarchy3"/>
    <dgm:cxn modelId="{18F56F69-8371-4B39-8C62-197BABD1DEAF}" type="presParOf" srcId="{8C5EDC10-A423-427B-B43D-28C1DC0CC9D5}" destId="{06A8F6A0-6937-4FCC-B333-3E11CE1F5AD9}" srcOrd="6" destOrd="0" presId="urn:microsoft.com/office/officeart/2005/8/layout/hierarchy3"/>
    <dgm:cxn modelId="{C6685E0C-E883-45B2-9EE2-7BFECA3B5B01}" type="presParOf" srcId="{8C5EDC10-A423-427B-B43D-28C1DC0CC9D5}" destId="{1F0CA7A7-3234-4322-A182-AA614E8FDCD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35C2E-80B2-4EB8-A935-86E1FEFB0F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83168E-62B0-40D2-8D59-1501EE7A300D}">
      <dgm:prSet phldrT="[Texte]"/>
      <dgm:spPr/>
      <dgm:t>
        <a:bodyPr/>
        <a:lstStyle/>
        <a:p>
          <a:r>
            <a:rPr lang="fr-FR" b="1" dirty="0" smtClean="0"/>
            <a:t>CNOPS</a:t>
          </a:r>
          <a:endParaRPr lang="fr-FR" b="1" dirty="0"/>
        </a:p>
      </dgm:t>
    </dgm:pt>
    <dgm:pt modelId="{1717A5C4-4B94-49C0-B9BF-B818E7E7FE7A}" type="parTrans" cxnId="{89A92AB5-565B-40F1-B57A-80E5DC2A2110}">
      <dgm:prSet/>
      <dgm:spPr/>
      <dgm:t>
        <a:bodyPr/>
        <a:lstStyle/>
        <a:p>
          <a:endParaRPr lang="fr-FR"/>
        </a:p>
      </dgm:t>
    </dgm:pt>
    <dgm:pt modelId="{CCAEABF8-7820-428C-AF33-BA03CBAA0652}" type="sibTrans" cxnId="{89A92AB5-565B-40F1-B57A-80E5DC2A2110}">
      <dgm:prSet/>
      <dgm:spPr/>
      <dgm:t>
        <a:bodyPr/>
        <a:lstStyle/>
        <a:p>
          <a:endParaRPr lang="fr-FR"/>
        </a:p>
      </dgm:t>
    </dgm:pt>
    <dgm:pt modelId="{CB88E361-BA46-42FB-A27D-48CD85BC58E7}">
      <dgm:prSet phldrT="[Texte]" custT="1"/>
      <dgm:spPr/>
      <dgm:t>
        <a:bodyPr/>
        <a:lstStyle/>
        <a:p>
          <a:r>
            <a:rPr lang="fr-FR" sz="2200" b="0" i="0" dirty="0" smtClean="0">
              <a:effectLst/>
              <a:latin typeface="Cambria" pitchFamily="18" charset="0"/>
            </a:rPr>
            <a:t>Union des SM du secteur public  (à l’exception de la M. FAR)</a:t>
          </a:r>
          <a:endParaRPr lang="fr-FR" sz="2200" b="0" i="0" dirty="0">
            <a:effectLst/>
            <a:latin typeface="Cambria" pitchFamily="18" charset="0"/>
          </a:endParaRPr>
        </a:p>
      </dgm:t>
    </dgm:pt>
    <dgm:pt modelId="{85177CB8-764C-4E23-A3B1-0C092997BF74}" type="parTrans" cxnId="{4018499C-9B15-4DA2-B818-29CABC8728CF}">
      <dgm:prSet/>
      <dgm:spPr/>
      <dgm:t>
        <a:bodyPr/>
        <a:lstStyle/>
        <a:p>
          <a:endParaRPr lang="fr-FR"/>
        </a:p>
      </dgm:t>
    </dgm:pt>
    <dgm:pt modelId="{BBBC7E56-C50B-42F7-B03D-52D40DCEFE23}" type="sibTrans" cxnId="{4018499C-9B15-4DA2-B818-29CABC8728CF}">
      <dgm:prSet/>
      <dgm:spPr/>
      <dgm:t>
        <a:bodyPr/>
        <a:lstStyle/>
        <a:p>
          <a:endParaRPr lang="fr-FR"/>
        </a:p>
      </dgm:t>
    </dgm:pt>
    <dgm:pt modelId="{F598252C-AF7A-455C-B376-1D4098797BA7}">
      <dgm:prSet phldrT="[Texte]"/>
      <dgm:spPr/>
      <dgm:t>
        <a:bodyPr/>
        <a:lstStyle/>
        <a:p>
          <a:r>
            <a:rPr lang="fr-FR" b="1" dirty="0" smtClean="0"/>
            <a:t>USM</a:t>
          </a:r>
          <a:endParaRPr lang="fr-FR" b="1" dirty="0"/>
        </a:p>
      </dgm:t>
    </dgm:pt>
    <dgm:pt modelId="{D287C9FD-029D-41E7-A17D-AEB1065F5BAB}" type="parTrans" cxnId="{D862EAF5-F3BA-4C4F-9A98-F40645782A41}">
      <dgm:prSet/>
      <dgm:spPr/>
      <dgm:t>
        <a:bodyPr/>
        <a:lstStyle/>
        <a:p>
          <a:endParaRPr lang="fr-FR"/>
        </a:p>
      </dgm:t>
    </dgm:pt>
    <dgm:pt modelId="{1BBADCB8-B15D-4D5A-9FDB-6B4C0B59DF9E}" type="sibTrans" cxnId="{D862EAF5-F3BA-4C4F-9A98-F40645782A41}">
      <dgm:prSet/>
      <dgm:spPr/>
      <dgm:t>
        <a:bodyPr/>
        <a:lstStyle/>
        <a:p>
          <a:endParaRPr lang="fr-FR"/>
        </a:p>
      </dgm:t>
    </dgm:pt>
    <dgm:pt modelId="{E8A96E19-CF7B-4C36-A68A-A79F770F8C14}">
      <dgm:prSet phldrT="[Texte]" custT="1"/>
      <dgm:spPr/>
      <dgm:t>
        <a:bodyPr/>
        <a:lstStyle/>
        <a:p>
          <a:r>
            <a:rPr lang="fr-FR" sz="2200" b="0" i="0" dirty="0" smtClean="0">
              <a:effectLst/>
              <a:latin typeface="Cambria" pitchFamily="18" charset="0"/>
            </a:rPr>
            <a:t>Union des sociétés mutualistes : </a:t>
          </a:r>
          <a:r>
            <a:rPr lang="fr-FR" sz="2200" b="1" i="1" dirty="0" smtClean="0">
              <a:effectLst/>
              <a:latin typeface="Cambria" pitchFamily="18" charset="0"/>
            </a:rPr>
            <a:t>OMFAM, MGEN, MDII, MFA, FRATERNELLE DE LA SURETE NATIONALE</a:t>
          </a:r>
          <a:endParaRPr lang="fr-FR" sz="2200" b="1" i="1" dirty="0">
            <a:effectLst/>
            <a:latin typeface="Cambria" pitchFamily="18" charset="0"/>
          </a:endParaRPr>
        </a:p>
      </dgm:t>
    </dgm:pt>
    <dgm:pt modelId="{B6AB5181-CE58-4277-87A9-5A48D5039268}" type="parTrans" cxnId="{FA024B11-775D-4236-B945-1E5412BAEEFA}">
      <dgm:prSet/>
      <dgm:spPr/>
      <dgm:t>
        <a:bodyPr/>
        <a:lstStyle/>
        <a:p>
          <a:endParaRPr lang="fr-FR"/>
        </a:p>
      </dgm:t>
    </dgm:pt>
    <dgm:pt modelId="{C1999CA5-C5B9-4C4B-830F-1238230909FE}" type="sibTrans" cxnId="{FA024B11-775D-4236-B945-1E5412BAEEFA}">
      <dgm:prSet/>
      <dgm:spPr/>
      <dgm:t>
        <a:bodyPr/>
        <a:lstStyle/>
        <a:p>
          <a:endParaRPr lang="fr-FR"/>
        </a:p>
      </dgm:t>
    </dgm:pt>
    <dgm:pt modelId="{68ECE929-CC53-4709-AED3-1EB888EDC9F6}">
      <dgm:prSet phldrT="[Texte]"/>
      <dgm:spPr/>
      <dgm:t>
        <a:bodyPr/>
        <a:lstStyle/>
        <a:p>
          <a:r>
            <a:rPr lang="fr-FR" b="1" dirty="0" smtClean="0"/>
            <a:t>UMS</a:t>
          </a:r>
          <a:endParaRPr lang="fr-FR" b="1" dirty="0"/>
        </a:p>
      </dgm:t>
    </dgm:pt>
    <dgm:pt modelId="{4BA38E89-5DEE-4B07-BF9F-A9CBB763154E}" type="parTrans" cxnId="{2FFA7D3D-7ED4-43AC-A4D6-D65368FFF096}">
      <dgm:prSet/>
      <dgm:spPr/>
      <dgm:t>
        <a:bodyPr/>
        <a:lstStyle/>
        <a:p>
          <a:endParaRPr lang="fr-FR"/>
        </a:p>
      </dgm:t>
    </dgm:pt>
    <dgm:pt modelId="{7BC4966D-1B90-488A-998D-EE7A024BB42C}" type="sibTrans" cxnId="{2FFA7D3D-7ED4-43AC-A4D6-D65368FFF096}">
      <dgm:prSet/>
      <dgm:spPr/>
      <dgm:t>
        <a:bodyPr/>
        <a:lstStyle/>
        <a:p>
          <a:endParaRPr lang="fr-FR"/>
        </a:p>
      </dgm:t>
    </dgm:pt>
    <dgm:pt modelId="{2C6AE2FF-E8E0-41C7-A614-CF2375570B79}">
      <dgm:prSet phldrT="[Texte]" custT="1"/>
      <dgm:spPr/>
      <dgm:t>
        <a:bodyPr/>
        <a:lstStyle/>
        <a:p>
          <a:r>
            <a:rPr lang="fr-FR" sz="2200" b="0" i="0" dirty="0" smtClean="0">
              <a:effectLst/>
              <a:latin typeface="Cambria" pitchFamily="18" charset="0"/>
            </a:rPr>
            <a:t>Union des mutuelles de salariés : </a:t>
          </a:r>
          <a:r>
            <a:rPr lang="fr-FR" sz="2200" b="1" i="1" dirty="0" smtClean="0">
              <a:effectLst/>
              <a:latin typeface="Cambria" pitchFamily="18" charset="0"/>
            </a:rPr>
            <a:t>CMCAS, ONE-MAS, CNSS-CMIM</a:t>
          </a:r>
          <a:endParaRPr lang="fr-FR" sz="2200" b="1" i="1" dirty="0">
            <a:effectLst/>
            <a:latin typeface="Cambria" pitchFamily="18" charset="0"/>
          </a:endParaRPr>
        </a:p>
      </dgm:t>
    </dgm:pt>
    <dgm:pt modelId="{FC5142AB-7D48-49AF-AAB5-5C11D7DBBC8C}" type="parTrans" cxnId="{088E2096-D190-4EEB-ADE9-C5C001F5506B}">
      <dgm:prSet/>
      <dgm:spPr/>
      <dgm:t>
        <a:bodyPr/>
        <a:lstStyle/>
        <a:p>
          <a:endParaRPr lang="fr-FR"/>
        </a:p>
      </dgm:t>
    </dgm:pt>
    <dgm:pt modelId="{E506EB9D-6CC4-427D-B001-A2F0AE5FC6AF}" type="sibTrans" cxnId="{088E2096-D190-4EEB-ADE9-C5C001F5506B}">
      <dgm:prSet/>
      <dgm:spPr/>
      <dgm:t>
        <a:bodyPr/>
        <a:lstStyle/>
        <a:p>
          <a:endParaRPr lang="fr-FR"/>
        </a:p>
      </dgm:t>
    </dgm:pt>
    <dgm:pt modelId="{F5A1B1AE-D28F-4BA7-BEDC-B617A8FE94B3}" type="pres">
      <dgm:prSet presAssocID="{02C35C2E-80B2-4EB8-A935-86E1FEFB0F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3D251DD-F06A-428B-912B-C4FAA058018C}" type="pres">
      <dgm:prSet presAssocID="{5D83168E-62B0-40D2-8D59-1501EE7A300D}" presName="composite" presStyleCnt="0"/>
      <dgm:spPr/>
    </dgm:pt>
    <dgm:pt modelId="{21479D6B-3CDA-4BDE-9AD9-1D2E466F71B6}" type="pres">
      <dgm:prSet presAssocID="{5D83168E-62B0-40D2-8D59-1501EE7A30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53006F-97A2-411E-9CBD-654EC81DCD22}" type="pres">
      <dgm:prSet presAssocID="{5D83168E-62B0-40D2-8D59-1501EE7A30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255DBA-5F7C-4A85-AD0E-234A20155581}" type="pres">
      <dgm:prSet presAssocID="{CCAEABF8-7820-428C-AF33-BA03CBAA0652}" presName="sp" presStyleCnt="0"/>
      <dgm:spPr/>
    </dgm:pt>
    <dgm:pt modelId="{11E3D1F8-962A-442E-8DD6-9230B96631F0}" type="pres">
      <dgm:prSet presAssocID="{F598252C-AF7A-455C-B376-1D4098797BA7}" presName="composite" presStyleCnt="0"/>
      <dgm:spPr/>
    </dgm:pt>
    <dgm:pt modelId="{16090E1A-1C5D-44BF-A091-B4F6E4D131F6}" type="pres">
      <dgm:prSet presAssocID="{F598252C-AF7A-455C-B376-1D4098797BA7}" presName="parentText" presStyleLbl="alignNode1" presStyleIdx="1" presStyleCnt="3" custLinFactNeighborY="-1225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979DF6-5861-4588-8178-45B4347E7B3A}" type="pres">
      <dgm:prSet presAssocID="{F598252C-AF7A-455C-B376-1D4098797BA7}" presName="descendantText" presStyleLbl="alignAcc1" presStyleIdx="1" presStyleCnt="3" custLinFactNeighborY="-188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B8DCDC-8828-4DCC-A683-42A257A56F79}" type="pres">
      <dgm:prSet presAssocID="{1BBADCB8-B15D-4D5A-9FDB-6B4C0B59DF9E}" presName="sp" presStyleCnt="0"/>
      <dgm:spPr/>
    </dgm:pt>
    <dgm:pt modelId="{FD2E109C-E31D-4BAC-9433-4928DCE4DAA4}" type="pres">
      <dgm:prSet presAssocID="{68ECE929-CC53-4709-AED3-1EB888EDC9F6}" presName="composite" presStyleCnt="0"/>
      <dgm:spPr/>
    </dgm:pt>
    <dgm:pt modelId="{4E74623A-73AE-4784-83B2-BA9587B848C1}" type="pres">
      <dgm:prSet presAssocID="{68ECE929-CC53-4709-AED3-1EB888EDC9F6}" presName="parentText" presStyleLbl="alignNode1" presStyleIdx="2" presStyleCnt="3" custLinFactNeighborY="-233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9570C9-4D74-4DC2-B49D-472E10D8AEEC}" type="pres">
      <dgm:prSet presAssocID="{68ECE929-CC53-4709-AED3-1EB888EDC9F6}" presName="descendantText" presStyleLbl="alignAcc1" presStyleIdx="2" presStyleCnt="3" custLinFactNeighborY="-358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F6AB7F-BC1C-48E6-BE47-FC53C9E04B76}" type="presOf" srcId="{F598252C-AF7A-455C-B376-1D4098797BA7}" destId="{16090E1A-1C5D-44BF-A091-B4F6E4D131F6}" srcOrd="0" destOrd="0" presId="urn:microsoft.com/office/officeart/2005/8/layout/chevron2"/>
    <dgm:cxn modelId="{2FFA7D3D-7ED4-43AC-A4D6-D65368FFF096}" srcId="{02C35C2E-80B2-4EB8-A935-86E1FEFB0FBF}" destId="{68ECE929-CC53-4709-AED3-1EB888EDC9F6}" srcOrd="2" destOrd="0" parTransId="{4BA38E89-5DEE-4B07-BF9F-A9CBB763154E}" sibTransId="{7BC4966D-1B90-488A-998D-EE7A024BB42C}"/>
    <dgm:cxn modelId="{2BFD70A4-79B2-47E8-9B81-5275EA687C17}" type="presOf" srcId="{CB88E361-BA46-42FB-A27D-48CD85BC58E7}" destId="{8853006F-97A2-411E-9CBD-654EC81DCD22}" srcOrd="0" destOrd="0" presId="urn:microsoft.com/office/officeart/2005/8/layout/chevron2"/>
    <dgm:cxn modelId="{C4F5F4B9-BE2E-4243-B114-4904EBA3B2ED}" type="presOf" srcId="{2C6AE2FF-E8E0-41C7-A614-CF2375570B79}" destId="{849570C9-4D74-4DC2-B49D-472E10D8AEEC}" srcOrd="0" destOrd="0" presId="urn:microsoft.com/office/officeart/2005/8/layout/chevron2"/>
    <dgm:cxn modelId="{89A92AB5-565B-40F1-B57A-80E5DC2A2110}" srcId="{02C35C2E-80B2-4EB8-A935-86E1FEFB0FBF}" destId="{5D83168E-62B0-40D2-8D59-1501EE7A300D}" srcOrd="0" destOrd="0" parTransId="{1717A5C4-4B94-49C0-B9BF-B818E7E7FE7A}" sibTransId="{CCAEABF8-7820-428C-AF33-BA03CBAA0652}"/>
    <dgm:cxn modelId="{5D6E9B77-E899-4F53-BA23-B33654265AF7}" type="presOf" srcId="{68ECE929-CC53-4709-AED3-1EB888EDC9F6}" destId="{4E74623A-73AE-4784-83B2-BA9587B848C1}" srcOrd="0" destOrd="0" presId="urn:microsoft.com/office/officeart/2005/8/layout/chevron2"/>
    <dgm:cxn modelId="{4018499C-9B15-4DA2-B818-29CABC8728CF}" srcId="{5D83168E-62B0-40D2-8D59-1501EE7A300D}" destId="{CB88E361-BA46-42FB-A27D-48CD85BC58E7}" srcOrd="0" destOrd="0" parTransId="{85177CB8-764C-4E23-A3B1-0C092997BF74}" sibTransId="{BBBC7E56-C50B-42F7-B03D-52D40DCEFE23}"/>
    <dgm:cxn modelId="{FA024B11-775D-4236-B945-1E5412BAEEFA}" srcId="{F598252C-AF7A-455C-B376-1D4098797BA7}" destId="{E8A96E19-CF7B-4C36-A68A-A79F770F8C14}" srcOrd="0" destOrd="0" parTransId="{B6AB5181-CE58-4277-87A9-5A48D5039268}" sibTransId="{C1999CA5-C5B9-4C4B-830F-1238230909FE}"/>
    <dgm:cxn modelId="{B11A7E58-DAAB-4993-BB04-07ADAB563C01}" type="presOf" srcId="{02C35C2E-80B2-4EB8-A935-86E1FEFB0FBF}" destId="{F5A1B1AE-D28F-4BA7-BEDC-B617A8FE94B3}" srcOrd="0" destOrd="0" presId="urn:microsoft.com/office/officeart/2005/8/layout/chevron2"/>
    <dgm:cxn modelId="{088E2096-D190-4EEB-ADE9-C5C001F5506B}" srcId="{68ECE929-CC53-4709-AED3-1EB888EDC9F6}" destId="{2C6AE2FF-E8E0-41C7-A614-CF2375570B79}" srcOrd="0" destOrd="0" parTransId="{FC5142AB-7D48-49AF-AAB5-5C11D7DBBC8C}" sibTransId="{E506EB9D-6CC4-427D-B001-A2F0AE5FC6AF}"/>
    <dgm:cxn modelId="{D862EAF5-F3BA-4C4F-9A98-F40645782A41}" srcId="{02C35C2E-80B2-4EB8-A935-86E1FEFB0FBF}" destId="{F598252C-AF7A-455C-B376-1D4098797BA7}" srcOrd="1" destOrd="0" parTransId="{D287C9FD-029D-41E7-A17D-AEB1065F5BAB}" sibTransId="{1BBADCB8-B15D-4D5A-9FDB-6B4C0B59DF9E}"/>
    <dgm:cxn modelId="{05946F8E-2CB4-46D3-8356-918619E9A156}" type="presOf" srcId="{E8A96E19-CF7B-4C36-A68A-A79F770F8C14}" destId="{1B979DF6-5861-4588-8178-45B4347E7B3A}" srcOrd="0" destOrd="0" presId="urn:microsoft.com/office/officeart/2005/8/layout/chevron2"/>
    <dgm:cxn modelId="{E91778CD-C50D-46BD-89E7-CE5F80EABB6E}" type="presOf" srcId="{5D83168E-62B0-40D2-8D59-1501EE7A300D}" destId="{21479D6B-3CDA-4BDE-9AD9-1D2E466F71B6}" srcOrd="0" destOrd="0" presId="urn:microsoft.com/office/officeart/2005/8/layout/chevron2"/>
    <dgm:cxn modelId="{B1C94531-FC1D-40BF-B300-F1522759D386}" type="presParOf" srcId="{F5A1B1AE-D28F-4BA7-BEDC-B617A8FE94B3}" destId="{03D251DD-F06A-428B-912B-C4FAA058018C}" srcOrd="0" destOrd="0" presId="urn:microsoft.com/office/officeart/2005/8/layout/chevron2"/>
    <dgm:cxn modelId="{A08DE287-3300-49AB-86A7-682A1308BA91}" type="presParOf" srcId="{03D251DD-F06A-428B-912B-C4FAA058018C}" destId="{21479D6B-3CDA-4BDE-9AD9-1D2E466F71B6}" srcOrd="0" destOrd="0" presId="urn:microsoft.com/office/officeart/2005/8/layout/chevron2"/>
    <dgm:cxn modelId="{87DD7AC0-1BF8-400C-93BC-6356B22E6AB4}" type="presParOf" srcId="{03D251DD-F06A-428B-912B-C4FAA058018C}" destId="{8853006F-97A2-411E-9CBD-654EC81DCD22}" srcOrd="1" destOrd="0" presId="urn:microsoft.com/office/officeart/2005/8/layout/chevron2"/>
    <dgm:cxn modelId="{8C8AB99E-1BD0-40AC-B0E1-4A8051515FAA}" type="presParOf" srcId="{F5A1B1AE-D28F-4BA7-BEDC-B617A8FE94B3}" destId="{EB255DBA-5F7C-4A85-AD0E-234A20155581}" srcOrd="1" destOrd="0" presId="urn:microsoft.com/office/officeart/2005/8/layout/chevron2"/>
    <dgm:cxn modelId="{49EDE293-3734-48E5-9FA5-94E0653C6B04}" type="presParOf" srcId="{F5A1B1AE-D28F-4BA7-BEDC-B617A8FE94B3}" destId="{11E3D1F8-962A-442E-8DD6-9230B96631F0}" srcOrd="2" destOrd="0" presId="urn:microsoft.com/office/officeart/2005/8/layout/chevron2"/>
    <dgm:cxn modelId="{24D3BE62-F5F7-46F3-99A4-5A4BA07B78D6}" type="presParOf" srcId="{11E3D1F8-962A-442E-8DD6-9230B96631F0}" destId="{16090E1A-1C5D-44BF-A091-B4F6E4D131F6}" srcOrd="0" destOrd="0" presId="urn:microsoft.com/office/officeart/2005/8/layout/chevron2"/>
    <dgm:cxn modelId="{DA186D9E-7FBA-489C-9677-0F5FBED3A44D}" type="presParOf" srcId="{11E3D1F8-962A-442E-8DD6-9230B96631F0}" destId="{1B979DF6-5861-4588-8178-45B4347E7B3A}" srcOrd="1" destOrd="0" presId="urn:microsoft.com/office/officeart/2005/8/layout/chevron2"/>
    <dgm:cxn modelId="{1F5E730C-C7F8-4C40-9FDE-DBD1D1A226A3}" type="presParOf" srcId="{F5A1B1AE-D28F-4BA7-BEDC-B617A8FE94B3}" destId="{4DB8DCDC-8828-4DCC-A683-42A257A56F79}" srcOrd="3" destOrd="0" presId="urn:microsoft.com/office/officeart/2005/8/layout/chevron2"/>
    <dgm:cxn modelId="{6A11626D-B58C-45FF-A6C2-908580DFED14}" type="presParOf" srcId="{F5A1B1AE-D28F-4BA7-BEDC-B617A8FE94B3}" destId="{FD2E109C-E31D-4BAC-9433-4928DCE4DAA4}" srcOrd="4" destOrd="0" presId="urn:microsoft.com/office/officeart/2005/8/layout/chevron2"/>
    <dgm:cxn modelId="{EB78265D-AB42-4802-BE94-670DB724E1D3}" type="presParOf" srcId="{FD2E109C-E31D-4BAC-9433-4928DCE4DAA4}" destId="{4E74623A-73AE-4784-83B2-BA9587B848C1}" srcOrd="0" destOrd="0" presId="urn:microsoft.com/office/officeart/2005/8/layout/chevron2"/>
    <dgm:cxn modelId="{C8371561-8FE8-4F6A-9BB4-7B708B35D10F}" type="presParOf" srcId="{FD2E109C-E31D-4BAC-9433-4928DCE4DAA4}" destId="{849570C9-4D74-4DC2-B49D-472E10D8AE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2F2FE-E05C-4F36-8B23-503C75F62A10}">
      <dsp:nvSpPr>
        <dsp:cNvPr id="0" name=""/>
        <dsp:cNvSpPr/>
      </dsp:nvSpPr>
      <dsp:spPr>
        <a:xfrm>
          <a:off x="6439" y="785025"/>
          <a:ext cx="8178041" cy="921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kern="1200" dirty="0" smtClean="0">
              <a:solidFill>
                <a:schemeClr val="bg1"/>
              </a:solidFill>
              <a:latin typeface="Cambria" pitchFamily="18" charset="0"/>
            </a:rPr>
            <a:t>Mutuelles créées dans le cadre des dispositions du dahir n° 1.57.187 du 12 novembre 1963 </a:t>
          </a:r>
          <a:r>
            <a:rPr lang="fr-FR" sz="2200" b="0" i="1" kern="1200" dirty="0" smtClean="0">
              <a:solidFill>
                <a:schemeClr val="bg1"/>
              </a:solidFill>
              <a:latin typeface="Cambria" pitchFamily="18" charset="0"/>
            </a:rPr>
            <a:t>(plus de 1,5 millions d’adhérents):</a:t>
          </a:r>
          <a:endParaRPr lang="fr-FR" sz="2200" b="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33417" y="812003"/>
        <a:ext cx="8124085" cy="867154"/>
      </dsp:txXfrm>
    </dsp:sp>
    <dsp:sp modelId="{D08EF09D-8278-4FF4-BBAA-EE946E41788A}">
      <dsp:nvSpPr>
        <dsp:cNvPr id="0" name=""/>
        <dsp:cNvSpPr/>
      </dsp:nvSpPr>
      <dsp:spPr>
        <a:xfrm>
          <a:off x="824243" y="1706136"/>
          <a:ext cx="359129" cy="478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714"/>
              </a:lnTo>
              <a:lnTo>
                <a:pt x="359129" y="478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374F9-3BD9-4FD0-A915-39589AE99897}">
      <dsp:nvSpPr>
        <dsp:cNvPr id="0" name=""/>
        <dsp:cNvSpPr/>
      </dsp:nvSpPr>
      <dsp:spPr>
        <a:xfrm>
          <a:off x="1183373" y="1839811"/>
          <a:ext cx="7169549" cy="69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14</a:t>
          </a:r>
          <a:r>
            <a:rPr lang="fr-FR" sz="2000" b="0" kern="1200" dirty="0" smtClean="0">
              <a:solidFill>
                <a:srgbClr val="0070C0"/>
              </a:solidFill>
              <a:latin typeface="Cambria" pitchFamily="18" charset="0"/>
            </a:rPr>
            <a:t>  Mutuelles créées au sein d’établissements publics ou semi-publics </a:t>
          </a:r>
          <a:endParaRPr lang="fr-FR" sz="2000" kern="1200" dirty="0"/>
        </a:p>
      </dsp:txBody>
      <dsp:txXfrm>
        <a:off x="1203585" y="1860023"/>
        <a:ext cx="7129125" cy="649655"/>
      </dsp:txXfrm>
    </dsp:sp>
    <dsp:sp modelId="{7C2C824D-B458-4188-800E-EA5EBA887A10}">
      <dsp:nvSpPr>
        <dsp:cNvPr id="0" name=""/>
        <dsp:cNvSpPr/>
      </dsp:nvSpPr>
      <dsp:spPr>
        <a:xfrm>
          <a:off x="824243" y="1706136"/>
          <a:ext cx="317963" cy="140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218"/>
              </a:lnTo>
              <a:lnTo>
                <a:pt x="317963" y="1401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5242D-150C-4CA0-8AF6-3804FF775003}">
      <dsp:nvSpPr>
        <dsp:cNvPr id="0" name=""/>
        <dsp:cNvSpPr/>
      </dsp:nvSpPr>
      <dsp:spPr>
        <a:xfrm>
          <a:off x="1142207" y="2637126"/>
          <a:ext cx="7208496" cy="94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9</a:t>
          </a:r>
          <a:r>
            <a:rPr lang="fr-FR" sz="2000" b="0" kern="1200" dirty="0" smtClean="0">
              <a:solidFill>
                <a:srgbClr val="0070C0"/>
              </a:solidFill>
              <a:latin typeface="Cambria" pitchFamily="18" charset="0"/>
            </a:rPr>
            <a:t> Mutuelles dans le secteur public dont 8 composent la CNOPS (environ 1,2 millions d’adhérents – 3,2 millions de bénéficiaires)</a:t>
          </a:r>
          <a:endParaRPr lang="fr-FR" sz="2000" b="0" kern="1200" dirty="0">
            <a:solidFill>
              <a:srgbClr val="0070C0"/>
            </a:solidFill>
            <a:latin typeface="Cambria" pitchFamily="18" charset="0"/>
          </a:endParaRPr>
        </a:p>
      </dsp:txBody>
      <dsp:txXfrm>
        <a:off x="1169752" y="2664671"/>
        <a:ext cx="7153406" cy="885366"/>
      </dsp:txXfrm>
    </dsp:sp>
    <dsp:sp modelId="{6594BCFD-456D-402D-8D84-0EE3F8B8836E}">
      <dsp:nvSpPr>
        <dsp:cNvPr id="0" name=""/>
        <dsp:cNvSpPr/>
      </dsp:nvSpPr>
      <dsp:spPr>
        <a:xfrm>
          <a:off x="824243" y="1706136"/>
          <a:ext cx="327883" cy="2352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332"/>
              </a:lnTo>
              <a:lnTo>
                <a:pt x="327883" y="2352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4414F-884D-422A-808E-A9CE881E65FD}">
      <dsp:nvSpPr>
        <dsp:cNvPr id="0" name=""/>
        <dsp:cNvSpPr/>
      </dsp:nvSpPr>
      <dsp:spPr>
        <a:xfrm>
          <a:off x="1152127" y="3670469"/>
          <a:ext cx="7184145" cy="775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 </a:t>
          </a:r>
          <a:r>
            <a:rPr lang="fr-FR" sz="2000" b="0" kern="1200" dirty="0" smtClean="0">
              <a:solidFill>
                <a:srgbClr val="0070C0"/>
              </a:solidFill>
              <a:latin typeface="Cambria" pitchFamily="18" charset="0"/>
            </a:rPr>
            <a:t>Mutuelle créée par une profession libérale (MUGEPHAR-PS)</a:t>
          </a:r>
          <a:endParaRPr lang="fr-FR" sz="2000" b="0" kern="1200" dirty="0">
            <a:solidFill>
              <a:srgbClr val="0070C0"/>
            </a:solidFill>
            <a:latin typeface="Cambria" pitchFamily="18" charset="0"/>
          </a:endParaRPr>
        </a:p>
      </dsp:txBody>
      <dsp:txXfrm>
        <a:off x="1174855" y="3693197"/>
        <a:ext cx="7138689" cy="730542"/>
      </dsp:txXfrm>
    </dsp:sp>
    <dsp:sp modelId="{06A8F6A0-6937-4FCC-B333-3E11CE1F5AD9}">
      <dsp:nvSpPr>
        <dsp:cNvPr id="0" name=""/>
        <dsp:cNvSpPr/>
      </dsp:nvSpPr>
      <dsp:spPr>
        <a:xfrm>
          <a:off x="824243" y="1706136"/>
          <a:ext cx="327883" cy="313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201"/>
              </a:lnTo>
              <a:lnTo>
                <a:pt x="327883" y="3137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CA7A7-3234-4322-A182-AA614E8FDCD2}">
      <dsp:nvSpPr>
        <dsp:cNvPr id="0" name=""/>
        <dsp:cNvSpPr/>
      </dsp:nvSpPr>
      <dsp:spPr>
        <a:xfrm>
          <a:off x="1152127" y="4504985"/>
          <a:ext cx="7203380" cy="676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</a:t>
          </a:r>
          <a:r>
            <a:rPr lang="fr-FR" sz="20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 </a:t>
          </a:r>
          <a:r>
            <a:rPr lang="fr-FR" sz="2000" b="0" kern="1200" dirty="0" smtClean="0">
              <a:solidFill>
                <a:srgbClr val="0070C0"/>
              </a:solidFill>
              <a:latin typeface="Cambria" pitchFamily="18" charset="0"/>
            </a:rPr>
            <a:t>Mutuelle interentreprises (CMIM)</a:t>
          </a:r>
          <a:endParaRPr lang="fr-FR" sz="2000" b="0" kern="1200" dirty="0">
            <a:solidFill>
              <a:srgbClr val="0070C0"/>
            </a:solidFill>
            <a:latin typeface="Cambria" pitchFamily="18" charset="0"/>
          </a:endParaRPr>
        </a:p>
      </dsp:txBody>
      <dsp:txXfrm>
        <a:off x="1171947" y="4524805"/>
        <a:ext cx="7163740" cy="637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79D6B-3CDA-4BDE-9AD9-1D2E466F71B6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CNOPS</a:t>
          </a:r>
          <a:endParaRPr lang="fr-FR" sz="2700" b="1" kern="1200" dirty="0"/>
        </a:p>
      </dsp:txBody>
      <dsp:txXfrm rot="-5400000">
        <a:off x="1" y="520688"/>
        <a:ext cx="1039018" cy="445294"/>
      </dsp:txXfrm>
    </dsp:sp>
    <dsp:sp modelId="{8853006F-97A2-411E-9CBD-654EC81DCD22}">
      <dsp:nvSpPr>
        <dsp:cNvPr id="0" name=""/>
        <dsp:cNvSpPr/>
      </dsp:nvSpPr>
      <dsp:spPr>
        <a:xfrm rot="5400000">
          <a:off x="4105559" y="-3065361"/>
          <a:ext cx="964803" cy="7097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0" i="0" kern="1200" dirty="0" smtClean="0">
              <a:effectLst/>
              <a:latin typeface="Cambria" pitchFamily="18" charset="0"/>
            </a:rPr>
            <a:t>Union des SM du secteur public  (à l’exception de la M. FAR)</a:t>
          </a:r>
          <a:endParaRPr lang="fr-FR" sz="2200" b="0" i="0" kern="1200" dirty="0">
            <a:effectLst/>
            <a:latin typeface="Cambria" pitchFamily="18" charset="0"/>
          </a:endParaRPr>
        </a:p>
      </dsp:txBody>
      <dsp:txXfrm rot="-5400000">
        <a:off x="1039018" y="48278"/>
        <a:ext cx="7050787" cy="870607"/>
      </dsp:txXfrm>
    </dsp:sp>
    <dsp:sp modelId="{16090E1A-1C5D-44BF-A091-B4F6E4D131F6}">
      <dsp:nvSpPr>
        <dsp:cNvPr id="0" name=""/>
        <dsp:cNvSpPr/>
      </dsp:nvSpPr>
      <dsp:spPr>
        <a:xfrm rot="5400000">
          <a:off x="-222646" y="133061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USM</a:t>
          </a:r>
          <a:endParaRPr lang="fr-FR" sz="2700" b="1" kern="1200" dirty="0"/>
        </a:p>
      </dsp:txBody>
      <dsp:txXfrm rot="-5400000">
        <a:off x="1" y="1627479"/>
        <a:ext cx="1039018" cy="445294"/>
      </dsp:txXfrm>
    </dsp:sp>
    <dsp:sp modelId="{1B979DF6-5861-4588-8178-45B4347E7B3A}">
      <dsp:nvSpPr>
        <dsp:cNvPr id="0" name=""/>
        <dsp:cNvSpPr/>
      </dsp:nvSpPr>
      <dsp:spPr>
        <a:xfrm rot="5400000">
          <a:off x="4105559" y="-1958562"/>
          <a:ext cx="964803" cy="7097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0" i="0" kern="1200" dirty="0" smtClean="0">
              <a:effectLst/>
              <a:latin typeface="Cambria" pitchFamily="18" charset="0"/>
            </a:rPr>
            <a:t>Union des sociétés mutualistes : </a:t>
          </a:r>
          <a:r>
            <a:rPr lang="fr-FR" sz="2200" b="1" i="1" kern="1200" dirty="0" smtClean="0">
              <a:effectLst/>
              <a:latin typeface="Cambria" pitchFamily="18" charset="0"/>
            </a:rPr>
            <a:t>OMFAM, MGEN, MDII, MFA, FRATERNELLE DE LA SURETE NATIONALE</a:t>
          </a:r>
          <a:endParaRPr lang="fr-FR" sz="2200" b="1" i="1" kern="1200" dirty="0">
            <a:effectLst/>
            <a:latin typeface="Cambria" pitchFamily="18" charset="0"/>
          </a:endParaRPr>
        </a:p>
      </dsp:txBody>
      <dsp:txXfrm rot="-5400000">
        <a:off x="1039018" y="1155077"/>
        <a:ext cx="7050787" cy="870607"/>
      </dsp:txXfrm>
    </dsp:sp>
    <dsp:sp modelId="{4E74623A-73AE-4784-83B2-BA9587B848C1}">
      <dsp:nvSpPr>
        <dsp:cNvPr id="0" name=""/>
        <dsp:cNvSpPr/>
      </dsp:nvSpPr>
      <dsp:spPr>
        <a:xfrm rot="5400000">
          <a:off x="-222646" y="2454893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UMS</a:t>
          </a:r>
          <a:endParaRPr lang="fr-FR" sz="2700" b="1" kern="1200" dirty="0"/>
        </a:p>
      </dsp:txBody>
      <dsp:txXfrm rot="-5400000">
        <a:off x="1" y="2751755"/>
        <a:ext cx="1039018" cy="445294"/>
      </dsp:txXfrm>
    </dsp:sp>
    <dsp:sp modelId="{849570C9-4D74-4DC2-B49D-472E10D8AEEC}">
      <dsp:nvSpPr>
        <dsp:cNvPr id="0" name=""/>
        <dsp:cNvSpPr/>
      </dsp:nvSpPr>
      <dsp:spPr>
        <a:xfrm rot="5400000">
          <a:off x="4105559" y="-834291"/>
          <a:ext cx="964803" cy="7097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0" i="0" kern="1200" dirty="0" smtClean="0">
              <a:effectLst/>
              <a:latin typeface="Cambria" pitchFamily="18" charset="0"/>
            </a:rPr>
            <a:t>Union des mutuelles de salariés : </a:t>
          </a:r>
          <a:r>
            <a:rPr lang="fr-FR" sz="2200" b="1" i="1" kern="1200" dirty="0" smtClean="0">
              <a:effectLst/>
              <a:latin typeface="Cambria" pitchFamily="18" charset="0"/>
            </a:rPr>
            <a:t>CMCAS, ONE-MAS, CNSS-CMIM</a:t>
          </a:r>
          <a:endParaRPr lang="fr-FR" sz="2200" b="1" i="1" kern="1200" dirty="0">
            <a:effectLst/>
            <a:latin typeface="Cambria" pitchFamily="18" charset="0"/>
          </a:endParaRPr>
        </a:p>
      </dsp:txBody>
      <dsp:txXfrm rot="-5400000">
        <a:off x="1039018" y="2279348"/>
        <a:ext cx="7050787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A9DD32-3F74-4825-98C4-2046DDB7BA66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863C49-ECC2-4941-95C2-5D2F7E819E9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00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9B5E8-5541-4F7A-BED7-7DAD7B936B51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D50747-70A2-41BA-B8AF-43F706F1A1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37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24F61-BE6D-4524-BECB-69274825939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7DE08-7896-4097-AD59-1C72621AAA0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7DE08-7896-4097-AD59-1C72621AAA0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44955-4B58-405C-99F9-50668A2B746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CB6F9-0BC4-4268-8D39-19C2A22162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A99B-FE0C-4E2F-945B-B15D06AC308E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CF8E-CF2C-48E4-B7AD-C95255B3F0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F304-730C-4E9D-8604-3F1A2A1797D3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5EE7-0529-4E0F-9EC6-994634919A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C7B1-B1C6-44CA-93A4-B67EE59B97E3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13B3-F5A5-41B6-8005-43B130AD530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2DF9-4A7A-4584-B356-A3F849934AF5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4FC4-6325-4B3F-AADD-3651C23337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BC0-34A0-44C9-B57D-7119B1113A04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CA7D-A4A5-48DB-ADB0-DC6B0FED29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DD50-A984-4796-BF42-3A6B1B114E4A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0464-A5CD-4F91-B99C-ABB8AD13E09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4018-C038-46C4-858E-CEEB136E5F68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38BB-4919-4603-9EFB-8E85AA58DBA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BDB0-0ACC-4301-92A7-46ACF2014BD4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8677-D17D-4F6F-88B9-D5799755DA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632F-F6CA-4D51-B902-831D89C878C9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D408-697A-47C0-A665-08FBEFC044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BED0-A2E1-460F-90AF-0432A4988DDD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F829-BC7D-4650-82E5-3FCEEA903B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DC7E-BEBF-49C0-9559-DEE4F2D002CB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A764-6562-444C-B288-AF790EAFD5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63FD8-6988-43FF-A040-027B52817C86}" type="datetimeFigureOut">
              <a:rPr lang="fr-FR"/>
              <a:pPr>
                <a:defRPr/>
              </a:pPr>
              <a:t>27/02/2017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1C9A5-D287-43CF-AF43-8EB3150B89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hyperlink" Target="../../La%20Caisse%20Mutualiste%20Interprofessionnelle%20Marocaine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gi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microsoft.com/office/2007/relationships/hdphoto" Target="../media/hdphoto1.wdp"/><Relationship Id="rId5" Type="http://schemas.openxmlformats.org/officeDocument/2006/relationships/tags" Target="../tags/tag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291217" y="116632"/>
            <a:ext cx="4561562" cy="1987432"/>
            <a:chOff x="2800956" y="1408"/>
            <a:chExt cx="3672407" cy="1600035"/>
          </a:xfrm>
        </p:grpSpPr>
        <p:pic>
          <p:nvPicPr>
            <p:cNvPr id="7" name="Image 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956" y="1408"/>
              <a:ext cx="3672407" cy="1334797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697" y="1124734"/>
              <a:ext cx="2650602" cy="316833"/>
            </a:xfrm>
            <a:prstGeom prst="rect">
              <a:avLst/>
            </a:prstGeom>
          </p:spPr>
        </p:pic>
        <p:pic>
          <p:nvPicPr>
            <p:cNvPr id="9" name="Image 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556" y="1454307"/>
              <a:ext cx="2669596" cy="14713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1" y="2209056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-1785257" y="-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575" y="3425653"/>
            <a:ext cx="5688633" cy="9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fr-CA" sz="4000" b="1" u="sng" dirty="0" smtClean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PRÉSENTATION CMIM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591" y="4221088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>
                <a:solidFill>
                  <a:srgbClr val="379711"/>
                </a:solidFill>
                <a:latin typeface="Cambria" pitchFamily="18" charset="0"/>
                <a:cs typeface="Arial" charset="0"/>
              </a:rPr>
              <a:t>JOURNEE ADOM</a:t>
            </a:r>
          </a:p>
          <a:p>
            <a:pPr algn="ctr"/>
            <a:r>
              <a:rPr lang="fr-FR" sz="3200" b="1" i="1" dirty="0" smtClean="0">
                <a:solidFill>
                  <a:srgbClr val="379711"/>
                </a:solidFill>
                <a:latin typeface="Cambria" pitchFamily="18" charset="0"/>
                <a:cs typeface="Arial" charset="0"/>
              </a:rPr>
              <a:t>2 Mars 2017</a:t>
            </a:r>
            <a:endParaRPr lang="fr-FR" sz="3200" b="1" i="1" dirty="0" smtClean="0">
              <a:solidFill>
                <a:srgbClr val="379711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bomb.wav"/>
          </p:stSnd>
        </p:sndAc>
      </p:transition>
    </mc:Choice>
    <mc:Fallback xmlns="">
      <p:transition spd="slow">
        <p:checker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36590"/>
            <a:ext cx="9144001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 bmk="_Toc346637497">
                <a:solidFill>
                  <a:srgbClr val="0070C0"/>
                </a:solidFill>
                <a:latin typeface="Cambria" pitchFamily="18" charset="0"/>
                <a:ea typeface="Arial" charset="0"/>
              </a:rPr>
              <a:t>STRUCTURE DES ADHÉRENTS</a:t>
            </a:r>
            <a:endParaRPr kumimoji="0" lang="fr-FR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Arial" charset="0"/>
            </a:endParaRPr>
          </a:p>
        </p:txBody>
      </p:sp>
      <p:graphicFrame>
        <p:nvGraphicFramePr>
          <p:cNvPr id="9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570731"/>
              </p:ext>
            </p:extLst>
          </p:nvPr>
        </p:nvGraphicFramePr>
        <p:xfrm>
          <a:off x="323528" y="1628802"/>
          <a:ext cx="8269937" cy="37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656184"/>
                <a:gridCol w="1440160"/>
                <a:gridCol w="1224136"/>
                <a:gridCol w="2149257"/>
              </a:tblGrid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Adhérents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Assurés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Ayants droit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Banques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44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33 966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73%</a:t>
                      </a:r>
                      <a:endParaRPr lang="fr-FR" sz="2200" b="1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40 850</a:t>
                      </a:r>
                      <a:endParaRPr lang="fr-FR" sz="2200" kern="1200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85103" marR="85103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Pétroliers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30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4 356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9%</a:t>
                      </a:r>
                      <a:endParaRPr lang="fr-FR" sz="2200" b="1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8 537</a:t>
                      </a:r>
                    </a:p>
                  </a:txBody>
                  <a:tcPr marL="85103" marR="85103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Divers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latin typeface="Cambria" pitchFamily="18" charset="0"/>
                        </a:rPr>
                        <a:t>167</a:t>
                      </a:r>
                      <a:endParaRPr lang="fr-FR" sz="2200" dirty="0"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</a:t>
                      </a:r>
                      <a:r>
                        <a:rPr lang="fr-FR" sz="2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031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18%</a:t>
                      </a:r>
                      <a:endParaRPr lang="fr-FR" sz="2200" b="1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2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13 134</a:t>
                      </a:r>
                    </a:p>
                  </a:txBody>
                  <a:tcPr marL="85103" marR="85103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 smtClean="0">
                          <a:latin typeface="Cambria" pitchFamily="18" charset="0"/>
                        </a:rPr>
                        <a:t>Total</a:t>
                      </a:r>
                      <a:endParaRPr lang="fr-FR" sz="2200" b="1" dirty="0">
                        <a:latin typeface="Cambria" pitchFamily="18" charset="0"/>
                      </a:endParaRPr>
                    </a:p>
                  </a:txBody>
                  <a:tcPr marL="113470" marR="113470" marT="56726" marB="567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 smtClean="0">
                          <a:latin typeface="Cambria" pitchFamily="18" charset="0"/>
                        </a:rPr>
                        <a:t>241</a:t>
                      </a:r>
                      <a:endParaRPr lang="fr-FR" sz="2200" b="1" dirty="0">
                        <a:latin typeface="Cambria" pitchFamily="18" charset="0"/>
                      </a:endParaRPr>
                    </a:p>
                  </a:txBody>
                  <a:tcPr marL="113470" marR="113470" marT="56726" marB="567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46 353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100%</a:t>
                      </a:r>
                      <a:endParaRPr lang="fr-FR" sz="2200" b="1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13470" marR="113470" marT="56726" marB="56726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2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62 521</a:t>
                      </a:r>
                    </a:p>
                  </a:txBody>
                  <a:tcPr marL="85103" marR="85103" marT="0" marB="0" anchor="ctr"/>
                </a:tc>
              </a:tr>
              <a:tr h="62406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Nombre de bénéficiaires</a:t>
                      </a:r>
                    </a:p>
                  </a:txBody>
                  <a:tcPr marL="113470" marR="113470" marT="56726" marB="56726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dirty="0">
                        <a:latin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Aharoni" pitchFamily="2" charset="-79"/>
                        </a:rPr>
                        <a:t>108 874</a:t>
                      </a:r>
                    </a:p>
                  </a:txBody>
                  <a:tcPr marL="113470" marR="113470" marT="56726" marB="56726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39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378942" name="Text Box 62"/>
          <p:cNvSpPr txBox="1">
            <a:spLocks noChangeArrowheads="1"/>
          </p:cNvSpPr>
          <p:nvPr/>
        </p:nvSpPr>
        <p:spPr bwMode="auto">
          <a:xfrm>
            <a:off x="395536" y="1154376"/>
            <a:ext cx="83529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fr-FR" sz="2200" dirty="0" smtClean="0">
                <a:solidFill>
                  <a:schemeClr val="tx2"/>
                </a:solidFill>
                <a:latin typeface="Cambria" pitchFamily="18" charset="0"/>
              </a:rPr>
              <a:t>La </a:t>
            </a:r>
            <a:r>
              <a:rPr lang="fr-FR" sz="2200" dirty="0">
                <a:solidFill>
                  <a:schemeClr val="tx2"/>
                </a:solidFill>
                <a:latin typeface="Cambria" pitchFamily="18" charset="0"/>
              </a:rPr>
              <a:t>C.M.I.M s’engage à faire bénéficier ses adhérents </a:t>
            </a:r>
            <a:r>
              <a:rPr lang="fr-FR" sz="2200" dirty="0" smtClean="0">
                <a:solidFill>
                  <a:schemeClr val="tx2"/>
                </a:solidFill>
                <a:latin typeface="Cambria" pitchFamily="18" charset="0"/>
              </a:rPr>
              <a:t>d’un </a:t>
            </a:r>
            <a:r>
              <a:rPr lang="fr-FR" sz="2200" dirty="0">
                <a:solidFill>
                  <a:schemeClr val="tx2"/>
                </a:solidFill>
                <a:latin typeface="Cambria" pitchFamily="18" charset="0"/>
              </a:rPr>
              <a:t>système de tiers payant dans les différents centres </a:t>
            </a:r>
            <a:r>
              <a:rPr lang="fr-FR" sz="2200" dirty="0" smtClean="0">
                <a:solidFill>
                  <a:schemeClr val="tx2"/>
                </a:solidFill>
                <a:latin typeface="Cambria" pitchFamily="18" charset="0"/>
              </a:rPr>
              <a:t>et </a:t>
            </a:r>
            <a:r>
              <a:rPr lang="fr-FR" sz="2200" dirty="0">
                <a:solidFill>
                  <a:schemeClr val="tx2"/>
                </a:solidFill>
                <a:latin typeface="Cambria" pitchFamily="18" charset="0"/>
              </a:rPr>
              <a:t>établissements conventionnés dans toutes les villes </a:t>
            </a:r>
            <a:r>
              <a:rPr lang="fr-FR" sz="2200" dirty="0" smtClean="0">
                <a:solidFill>
                  <a:schemeClr val="tx2"/>
                </a:solidFill>
                <a:latin typeface="Cambria" pitchFamily="18" charset="0"/>
              </a:rPr>
              <a:t>du Royaume :</a:t>
            </a:r>
            <a:endParaRPr lang="fr-FR" sz="2200" dirty="0">
              <a:latin typeface="Cambria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4171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 bmk="_Toc346637497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CONVENTION TIERS PAYANT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52041"/>
              </p:ext>
            </p:extLst>
          </p:nvPr>
        </p:nvGraphicFramePr>
        <p:xfrm>
          <a:off x="971600" y="2492896"/>
          <a:ext cx="7200800" cy="34563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0"/>
                <a:gridCol w="3600400"/>
              </a:tblGrid>
              <a:tr h="7721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TYPE DE CONVENTION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NOMBRE DE PRATICIENS CONVENTIONNÉS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473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/>
                        <a:t>CLINIQUES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1" dirty="0" smtClean="0"/>
                        <a:t>339</a:t>
                      </a:r>
                      <a:endParaRPr lang="fr-FR" b="1" dirty="0"/>
                    </a:p>
                  </a:txBody>
                  <a:tcPr/>
                </a:tc>
              </a:tr>
              <a:tr h="4473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/>
                        <a:t>LABORATOIRES D'ANALYSE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1" dirty="0" smtClean="0"/>
                        <a:t>329</a:t>
                      </a:r>
                      <a:endParaRPr lang="fr-FR" b="1" dirty="0"/>
                    </a:p>
                  </a:txBody>
                  <a:tcPr/>
                </a:tc>
              </a:tr>
              <a:tr h="4473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/>
                        <a:t>CENTRES DE KINESITHERAPIE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1" dirty="0" smtClean="0"/>
                        <a:t>237</a:t>
                      </a:r>
                      <a:endParaRPr lang="fr-FR" b="1" dirty="0"/>
                    </a:p>
                  </a:txBody>
                  <a:tcPr/>
                </a:tc>
              </a:tr>
              <a:tr h="4473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/>
                        <a:t>CENTRES DE RADIOLOGIE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1" dirty="0" smtClean="0"/>
                        <a:t>92</a:t>
                      </a:r>
                      <a:endParaRPr lang="fr-FR" b="1" dirty="0"/>
                    </a:p>
                  </a:txBody>
                  <a:tcPr/>
                </a:tc>
              </a:tr>
              <a:tr h="4473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/>
                        <a:t>CENTRES D'HEMODIALYSE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1" dirty="0" smtClean="0"/>
                        <a:t>81</a:t>
                      </a:r>
                      <a:endParaRPr lang="fr-FR" b="1" dirty="0"/>
                    </a:p>
                  </a:txBody>
                  <a:tcPr/>
                </a:tc>
              </a:tr>
              <a:tr h="4473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dirty="0" smtClean="0"/>
                        <a:t>CENTRES DE CARDIOLOGIE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b="1" dirty="0" smtClean="0"/>
                        <a:t>57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654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00914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ORGANISATION DE LA CMIM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5327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2497088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107504" y="4437112"/>
            <a:ext cx="1540236" cy="2417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0800000">
            <a:off x="7308304" y="6746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4171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fr-FR" sz="3200" b="1" dirty="0" bmk="_Toc346637497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Organigramme de la CMIM</a:t>
            </a:r>
            <a:endParaRPr lang="fr-FR" sz="3200" b="1" dirty="0">
              <a:solidFill>
                <a:srgbClr val="0070C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51520" y="1196752"/>
            <a:ext cx="8685741" cy="4929636"/>
            <a:chOff x="417606" y="1846500"/>
            <a:chExt cx="8685741" cy="4929636"/>
          </a:xfrm>
        </p:grpSpPr>
        <p:sp>
          <p:nvSpPr>
            <p:cNvPr id="10" name="Rectangle 271"/>
            <p:cNvSpPr>
              <a:spLocks/>
            </p:cNvSpPr>
            <p:nvPr/>
          </p:nvSpPr>
          <p:spPr bwMode="auto">
            <a:xfrm>
              <a:off x="6220569" y="3299956"/>
              <a:ext cx="1329231" cy="48599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indent="-1270" algn="ctr" fontAlgn="auto">
                <a:lnSpc>
                  <a:spcPct val="97000"/>
                </a:lnSpc>
                <a:spcBef>
                  <a:spcPts val="185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Secrétariat</a:t>
              </a:r>
            </a:p>
            <a:p>
              <a:pPr indent="-1270" algn="ctr" fontAlgn="auto">
                <a:lnSpc>
                  <a:spcPct val="97000"/>
                </a:lnSpc>
                <a:spcBef>
                  <a:spcPts val="185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M. BENMOUSSA</a:t>
              </a:r>
              <a:endParaRPr lang="fr-FR" sz="1200" b="1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271"/>
            <p:cNvSpPr>
              <a:spLocks/>
            </p:cNvSpPr>
            <p:nvPr/>
          </p:nvSpPr>
          <p:spPr bwMode="auto">
            <a:xfrm>
              <a:off x="2103584" y="2555079"/>
              <a:ext cx="1495385" cy="540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indent="-1270" algn="ctr" fontAlgn="auto">
                <a:lnSpc>
                  <a:spcPct val="97000"/>
                </a:lnSpc>
                <a:spcBef>
                  <a:spcPts val="185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Audit Interne</a:t>
              </a:r>
            </a:p>
            <a:p>
              <a:pPr indent="-1270" algn="ctr">
                <a:lnSpc>
                  <a:spcPct val="97000"/>
                </a:lnSpc>
                <a:spcBef>
                  <a:spcPts val="185"/>
                </a:spcBef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S. EL HASNI</a:t>
              </a:r>
            </a:p>
          </p:txBody>
        </p:sp>
        <p:cxnSp>
          <p:nvCxnSpPr>
            <p:cNvPr id="12" name="Connecteur en angle 113"/>
            <p:cNvCxnSpPr>
              <a:cxnSpLocks noChangeShapeType="1"/>
              <a:stCxn id="40" idx="2"/>
              <a:endCxn id="11" idx="0"/>
            </p:cNvCxnSpPr>
            <p:nvPr/>
          </p:nvCxnSpPr>
          <p:spPr bwMode="auto">
            <a:xfrm rot="5400000">
              <a:off x="3668373" y="1461405"/>
              <a:ext cx="276579" cy="1910769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3" name="Connecteur en angle 113"/>
            <p:cNvCxnSpPr>
              <a:cxnSpLocks noChangeShapeType="1"/>
              <a:stCxn id="39" idx="2"/>
              <a:endCxn id="10" idx="1"/>
            </p:cNvCxnSpPr>
            <p:nvPr/>
          </p:nvCxnSpPr>
          <p:spPr bwMode="auto">
            <a:xfrm rot="16200000" flipH="1">
              <a:off x="5214006" y="2536389"/>
              <a:ext cx="554602" cy="1458523"/>
            </a:xfrm>
            <a:prstGeom prst="bentConnector2">
              <a:avLst/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9" name="Connecteur en angle 112"/>
            <p:cNvCxnSpPr>
              <a:cxnSpLocks noChangeShapeType="1"/>
            </p:cNvCxnSpPr>
            <p:nvPr/>
          </p:nvCxnSpPr>
          <p:spPr bwMode="auto">
            <a:xfrm rot="5400000">
              <a:off x="3929991" y="2524936"/>
              <a:ext cx="293598" cy="1370512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2355083" y="3281948"/>
              <a:ext cx="2072901" cy="5040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36000" rIns="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CP &amp; surveillance de portefeuille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H. ES-SRAIDI</a:t>
              </a:r>
            </a:p>
          </p:txBody>
        </p:sp>
        <p:sp>
          <p:nvSpPr>
            <p:cNvPr id="21" name="Rectangle 271"/>
            <p:cNvSpPr>
              <a:spLocks/>
            </p:cNvSpPr>
            <p:nvPr/>
          </p:nvSpPr>
          <p:spPr bwMode="auto">
            <a:xfrm>
              <a:off x="6210923" y="2555079"/>
              <a:ext cx="1329231" cy="612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anchor="ctr"/>
            <a:lstStyle/>
            <a:p>
              <a:pPr indent="-1270" algn="ctr" fontAlgn="auto">
                <a:lnSpc>
                  <a:spcPct val="97000"/>
                </a:lnSpc>
                <a:spcBef>
                  <a:spcPts val="185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Conseiller</a:t>
              </a:r>
            </a:p>
            <a:p>
              <a:pPr indent="-1270" algn="ctr" fontAlgn="auto">
                <a:lnSpc>
                  <a:spcPct val="97000"/>
                </a:lnSpc>
                <a:spcBef>
                  <a:spcPts val="185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F. FELHI</a:t>
              </a:r>
            </a:p>
            <a:p>
              <a:pPr indent="-1270" algn="ctr" fontAlgn="auto">
                <a:lnSpc>
                  <a:spcPct val="97000"/>
                </a:lnSpc>
                <a:spcBef>
                  <a:spcPts val="185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A. EL ALLAM</a:t>
              </a:r>
              <a:endParaRPr lang="fr-FR" sz="1200" b="1" kern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" name="Connecteur en angle 113"/>
            <p:cNvCxnSpPr>
              <a:cxnSpLocks noChangeShapeType="1"/>
              <a:stCxn id="40" idx="2"/>
              <a:endCxn id="21" idx="0"/>
            </p:cNvCxnSpPr>
            <p:nvPr/>
          </p:nvCxnSpPr>
          <p:spPr bwMode="auto">
            <a:xfrm rot="16200000" flipH="1">
              <a:off x="5680503" y="1360043"/>
              <a:ext cx="276579" cy="2113493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499659" y="2555079"/>
              <a:ext cx="1495385" cy="6120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L. </a:t>
              </a:r>
              <a:r>
                <a:rPr lang="fr-FR" sz="1200" b="1" kern="0" dirty="0">
                  <a:solidFill>
                    <a:schemeClr val="tx1"/>
                  </a:solidFill>
                </a:rPr>
                <a:t>EL </a:t>
              </a:r>
              <a:r>
                <a:rPr lang="fr-FR" sz="1200" b="1" kern="0" dirty="0" smtClean="0">
                  <a:solidFill>
                    <a:schemeClr val="tx1"/>
                  </a:solidFill>
                </a:rPr>
                <a:t>WARARI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H. CHAHBA</a:t>
              </a:r>
              <a:endParaRPr lang="fr-FR" sz="1200" b="1" kern="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 kern="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Connecteur en angle 113"/>
            <p:cNvCxnSpPr>
              <a:cxnSpLocks noChangeShapeType="1"/>
              <a:stCxn id="40" idx="2"/>
              <a:endCxn id="23" idx="0"/>
            </p:cNvCxnSpPr>
            <p:nvPr/>
          </p:nvCxnSpPr>
          <p:spPr bwMode="auto">
            <a:xfrm rot="5400000">
              <a:off x="2866410" y="659442"/>
              <a:ext cx="276579" cy="3514694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583760" y="4737410"/>
              <a:ext cx="1860923" cy="54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Prestations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N. TAABOUZ</a:t>
              </a: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583760" y="5333975"/>
              <a:ext cx="1860923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Adhésion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N. TIHAMI</a:t>
              </a:r>
              <a:endParaRPr lang="fr-FR" sz="1200" b="1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7648877" y="2555079"/>
              <a:ext cx="1202904" cy="612000"/>
            </a:xfrm>
            <a:prstGeom prst="flowChartProcess">
              <a:avLst/>
            </a:prstGeom>
            <a:ln/>
          </p:spPr>
          <p:style>
            <a:lnRef idx="1">
              <a:schemeClr val="dk1"/>
            </a:lnRef>
            <a:fillRef idx="1003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latin typeface="+mj-lt"/>
                </a:rPr>
                <a:t>Centre Dentaire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latin typeface="+mj-lt"/>
                </a:rPr>
                <a:t>A. AL AHMAR</a:t>
              </a:r>
              <a:r>
                <a:rPr lang="fr-FR" sz="1200" kern="0" dirty="0" smtClean="0">
                  <a:latin typeface="+mj-lt"/>
                </a:rPr>
                <a:t> </a:t>
              </a:r>
              <a:endParaRPr lang="fr-FR" sz="1200" kern="0" dirty="0">
                <a:latin typeface="+mj-lt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467544" y="3321048"/>
              <a:ext cx="1728192" cy="5400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Gestion de la relation Adhérents &amp; Prestataires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I. BARAKATE</a:t>
              </a:r>
            </a:p>
          </p:txBody>
        </p:sp>
        <p:cxnSp>
          <p:nvCxnSpPr>
            <p:cNvPr id="29" name="Connecteur en angle 28"/>
            <p:cNvCxnSpPr>
              <a:cxnSpLocks noChangeShapeType="1"/>
              <a:stCxn id="36" idx="1"/>
              <a:endCxn id="25" idx="1"/>
            </p:cNvCxnSpPr>
            <p:nvPr/>
          </p:nvCxnSpPr>
          <p:spPr bwMode="auto">
            <a:xfrm rot="10800000" flipH="1" flipV="1">
              <a:off x="417606" y="4380116"/>
              <a:ext cx="166154" cy="627294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0" name="Connecteur en angle 112"/>
            <p:cNvCxnSpPr>
              <a:cxnSpLocks noChangeShapeType="1"/>
              <a:stCxn id="36" idx="1"/>
              <a:endCxn id="26" idx="1"/>
            </p:cNvCxnSpPr>
            <p:nvPr/>
          </p:nvCxnSpPr>
          <p:spPr bwMode="auto">
            <a:xfrm rot="10800000" flipH="1" flipV="1">
              <a:off x="417606" y="4380116"/>
              <a:ext cx="166154" cy="1133859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5061749" y="4092116"/>
              <a:ext cx="1827692" cy="576000"/>
            </a:xfrm>
            <a:prstGeom prst="flowChartProcess">
              <a:avLst/>
            </a:prstGeom>
            <a:solidFill>
              <a:srgbClr val="0070C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bg1"/>
                  </a:solidFill>
                  <a:latin typeface="+mj-lt"/>
                </a:rPr>
                <a:t>Pôle Finances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latin typeface="+mj-lt"/>
                </a:rPr>
                <a:t>H. MADHOUB</a:t>
              </a:r>
              <a:endParaRPr lang="fr-FR" sz="1200" b="1" kern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auto">
            <a:xfrm>
              <a:off x="7209711" y="4092116"/>
              <a:ext cx="1661538" cy="576000"/>
            </a:xfrm>
            <a:prstGeom prst="flowChartProcess">
              <a:avLst/>
            </a:prstGeom>
            <a:solidFill>
              <a:srgbClr val="0070C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bg1"/>
                  </a:solidFill>
                  <a:latin typeface="+mj-lt"/>
                </a:rPr>
                <a:t>Département Ressources humaines &amp; Logistiques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latin typeface="+mj-lt"/>
                </a:rPr>
                <a:t>M. BAMHAMMED</a:t>
              </a:r>
              <a:endParaRPr lang="fr-FR" sz="1200" b="1" kern="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3" name="Connecteur en angle 112"/>
            <p:cNvCxnSpPr>
              <a:cxnSpLocks noChangeShapeType="1"/>
              <a:stCxn id="39" idx="2"/>
              <a:endCxn id="36" idx="0"/>
            </p:cNvCxnSpPr>
            <p:nvPr/>
          </p:nvCxnSpPr>
          <p:spPr bwMode="auto">
            <a:xfrm rot="5400000">
              <a:off x="2536405" y="1866475"/>
              <a:ext cx="1103766" cy="3347516"/>
            </a:xfrm>
            <a:prstGeom prst="bentConnector3">
              <a:avLst>
                <a:gd name="adj1" fmla="val 83385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4" name="Connecteur en angle 119"/>
            <p:cNvCxnSpPr>
              <a:cxnSpLocks noChangeShapeType="1"/>
              <a:stCxn id="39" idx="2"/>
              <a:endCxn id="31" idx="0"/>
            </p:cNvCxnSpPr>
            <p:nvPr/>
          </p:nvCxnSpPr>
          <p:spPr bwMode="auto">
            <a:xfrm rot="16200000" flipH="1">
              <a:off x="4816937" y="2933459"/>
              <a:ext cx="1103766" cy="1213549"/>
            </a:xfrm>
            <a:prstGeom prst="bentConnector3">
              <a:avLst>
                <a:gd name="adj1" fmla="val 83385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2725603" y="4092116"/>
              <a:ext cx="1993846" cy="576000"/>
            </a:xfrm>
            <a:prstGeom prst="flowChartProcess">
              <a:avLst/>
            </a:prstGeom>
            <a:solidFill>
              <a:srgbClr val="0070C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bg1"/>
                  </a:solidFill>
                  <a:latin typeface="+mj-lt"/>
                </a:rPr>
                <a:t>Pôle Organisation et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bg1"/>
                  </a:solidFill>
                  <a:latin typeface="+mj-lt"/>
                </a:rPr>
                <a:t>Systèmes d’information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</a:rPr>
                <a:t>H. MERGOUNI</a:t>
              </a:r>
              <a:endParaRPr lang="fr-FR" sz="12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417607" y="4092116"/>
              <a:ext cx="1993846" cy="576000"/>
            </a:xfrm>
            <a:prstGeom prst="flowChartProcess">
              <a:avLst/>
            </a:prstGeom>
            <a:solidFill>
              <a:srgbClr val="0070C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latin typeface="+mj-lt"/>
                </a:rPr>
                <a:t>Pôle métier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bg1"/>
                  </a:solidFill>
                  <a:latin typeface="+mj-lt"/>
                </a:rPr>
                <a:t>L. MANII </a:t>
              </a:r>
              <a:endParaRPr lang="fr-FR" sz="1200" b="1" kern="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7" name="Connecteur en angle 131"/>
            <p:cNvCxnSpPr>
              <a:cxnSpLocks noChangeShapeType="1"/>
              <a:stCxn id="39" idx="2"/>
              <a:endCxn id="35" idx="0"/>
            </p:cNvCxnSpPr>
            <p:nvPr/>
          </p:nvCxnSpPr>
          <p:spPr bwMode="auto">
            <a:xfrm rot="5400000">
              <a:off x="3690403" y="3020474"/>
              <a:ext cx="1103766" cy="1039520"/>
            </a:xfrm>
            <a:prstGeom prst="bentConnector3">
              <a:avLst>
                <a:gd name="adj1" fmla="val 83385"/>
              </a:avLst>
            </a:prstGeom>
            <a:noFill/>
            <a:ln w="1905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8" name="Connecteur en angle 112"/>
            <p:cNvCxnSpPr>
              <a:cxnSpLocks noChangeShapeType="1"/>
              <a:stCxn id="39" idx="2"/>
              <a:endCxn id="32" idx="0"/>
            </p:cNvCxnSpPr>
            <p:nvPr/>
          </p:nvCxnSpPr>
          <p:spPr bwMode="auto">
            <a:xfrm rot="16200000" flipH="1">
              <a:off x="5849379" y="1901016"/>
              <a:ext cx="1103766" cy="3278434"/>
            </a:xfrm>
            <a:prstGeom prst="bentConnector3">
              <a:avLst>
                <a:gd name="adj1" fmla="val 83385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39" name="Rectangle 2"/>
            <p:cNvSpPr>
              <a:spLocks/>
            </p:cNvSpPr>
            <p:nvPr/>
          </p:nvSpPr>
          <p:spPr bwMode="auto">
            <a:xfrm>
              <a:off x="3765123" y="2520350"/>
              <a:ext cx="1993846" cy="468000"/>
            </a:xfrm>
            <a:prstGeom prst="rect">
              <a:avLst/>
            </a:prstGeom>
            <a:solidFill>
              <a:srgbClr val="0070C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Directeur Général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S. GHABRI                                   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0" name="Rectangle 2"/>
            <p:cNvSpPr>
              <a:spLocks/>
            </p:cNvSpPr>
            <p:nvPr/>
          </p:nvSpPr>
          <p:spPr bwMode="auto">
            <a:xfrm>
              <a:off x="3765123" y="1846500"/>
              <a:ext cx="1993846" cy="432000"/>
            </a:xfrm>
            <a:prstGeom prst="rect">
              <a:avLst/>
            </a:prstGeom>
            <a:solidFill>
              <a:srgbClr val="0070C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Président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A. ALAOUI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cxnSp>
          <p:nvCxnSpPr>
            <p:cNvPr id="41" name="Connecteur droit avec flèche 40"/>
            <p:cNvCxnSpPr>
              <a:stCxn id="40" idx="2"/>
              <a:endCxn id="39" idx="0"/>
            </p:cNvCxnSpPr>
            <p:nvPr/>
          </p:nvCxnSpPr>
          <p:spPr>
            <a:xfrm rot="5400000">
              <a:off x="4641121" y="2399486"/>
              <a:ext cx="241850" cy="1466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>
              <a:off x="2891757" y="4853848"/>
              <a:ext cx="1661538" cy="432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Systèmes d’Information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H. MERGOUNI</a:t>
              </a:r>
              <a:endParaRPr lang="fr-FR" sz="1200" b="1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2891757" y="5394715"/>
              <a:ext cx="1661538" cy="634417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Organisation &amp; Qualité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M. KHAL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smtClean="0">
                  <a:solidFill>
                    <a:schemeClr val="tx1"/>
                  </a:solidFill>
                </a:rPr>
                <a:t>S.CHERGUI</a:t>
              </a:r>
              <a:endParaRPr lang="fr-FR" sz="1200" b="1" kern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4" name="Connecteur en angle 43"/>
            <p:cNvCxnSpPr>
              <a:cxnSpLocks noChangeShapeType="1"/>
              <a:stCxn id="35" idx="1"/>
              <a:endCxn id="42" idx="1"/>
            </p:cNvCxnSpPr>
            <p:nvPr/>
          </p:nvCxnSpPr>
          <p:spPr bwMode="auto">
            <a:xfrm rot="10800000" flipH="1" flipV="1">
              <a:off x="2725602" y="4380116"/>
              <a:ext cx="166154" cy="689732"/>
            </a:xfrm>
            <a:prstGeom prst="bentConnector3">
              <a:avLst>
                <a:gd name="adj1" fmla="val -58761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5" name="Connecteur en angle 44"/>
            <p:cNvCxnSpPr>
              <a:cxnSpLocks noChangeShapeType="1"/>
              <a:stCxn id="35" idx="1"/>
              <a:endCxn id="43" idx="1"/>
            </p:cNvCxnSpPr>
            <p:nvPr/>
          </p:nvCxnSpPr>
          <p:spPr bwMode="auto">
            <a:xfrm rot="10800000" flipH="1" flipV="1">
              <a:off x="2725603" y="4380116"/>
              <a:ext cx="166154" cy="1331808"/>
            </a:xfrm>
            <a:prstGeom prst="bentConnector3">
              <a:avLst>
                <a:gd name="adj1" fmla="val -137583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46" name="AutoShape 4"/>
            <p:cNvSpPr>
              <a:spLocks noChangeArrowheads="1"/>
            </p:cNvSpPr>
            <p:nvPr/>
          </p:nvSpPr>
          <p:spPr bwMode="auto">
            <a:xfrm>
              <a:off x="7441809" y="5342672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Ressources Humaines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F.ADOUL</a:t>
              </a:r>
              <a:endParaRPr lang="fr-FR" sz="1200" kern="0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7441809" y="4930388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Achat &amp; Logistique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  <a:latin typeface="+mj-lt"/>
                </a:rPr>
                <a:t>M. BAMHAMMED</a:t>
              </a:r>
            </a:p>
          </p:txBody>
        </p:sp>
        <p:cxnSp>
          <p:nvCxnSpPr>
            <p:cNvPr id="48" name="Connecteur en angle 112"/>
            <p:cNvCxnSpPr>
              <a:cxnSpLocks noChangeShapeType="1"/>
              <a:stCxn id="32" idx="1"/>
              <a:endCxn id="47" idx="1"/>
            </p:cNvCxnSpPr>
            <p:nvPr/>
          </p:nvCxnSpPr>
          <p:spPr bwMode="auto">
            <a:xfrm rot="10800000" flipH="1" flipV="1">
              <a:off x="7209710" y="4380116"/>
              <a:ext cx="232098" cy="730272"/>
            </a:xfrm>
            <a:prstGeom prst="bentConnector3">
              <a:avLst>
                <a:gd name="adj1" fmla="val -42067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9" name="Connecteur en angle 112"/>
            <p:cNvCxnSpPr>
              <a:cxnSpLocks noChangeShapeType="1"/>
              <a:stCxn id="32" idx="1"/>
              <a:endCxn id="46" idx="1"/>
            </p:cNvCxnSpPr>
            <p:nvPr/>
          </p:nvCxnSpPr>
          <p:spPr bwMode="auto">
            <a:xfrm rot="10800000" flipH="1" flipV="1">
              <a:off x="7209710" y="4380116"/>
              <a:ext cx="232098" cy="1142556"/>
            </a:xfrm>
            <a:prstGeom prst="bentConnector3">
              <a:avLst>
                <a:gd name="adj1" fmla="val -47494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7441809" y="5783644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Juridique &amp; Contentieux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M. BAMHAMMED</a:t>
              </a:r>
            </a:p>
          </p:txBody>
        </p:sp>
        <p:cxnSp>
          <p:nvCxnSpPr>
            <p:cNvPr id="51" name="Connecteur en angle 112"/>
            <p:cNvCxnSpPr>
              <a:cxnSpLocks noChangeShapeType="1"/>
              <a:stCxn id="32" idx="1"/>
              <a:endCxn id="50" idx="1"/>
            </p:cNvCxnSpPr>
            <p:nvPr/>
          </p:nvCxnSpPr>
          <p:spPr bwMode="auto">
            <a:xfrm rot="10800000" flipH="1" flipV="1">
              <a:off x="7209710" y="4380116"/>
              <a:ext cx="232098" cy="1583528"/>
            </a:xfrm>
            <a:prstGeom prst="bentConnector3">
              <a:avLst>
                <a:gd name="adj1" fmla="val -47494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52" name="AutoShape 4"/>
            <p:cNvSpPr>
              <a:spLocks noChangeArrowheads="1"/>
            </p:cNvSpPr>
            <p:nvPr/>
          </p:nvSpPr>
          <p:spPr bwMode="auto">
            <a:xfrm>
              <a:off x="5227903" y="5146356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</a:rPr>
                <a:t>Cotisation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I. KABLI</a:t>
              </a:r>
            </a:p>
          </p:txBody>
        </p:sp>
        <p:cxnSp>
          <p:nvCxnSpPr>
            <p:cNvPr id="53" name="Connecteur en angle 112"/>
            <p:cNvCxnSpPr>
              <a:cxnSpLocks noChangeShapeType="1"/>
              <a:stCxn id="31" idx="1"/>
              <a:endCxn id="52" idx="1"/>
            </p:cNvCxnSpPr>
            <p:nvPr/>
          </p:nvCxnSpPr>
          <p:spPr bwMode="auto">
            <a:xfrm rot="10800000" flipH="1" flipV="1">
              <a:off x="5061749" y="4380116"/>
              <a:ext cx="166154" cy="946240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54" name="AutoShape 4"/>
            <p:cNvSpPr>
              <a:spLocks noChangeArrowheads="1"/>
            </p:cNvSpPr>
            <p:nvPr/>
          </p:nvSpPr>
          <p:spPr bwMode="auto">
            <a:xfrm>
              <a:off x="5227903" y="5571432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Recouvrement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tx1"/>
                  </a:solidFill>
                </a:rPr>
                <a:t>I. KABLI</a:t>
              </a:r>
            </a:p>
          </p:txBody>
        </p:sp>
        <p:cxnSp>
          <p:nvCxnSpPr>
            <p:cNvPr id="55" name="Connecteur en angle 112"/>
            <p:cNvCxnSpPr>
              <a:cxnSpLocks noChangeShapeType="1"/>
              <a:stCxn id="31" idx="1"/>
              <a:endCxn id="54" idx="1"/>
            </p:cNvCxnSpPr>
            <p:nvPr/>
          </p:nvCxnSpPr>
          <p:spPr bwMode="auto">
            <a:xfrm rot="10800000" flipH="1" flipV="1">
              <a:off x="5061749" y="4380116"/>
              <a:ext cx="166154" cy="1371316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56" name="AutoShape 4"/>
            <p:cNvSpPr>
              <a:spLocks noChangeArrowheads="1"/>
            </p:cNvSpPr>
            <p:nvPr/>
          </p:nvSpPr>
          <p:spPr bwMode="auto">
            <a:xfrm>
              <a:off x="5227903" y="5996508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  <a:latin typeface="+mj-lt"/>
                </a:rPr>
                <a:t>Statistiques &amp; Actuariat</a:t>
              </a:r>
            </a:p>
            <a:p>
              <a:pPr algn="ctr"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S. AFRANI</a:t>
              </a:r>
            </a:p>
          </p:txBody>
        </p:sp>
        <p:cxnSp>
          <p:nvCxnSpPr>
            <p:cNvPr id="57" name="Connecteur en angle 112"/>
            <p:cNvCxnSpPr>
              <a:cxnSpLocks noChangeShapeType="1"/>
              <a:stCxn id="31" idx="1"/>
              <a:endCxn id="56" idx="1"/>
            </p:cNvCxnSpPr>
            <p:nvPr/>
          </p:nvCxnSpPr>
          <p:spPr bwMode="auto">
            <a:xfrm rot="10800000" flipH="1" flipV="1">
              <a:off x="5061749" y="4380116"/>
              <a:ext cx="166154" cy="1796392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8" name="Connecteur en angle 112"/>
            <p:cNvCxnSpPr>
              <a:cxnSpLocks noChangeShapeType="1"/>
              <a:stCxn id="31" idx="1"/>
              <a:endCxn id="59" idx="1"/>
            </p:cNvCxnSpPr>
            <p:nvPr/>
          </p:nvCxnSpPr>
          <p:spPr bwMode="auto">
            <a:xfrm rot="10800000" flipH="1" flipV="1">
              <a:off x="5061749" y="4380116"/>
              <a:ext cx="166154" cy="521164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5227903" y="4721280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</a:rPr>
                <a:t>Finance et Comptabilité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H. MADHOUB</a:t>
              </a:r>
            </a:p>
          </p:txBody>
        </p:sp>
        <p:sp>
          <p:nvSpPr>
            <p:cNvPr id="60" name="AutoShape 4"/>
            <p:cNvSpPr>
              <a:spLocks noChangeArrowheads="1"/>
            </p:cNvSpPr>
            <p:nvPr/>
          </p:nvSpPr>
          <p:spPr bwMode="auto">
            <a:xfrm>
              <a:off x="5227903" y="6416136"/>
              <a:ext cx="1661538" cy="360000"/>
            </a:xfrm>
            <a:prstGeom prst="flowChart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smtClean="0">
                  <a:solidFill>
                    <a:schemeClr val="tx1"/>
                  </a:solidFill>
                </a:rPr>
                <a:t>Contrôle de Gestion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schemeClr val="tx1"/>
                  </a:solidFill>
                </a:rPr>
                <a:t>H. DEBBAB</a:t>
              </a:r>
            </a:p>
          </p:txBody>
        </p:sp>
        <p:cxnSp>
          <p:nvCxnSpPr>
            <p:cNvPr id="61" name="Connecteur en angle 112"/>
            <p:cNvCxnSpPr>
              <a:cxnSpLocks noChangeShapeType="1"/>
              <a:stCxn id="31" idx="1"/>
              <a:endCxn id="60" idx="1"/>
            </p:cNvCxnSpPr>
            <p:nvPr/>
          </p:nvCxnSpPr>
          <p:spPr bwMode="auto">
            <a:xfrm rot="10800000" flipH="1" flipV="1">
              <a:off x="5061749" y="4380116"/>
              <a:ext cx="166154" cy="2216020"/>
            </a:xfrm>
            <a:prstGeom prst="bentConnector3">
              <a:avLst>
                <a:gd name="adj1" fmla="val -127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2" name="Connecteur en angle 113"/>
            <p:cNvCxnSpPr>
              <a:cxnSpLocks noChangeShapeType="1"/>
            </p:cNvCxnSpPr>
            <p:nvPr/>
          </p:nvCxnSpPr>
          <p:spPr bwMode="auto">
            <a:xfrm>
              <a:off x="6164089" y="2416789"/>
              <a:ext cx="2091244" cy="124366"/>
            </a:xfrm>
            <a:prstGeom prst="bentConnector2">
              <a:avLst/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3" name="Connecteur en angle 113"/>
            <p:cNvCxnSpPr>
              <a:cxnSpLocks noChangeShapeType="1"/>
            </p:cNvCxnSpPr>
            <p:nvPr/>
          </p:nvCxnSpPr>
          <p:spPr bwMode="auto">
            <a:xfrm rot="5400000">
              <a:off x="2865676" y="1449903"/>
              <a:ext cx="276579" cy="3514694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2"/>
              </a:solidFill>
              <a:miter lim="800000"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11843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7809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NOUVEAU SYSTÈME D’INFORMATION CMIM </a:t>
            </a:r>
            <a:r>
              <a:rPr lang="fr-FR" sz="40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«</a:t>
            </a:r>
            <a:r>
              <a:rPr lang="fr-FR" sz="40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INES»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5327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2497088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107504" y="4437112"/>
            <a:ext cx="1540236" cy="2417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0800000">
            <a:off x="7308304" y="6746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6153752"/>
            <a:ext cx="9143999" cy="7061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27384"/>
            <a:ext cx="9143999" cy="936104"/>
          </a:xfrm>
          <a:prstGeom prst="rect">
            <a:avLst/>
          </a:prstGeom>
        </p:spPr>
      </p:pic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95536" y="585936"/>
            <a:ext cx="8496944" cy="5867400"/>
            <a:chOff x="395536" y="513928"/>
            <a:chExt cx="8496944" cy="5867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13928"/>
              <a:ext cx="8496944" cy="586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134439">
              <a:off x="1942387" y="2446400"/>
              <a:ext cx="13498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latin typeface="Cambria" pitchFamily="18" charset="0"/>
                </a:rPr>
                <a:t>INES </a:t>
              </a:r>
              <a:endParaRPr lang="fr-FR" sz="3200" dirty="0">
                <a:latin typeface="Cambria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20368910">
              <a:off x="3001071" y="1570329"/>
              <a:ext cx="5381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bg1"/>
                  </a:solidFill>
                </a:rPr>
                <a:t>Informatique Nouvelle </a:t>
              </a:r>
            </a:p>
            <a:p>
              <a:pPr algn="ctr"/>
              <a:r>
                <a:rPr lang="fr-FR" sz="2400" b="1" dirty="0" smtClean="0">
                  <a:solidFill>
                    <a:schemeClr val="bg1"/>
                  </a:solidFill>
                </a:rPr>
                <a:t>pour l’Efficacité de </a:t>
              </a:r>
              <a:r>
                <a:rPr lang="fr-FR" sz="2400" b="1" dirty="0">
                  <a:solidFill>
                    <a:schemeClr val="bg1"/>
                  </a:solidFill>
                </a:rPr>
                <a:t>nos S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ervices</a:t>
              </a:r>
              <a:endParaRPr lang="fr-FR" sz="2400" b="1" dirty="0">
                <a:solidFill>
                  <a:schemeClr val="bg1"/>
                </a:solidFill>
              </a:endParaRPr>
            </a:p>
            <a:p>
              <a:r>
                <a:rPr lang="fr-FR" sz="2400" b="1" dirty="0" smtClean="0"/>
                <a:t> </a:t>
              </a:r>
              <a:endParaRPr lang="fr-FR" sz="2400" dirty="0"/>
            </a:p>
          </p:txBody>
        </p:sp>
        <p:sp>
          <p:nvSpPr>
            <p:cNvPr id="6" name="Rectangle 5"/>
            <p:cNvSpPr/>
            <p:nvPr/>
          </p:nvSpPr>
          <p:spPr>
            <a:xfrm rot="1141117">
              <a:off x="1653907" y="3413702"/>
              <a:ext cx="1547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latin typeface="Cambria" pitchFamily="18" charset="0"/>
                </a:rPr>
                <a:t>Progiciel</a:t>
              </a:r>
              <a:r>
                <a:rPr lang="fr-FR" b="1" dirty="0">
                  <a:latin typeface="Cambria" pitchFamily="18" charset="0"/>
                </a:rPr>
                <a:t> </a:t>
              </a:r>
              <a:endParaRPr lang="fr-FR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0338844">
              <a:off x="4281262" y="2928848"/>
              <a:ext cx="2238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ACTIV’PREMIUM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174235">
              <a:off x="1790354" y="4348790"/>
              <a:ext cx="12743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latin typeface="Cambria" pitchFamily="18" charset="0"/>
                </a:rPr>
                <a:t>Société</a:t>
              </a:r>
              <a:r>
                <a:rPr lang="fr-FR" sz="2800" b="1" dirty="0">
                  <a:latin typeface="Cambria" pitchFamily="18" charset="0"/>
                </a:rPr>
                <a:t> </a:t>
              </a:r>
              <a:endParaRPr lang="fr-FR" sz="2800" dirty="0">
                <a:latin typeface="Cambria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0508310">
              <a:off x="4167867" y="4119255"/>
              <a:ext cx="13821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CEGEDIM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239274">
              <a:off x="1610308" y="5383956"/>
              <a:ext cx="1563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Cambria" pitchFamily="18" charset="0"/>
                </a:rPr>
                <a:t>Démarrage</a:t>
              </a:r>
              <a:r>
                <a:rPr lang="fr-FR" sz="2000" b="1" dirty="0">
                  <a:latin typeface="Cambria" pitchFamily="18" charset="0"/>
                </a:rPr>
                <a:t> </a:t>
              </a:r>
              <a:endParaRPr lang="fr-FR" sz="2000" dirty="0">
                <a:latin typeface="Cambr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463752">
              <a:off x="3455221" y="4736604"/>
              <a:ext cx="237757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fr-FR" b="1" dirty="0">
                  <a:solidFill>
                    <a:schemeClr val="bg1"/>
                  </a:solidFill>
                </a:rPr>
                <a:t>L</a:t>
              </a:r>
              <a:r>
                <a:rPr lang="fr-FR" b="1" dirty="0" smtClean="0">
                  <a:solidFill>
                    <a:schemeClr val="bg1"/>
                  </a:solidFill>
                </a:rPr>
                <a:t>e </a:t>
              </a:r>
              <a:r>
                <a:rPr lang="fr-FR" b="1" dirty="0">
                  <a:solidFill>
                    <a:schemeClr val="bg1"/>
                  </a:solidFill>
                </a:rPr>
                <a:t>2 décembre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58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80512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32656"/>
            <a:ext cx="9198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0070C0"/>
                </a:solidFill>
                <a:latin typeface="Cambria" pitchFamily="18" charset="0"/>
              </a:rPr>
              <a:t>EXTRANET </a:t>
            </a:r>
            <a:endParaRPr lang="fr-FR" sz="54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128" y="4005064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EXTRANET</a:t>
            </a:r>
          </a:p>
          <a:p>
            <a:pPr algn="ctr"/>
            <a:r>
              <a:rPr lang="fr-FR" b="1" dirty="0" smtClean="0"/>
              <a:t>ASSURE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769669" y="4005064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EXTRANET</a:t>
            </a:r>
          </a:p>
          <a:p>
            <a:pPr algn="ctr"/>
            <a:r>
              <a:rPr lang="fr-FR" b="1" dirty="0" smtClean="0"/>
              <a:t>ENTREPRISE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6497196" y="4077072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EXTRANET</a:t>
            </a:r>
          </a:p>
          <a:p>
            <a:pPr algn="ctr"/>
            <a:r>
              <a:rPr lang="fr-FR" b="1" dirty="0" smtClean="0"/>
              <a:t>PRO </a:t>
            </a:r>
            <a:r>
              <a:rPr lang="fr-FR" b="1" dirty="0"/>
              <a:t>SANTE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-54768" y="5805264"/>
            <a:ext cx="919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Cambria" pitchFamily="18" charset="0"/>
              </a:rPr>
              <a:t>LA CMIM, UNE MUTUELLE 100% EN LIGNE</a:t>
            </a:r>
            <a:endParaRPr lang="fr-FR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5400000">
            <a:off x="438788" y="-422233"/>
            <a:ext cx="1540236" cy="24178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6200000">
            <a:off x="7201488" y="-422232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34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9371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ALLO CMIM</a:t>
            </a:r>
            <a:endParaRPr lang="fr-FR" sz="40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15327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2497088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107504" y="4437112"/>
            <a:ext cx="1540236" cy="2417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0800000">
            <a:off x="7308304" y="6746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378942" name="Text Box 62"/>
          <p:cNvSpPr txBox="1">
            <a:spLocks noChangeArrowheads="1"/>
          </p:cNvSpPr>
          <p:nvPr/>
        </p:nvSpPr>
        <p:spPr bwMode="auto">
          <a:xfrm>
            <a:off x="316994" y="1124744"/>
            <a:ext cx="857548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fr-FR" sz="2000" dirty="0">
                <a:latin typeface="Cambria" pitchFamily="18" charset="0"/>
                <a:cs typeface="Calibri" pitchFamily="34" charset="0"/>
              </a:rPr>
              <a:t>Date de lancement du service: </a:t>
            </a:r>
            <a:r>
              <a:rPr lang="fr-FR" sz="2000" b="1" dirty="0">
                <a:latin typeface="Cambria" pitchFamily="18" charset="0"/>
                <a:cs typeface="Calibri" pitchFamily="34" charset="0"/>
              </a:rPr>
              <a:t>18/01/2017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fr-FR" sz="2000" dirty="0">
                <a:latin typeface="Cambria" pitchFamily="18" charset="0"/>
                <a:cs typeface="Calibri" pitchFamily="34" charset="0"/>
              </a:rPr>
              <a:t>Horaire: </a:t>
            </a:r>
            <a:r>
              <a:rPr lang="fr-FR" sz="2000" b="1" dirty="0">
                <a:latin typeface="Cambria" pitchFamily="18" charset="0"/>
                <a:cs typeface="Calibri" pitchFamily="34" charset="0"/>
              </a:rPr>
              <a:t>Du lundi au vendredi de 8h à 16h, Samedi de 9h à 13h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fr-FR" sz="2000" dirty="0">
                <a:latin typeface="Cambria" pitchFamily="18" charset="0"/>
                <a:cs typeface="Calibri" pitchFamily="34" charset="0"/>
              </a:rPr>
              <a:t>Typologie des appels: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Tx/>
              <a:buChar char="-"/>
            </a:pPr>
            <a:r>
              <a:rPr lang="fr-FR" sz="2000" b="1" i="1" dirty="0">
                <a:latin typeface="Cambria" pitchFamily="18" charset="0"/>
                <a:cs typeface="Calibri" pitchFamily="34" charset="0"/>
              </a:rPr>
              <a:t>Demande d’information</a:t>
            </a:r>
            <a:r>
              <a:rPr lang="fr-FR" sz="2000" dirty="0">
                <a:latin typeface="Cambria" pitchFamily="18" charset="0"/>
                <a:cs typeface="Calibri" pitchFamily="34" charset="0"/>
              </a:rPr>
              <a:t> : de renseignement et de conseils,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Tx/>
              <a:buChar char="-"/>
            </a:pPr>
            <a:r>
              <a:rPr lang="fr-FR" sz="2000" b="1" i="1" dirty="0">
                <a:latin typeface="Cambria" pitchFamily="18" charset="0"/>
                <a:cs typeface="Calibri" pitchFamily="34" charset="0"/>
              </a:rPr>
              <a:t>Autres demandes</a:t>
            </a:r>
            <a:r>
              <a:rPr lang="fr-FR" sz="2000" dirty="0">
                <a:latin typeface="Cambria" pitchFamily="18" charset="0"/>
                <a:cs typeface="Calibri" pitchFamily="34" charset="0"/>
              </a:rPr>
              <a:t> : Demande d’attestations, prise en charge accord dentaire, mise à jour des adresses, mise à jour des RIB, demande de remboursement, demande de taux de remboursement, demande de régularisation etc.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Tx/>
              <a:buChar char="-"/>
            </a:pPr>
            <a:r>
              <a:rPr lang="fr-FR" sz="2000" b="1" i="1" dirty="0">
                <a:latin typeface="Cambria" pitchFamily="18" charset="0"/>
                <a:cs typeface="Calibri" pitchFamily="34" charset="0"/>
              </a:rPr>
              <a:t>Réclamations</a:t>
            </a:r>
            <a:r>
              <a:rPr lang="fr-FR" sz="2000" dirty="0">
                <a:latin typeface="Cambria" pitchFamily="18" charset="0"/>
                <a:cs typeface="Calibri" pitchFamily="34" charset="0"/>
              </a:rPr>
              <a:t> : Retard de remboursement, dossiers rejetés pour complément ou pour délais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fr-FR" sz="2000" dirty="0">
                <a:latin typeface="Cambria" pitchFamily="18" charset="0"/>
                <a:cs typeface="Calibri" pitchFamily="34" charset="0"/>
              </a:rPr>
              <a:t>Les canaux de communications pris en compte seront : Appels entrants , E-mailing , E-Chat </a:t>
            </a:r>
          </a:p>
          <a:p>
            <a:pPr marL="171450" lvl="1" indent="-1714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fr-FR" sz="2000" dirty="0">
                <a:latin typeface="Cambria" pitchFamily="18" charset="0"/>
                <a:cs typeface="Calibri" pitchFamily="34" charset="0"/>
              </a:rPr>
              <a:t>Population concernée en janvier 2017: </a:t>
            </a:r>
            <a:r>
              <a:rPr lang="fr-FR" sz="2000" b="1" dirty="0">
                <a:latin typeface="Cambria" pitchFamily="18" charset="0"/>
                <a:cs typeface="Calibri" pitchFamily="34" charset="0"/>
              </a:rPr>
              <a:t>les </a:t>
            </a:r>
            <a:r>
              <a:rPr lang="fr-FR" sz="2000" b="1" dirty="0" smtClean="0">
                <a:latin typeface="Cambria" pitchFamily="18" charset="0"/>
                <a:cs typeface="Calibri" pitchFamily="34" charset="0"/>
              </a:rPr>
              <a:t>Actifs</a:t>
            </a:r>
            <a:endParaRPr lang="fr-FR" sz="20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3608" y="154766"/>
            <a:ext cx="8100392" cy="7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fr-FR" sz="2600" b="1" spc="200" dirty="0" err="1">
                <a:solidFill>
                  <a:srgbClr val="0070C0"/>
                </a:solidFill>
                <a:latin typeface="Cambria" pitchFamily="18" charset="0"/>
              </a:rPr>
              <a:t>AlloCMIM</a:t>
            </a:r>
            <a:r>
              <a:rPr lang="fr-FR" sz="2600" b="1" spc="200" dirty="0">
                <a:solidFill>
                  <a:srgbClr val="0070C0"/>
                </a:solidFill>
                <a:latin typeface="Cambria" pitchFamily="18" charset="0"/>
              </a:rPr>
              <a:t>: Centre de la relation client CMIM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7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sp>
        <p:nvSpPr>
          <p:cNvPr id="378942" name="Text Box 62"/>
          <p:cNvSpPr txBox="1">
            <a:spLocks noChangeArrowheads="1"/>
          </p:cNvSpPr>
          <p:nvPr/>
        </p:nvSpPr>
        <p:spPr bwMode="auto">
          <a:xfrm>
            <a:off x="242707" y="980728"/>
            <a:ext cx="8646478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fr-FR" sz="2200" dirty="0">
                <a:latin typeface="Cambria" pitchFamily="18" charset="0"/>
                <a:cs typeface="Calibri" pitchFamily="34" charset="0"/>
              </a:rPr>
              <a:t>Quelques Chiffres:</a:t>
            </a:r>
          </a:p>
          <a:p>
            <a:pPr marL="265113" lvl="1" indent="19208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>
                <a:latin typeface="Cambria" pitchFamily="18" charset="0"/>
                <a:cs typeface="Calibri" pitchFamily="34" charset="0"/>
              </a:rPr>
              <a:t>Volume d’appels reçus du 18 au 31 janvier: ~</a:t>
            </a:r>
            <a:r>
              <a:rPr lang="fr-FR" sz="2200" b="1" dirty="0">
                <a:latin typeface="Cambria" pitchFamily="18" charset="0"/>
                <a:cs typeface="Calibri" pitchFamily="34" charset="0"/>
              </a:rPr>
              <a:t>1 200 appels</a:t>
            </a:r>
          </a:p>
          <a:p>
            <a:pPr marL="265113" lvl="1" indent="19208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>
                <a:latin typeface="Cambria" pitchFamily="18" charset="0"/>
                <a:cs typeface="Calibri" pitchFamily="34" charset="0"/>
              </a:rPr>
              <a:t>Durée moyenne d’attente dans la file d’attente: </a:t>
            </a:r>
            <a:r>
              <a:rPr lang="fr-FR" sz="2200" b="1" dirty="0">
                <a:latin typeface="Cambria" pitchFamily="18" charset="0"/>
                <a:cs typeface="Calibri" pitchFamily="34" charset="0"/>
              </a:rPr>
              <a:t>7 secondes</a:t>
            </a:r>
          </a:p>
          <a:p>
            <a:pPr marL="265113" lvl="1" indent="19208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>
                <a:latin typeface="Cambria" pitchFamily="18" charset="0"/>
                <a:cs typeface="Calibri" pitchFamily="34" charset="0"/>
              </a:rPr>
              <a:t>Taux de prise en charge des appels: </a:t>
            </a:r>
            <a:r>
              <a:rPr lang="fr-FR" sz="2200" b="1" dirty="0">
                <a:latin typeface="Cambria" pitchFamily="18" charset="0"/>
                <a:cs typeface="Calibri" pitchFamily="34" charset="0"/>
              </a:rPr>
              <a:t>100 %</a:t>
            </a:r>
          </a:p>
          <a:p>
            <a:pPr algn="just">
              <a:buClr>
                <a:srgbClr val="800000"/>
              </a:buClr>
            </a:pPr>
            <a:endParaRPr lang="fr-FR" sz="2000" dirty="0">
              <a:latin typeface="+mj-lt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43608" y="154766"/>
            <a:ext cx="8100392" cy="7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fr-FR" sz="2600" b="1" spc="200" dirty="0" err="1">
                <a:solidFill>
                  <a:srgbClr val="0070C0"/>
                </a:solidFill>
                <a:latin typeface="Cambria" pitchFamily="18" charset="0"/>
              </a:rPr>
              <a:t>AlloCMIM</a:t>
            </a:r>
            <a:r>
              <a:rPr lang="fr-FR" sz="2600" b="1" spc="200" dirty="0">
                <a:solidFill>
                  <a:srgbClr val="0070C0"/>
                </a:solidFill>
                <a:latin typeface="Cambria" pitchFamily="18" charset="0"/>
              </a:rPr>
              <a:t>: Centre de la relation client CMIM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96952"/>
            <a:ext cx="5544616" cy="35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0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6854" y="116051"/>
            <a:ext cx="9170853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3200" b="1" dirty="0" smtClean="0">
                <a:solidFill>
                  <a:srgbClr val="0070C0"/>
                </a:solidFill>
                <a:latin typeface="Cambria" pitchFamily="18" charset="0"/>
              </a:rPr>
              <a:t>ETAT DES LIEUX </a:t>
            </a:r>
            <a:endParaRPr lang="fr-FR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509" y="968524"/>
            <a:ext cx="729531" cy="732284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-9431" y="836712"/>
            <a:ext cx="9153431" cy="55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43235" y="164100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25 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43647296"/>
              </p:ext>
            </p:extLst>
          </p:nvPr>
        </p:nvGraphicFramePr>
        <p:xfrm>
          <a:off x="107504" y="1397000"/>
          <a:ext cx="885698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535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43608" y="154766"/>
            <a:ext cx="8100392" cy="7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fr-FR" sz="2600" b="1" spc="200" dirty="0" err="1">
                <a:solidFill>
                  <a:srgbClr val="0070C0"/>
                </a:solidFill>
                <a:latin typeface="Cambria" pitchFamily="18" charset="0"/>
              </a:rPr>
              <a:t>AlloCMIM</a:t>
            </a:r>
            <a:r>
              <a:rPr lang="fr-FR" sz="2600" b="1" spc="200" dirty="0">
                <a:solidFill>
                  <a:srgbClr val="0070C0"/>
                </a:solidFill>
                <a:latin typeface="Cambria" pitchFamily="18" charset="0"/>
              </a:rPr>
              <a:t>: Centre de la relation client CMIM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1196752"/>
            <a:ext cx="841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>
                <a:latin typeface="Cambria" pitchFamily="18" charset="0"/>
                <a:cs typeface="Calibri" pitchFamily="34" charset="0"/>
              </a:rPr>
              <a:t>Répartition des appels par typologie, par secteur et par collège</a:t>
            </a:r>
            <a:r>
              <a:rPr lang="fr-FR" sz="2000" dirty="0" smtClean="0">
                <a:latin typeface="Cambria" pitchFamily="18" charset="0"/>
                <a:cs typeface="Calibri" pitchFamily="34" charset="0"/>
              </a:rPr>
              <a:t>:</a:t>
            </a:r>
            <a:endParaRPr lang="fr-FR" sz="2000" dirty="0"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673" y="1751083"/>
            <a:ext cx="3762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7831" y="1744881"/>
            <a:ext cx="3769334" cy="228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334" y="4263727"/>
            <a:ext cx="381764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4497573" y="4311967"/>
            <a:ext cx="4646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spcBef>
                <a:spcPts val="600"/>
              </a:spcBef>
              <a:spcAft>
                <a:spcPts val="600"/>
              </a:spcAft>
              <a:buClr>
                <a:srgbClr val="3B3BB7"/>
              </a:buClr>
              <a:buFont typeface="Arial" pitchFamily="34" charset="0"/>
              <a:buChar char="•"/>
            </a:pPr>
            <a:r>
              <a:rPr lang="fr-FR" sz="2000" b="1" dirty="0">
                <a:latin typeface="Cambria" pitchFamily="18" charset="0"/>
                <a:cs typeface="Calibri" pitchFamily="34" charset="0"/>
              </a:rPr>
              <a:t>83%</a:t>
            </a:r>
            <a:r>
              <a:rPr lang="fr-FR" sz="2000" dirty="0">
                <a:latin typeface="Cambria" pitchFamily="18" charset="0"/>
                <a:cs typeface="Calibri" pitchFamily="34" charset="0"/>
              </a:rPr>
              <a:t> des appels sont des demandes </a:t>
            </a:r>
            <a:r>
              <a:rPr lang="fr-FR" sz="2000" dirty="0" smtClean="0">
                <a:latin typeface="Cambria" pitchFamily="18" charset="0"/>
                <a:cs typeface="Calibri" pitchFamily="34" charset="0"/>
              </a:rPr>
              <a:t>d’information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  <a:buClr>
                <a:srgbClr val="3B3BB7"/>
              </a:buClr>
              <a:buFont typeface="Arial" pitchFamily="34" charset="0"/>
              <a:buChar char="•"/>
            </a:pPr>
            <a:r>
              <a:rPr lang="fr-FR" sz="2000" b="1" dirty="0" smtClean="0">
                <a:latin typeface="Cambria" pitchFamily="18" charset="0"/>
                <a:cs typeface="Calibri" pitchFamily="34" charset="0"/>
              </a:rPr>
              <a:t>97</a:t>
            </a:r>
            <a:r>
              <a:rPr lang="fr-FR" sz="2000" b="1" dirty="0">
                <a:latin typeface="Cambria" pitchFamily="18" charset="0"/>
                <a:cs typeface="Calibri" pitchFamily="34" charset="0"/>
              </a:rPr>
              <a:t>%</a:t>
            </a:r>
            <a:r>
              <a:rPr lang="fr-FR" sz="2000" dirty="0">
                <a:latin typeface="Cambria" pitchFamily="18" charset="0"/>
                <a:cs typeface="Calibri" pitchFamily="34" charset="0"/>
              </a:rPr>
              <a:t> des appels proviennent du secteur </a:t>
            </a:r>
            <a:r>
              <a:rPr lang="fr-FR" sz="2000" dirty="0" smtClean="0">
                <a:latin typeface="Cambria" pitchFamily="18" charset="0"/>
                <a:cs typeface="Calibri" pitchFamily="34" charset="0"/>
              </a:rPr>
              <a:t>TAIB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  <a:buClr>
                <a:srgbClr val="3B3BB7"/>
              </a:buClr>
              <a:buFont typeface="Arial" pitchFamily="34" charset="0"/>
              <a:buChar char="•"/>
            </a:pPr>
            <a:r>
              <a:rPr lang="fr-FR" sz="2000" b="1" dirty="0" smtClean="0">
                <a:latin typeface="Cambria" pitchFamily="18" charset="0"/>
                <a:cs typeface="Calibri" pitchFamily="34" charset="0"/>
              </a:rPr>
              <a:t>82</a:t>
            </a:r>
            <a:r>
              <a:rPr lang="fr-FR" sz="2000" b="1" dirty="0">
                <a:latin typeface="Cambria" pitchFamily="18" charset="0"/>
                <a:cs typeface="Calibri" pitchFamily="34" charset="0"/>
              </a:rPr>
              <a:t>%</a:t>
            </a:r>
            <a:r>
              <a:rPr lang="fr-FR" sz="2000" dirty="0">
                <a:latin typeface="Cambria" pitchFamily="18" charset="0"/>
                <a:cs typeface="Calibri" pitchFamily="34" charset="0"/>
              </a:rPr>
              <a:t> des clients qui appellent sont des actifs</a:t>
            </a:r>
          </a:p>
        </p:txBody>
      </p:sp>
    </p:spTree>
    <p:extLst>
      <p:ext uri="{BB962C8B-B14F-4D97-AF65-F5344CB8AC3E}">
        <p14:creationId xmlns:p14="http://schemas.microsoft.com/office/powerpoint/2010/main" val="1583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9371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  <a:hlinkClick r:id="rId4" action="ppaction://hlinkfile"/>
              </a:rPr>
              <a:t>Nouveau portail de la CMIM</a:t>
            </a:r>
            <a:endParaRPr lang="fr-CA" sz="4000" b="1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15327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2497088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107504" y="4437112"/>
            <a:ext cx="1540236" cy="2417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0800000">
            <a:off x="7308304" y="6746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5766355"/>
            <a:ext cx="4968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Siège Social : Résidence </a:t>
            </a:r>
            <a:r>
              <a:rPr lang="fr-FR" sz="1200" b="1" dirty="0" err="1" smtClean="0">
                <a:solidFill>
                  <a:srgbClr val="0070C0"/>
                </a:solidFill>
              </a:rPr>
              <a:t>Anafe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36, Boulevard d’</a:t>
            </a:r>
            <a:r>
              <a:rPr lang="fr-FR" sz="1200" b="1" dirty="0" err="1" smtClean="0">
                <a:solidFill>
                  <a:srgbClr val="0070C0"/>
                </a:solidFill>
              </a:rPr>
              <a:t>Anfa</a:t>
            </a:r>
            <a:r>
              <a:rPr lang="fr-FR" sz="1200" b="1" dirty="0" smtClean="0">
                <a:solidFill>
                  <a:srgbClr val="0070C0"/>
                </a:solidFill>
              </a:rPr>
              <a:t> - 20040 Casablanca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Tél. : 05 22 20 24 21 - Fax : 05 22 20 24 29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E-mail : info@cmim.ma - Site : www.cmim.ma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4" y="5961366"/>
            <a:ext cx="366266" cy="3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200"/>
            <a:ext cx="7362958" cy="54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140968"/>
            <a:ext cx="9143999" cy="37188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2216" y="0"/>
            <a:ext cx="9143999" cy="314096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009146"/>
            <a:ext cx="9134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508" y="2175247"/>
            <a:ext cx="9134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0070C0"/>
                </a:solidFill>
                <a:latin typeface="Cambria" pitchFamily="18" charset="0"/>
              </a:rPr>
              <a:t>Unions </a:t>
            </a:r>
            <a:r>
              <a:rPr lang="fr-FR" sz="2400" b="1" dirty="0">
                <a:solidFill>
                  <a:srgbClr val="0070C0"/>
                </a:solidFill>
                <a:latin typeface="Cambria" pitchFamily="18" charset="0"/>
              </a:rPr>
              <a:t>de </a:t>
            </a:r>
            <a:r>
              <a:rPr lang="fr-FR" sz="2400" b="1" dirty="0" smtClean="0">
                <a:solidFill>
                  <a:srgbClr val="0070C0"/>
                </a:solidFill>
                <a:latin typeface="Cambria" pitchFamily="18" charset="0"/>
              </a:rPr>
              <a:t>Sociétés Mutualistes</a:t>
            </a:r>
            <a:endParaRPr lang="fr-FR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68524"/>
            <a:ext cx="729531" cy="7322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16375" y="1712421"/>
            <a:ext cx="4141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70C0"/>
                </a:solidFill>
                <a:latin typeface="Tahoma" pitchFamily="34" charset="0"/>
              </a:rPr>
              <a:t>3</a:t>
            </a:r>
            <a:endParaRPr lang="fr-FR" sz="26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26854" y="116051"/>
            <a:ext cx="9170853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3200" b="1" dirty="0" smtClean="0">
                <a:solidFill>
                  <a:srgbClr val="0070C0"/>
                </a:solidFill>
                <a:latin typeface="Cambria" pitchFamily="18" charset="0"/>
              </a:rPr>
              <a:t>ETAT DES LIEUX </a:t>
            </a:r>
            <a:endParaRPr lang="fr-FR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9431" y="836712"/>
            <a:ext cx="9153431" cy="55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816257129"/>
              </p:ext>
            </p:extLst>
          </p:nvPr>
        </p:nvGraphicFramePr>
        <p:xfrm>
          <a:off x="323528" y="270892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825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4717" y="116632"/>
            <a:ext cx="9144001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fr-FR" sz="3200" b="1" dirty="0" bmk="_Toc346637497">
                <a:solidFill>
                  <a:srgbClr val="0070C0"/>
                </a:solidFill>
                <a:latin typeface="Cambria" pitchFamily="18" charset="0"/>
              </a:rPr>
              <a:t>La CMIM, toute une histoire</a:t>
            </a:r>
            <a:endParaRPr lang="fr-FR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18349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dirty="0">
                <a:latin typeface="Cambria" pitchFamily="18" charset="0"/>
              </a:rPr>
              <a:t>Instituée sous le régime du dahir </a:t>
            </a:r>
            <a:r>
              <a:rPr lang="fr-FR" sz="1700" b="1" dirty="0">
                <a:latin typeface="Cambria" pitchFamily="18" charset="0"/>
              </a:rPr>
              <a:t>1-57-187 du 12 novembre 1963</a:t>
            </a:r>
            <a:r>
              <a:rPr lang="fr-FR" sz="1700" dirty="0">
                <a:latin typeface="Cambria" pitchFamily="18" charset="0"/>
              </a:rPr>
              <a:t>, portant statut de la Mutualité, la Caisse Mutualiste Interprofessionnelle Marocaine (</a:t>
            </a:r>
            <a:r>
              <a:rPr lang="fr-FR" sz="1700" dirty="0" smtClean="0">
                <a:latin typeface="Cambria" pitchFamily="18" charset="0"/>
              </a:rPr>
              <a:t>CMIM), créée </a:t>
            </a:r>
            <a:r>
              <a:rPr lang="fr-FR" sz="1700" dirty="0">
                <a:latin typeface="Cambria" pitchFamily="18" charset="0"/>
              </a:rPr>
              <a:t>en 1977</a:t>
            </a:r>
            <a:r>
              <a:rPr lang="fr-FR" sz="1700" dirty="0" smtClean="0">
                <a:latin typeface="Cambria" pitchFamily="18" charset="0"/>
              </a:rPr>
              <a:t>.</a:t>
            </a:r>
            <a:r>
              <a:rPr lang="fr-FR" sz="1700" dirty="0">
                <a:latin typeface="Cambria" pitchFamily="18" charset="0"/>
              </a:rPr>
              <a:t> </a:t>
            </a:r>
            <a:endParaRPr lang="fr-FR" sz="1700" dirty="0" smtClean="0">
              <a:latin typeface="Cambria" pitchFamily="18" charset="0"/>
            </a:endParaRPr>
          </a:p>
          <a:p>
            <a:pPr algn="just"/>
            <a:endParaRPr lang="fr-FR" sz="1700" dirty="0">
              <a:latin typeface="Cambria" pitchFamily="18" charset="0"/>
            </a:endParaRPr>
          </a:p>
          <a:p>
            <a:pPr algn="just"/>
            <a:r>
              <a:rPr lang="fr-FR" sz="1700" dirty="0" smtClean="0">
                <a:latin typeface="Cambria" pitchFamily="18" charset="0"/>
              </a:rPr>
              <a:t>La CMIM a </a:t>
            </a:r>
            <a:r>
              <a:rPr lang="fr-FR" sz="1700" dirty="0">
                <a:latin typeface="Cambria" pitchFamily="18" charset="0"/>
              </a:rPr>
              <a:t>pris la suite de la Caisse Interprofessionnelle de prévoyance des Cadres –</a:t>
            </a:r>
            <a:r>
              <a:rPr lang="fr-FR" sz="1700" b="1" dirty="0">
                <a:latin typeface="Cambria" pitchFamily="18" charset="0"/>
              </a:rPr>
              <a:t>CIPC</a:t>
            </a:r>
            <a:r>
              <a:rPr lang="fr-FR" sz="1700" dirty="0">
                <a:latin typeface="Cambria" pitchFamily="18" charset="0"/>
              </a:rPr>
              <a:t>- dont le siège est à Paris, aujourd’hui dénommée  </a:t>
            </a:r>
            <a:r>
              <a:rPr lang="fr-FR" sz="1700" b="1" dirty="0">
                <a:latin typeface="Cambria" pitchFamily="18" charset="0"/>
              </a:rPr>
              <a:t>MALAKOFF MEDERIC </a:t>
            </a:r>
            <a:r>
              <a:rPr lang="fr-FR" sz="1700" dirty="0">
                <a:latin typeface="Cambria" pitchFamily="18" charset="0"/>
              </a:rPr>
              <a:t>et qui demeure à ce jour nos partenaires.</a:t>
            </a:r>
          </a:p>
          <a:p>
            <a:pPr algn="just"/>
            <a:endParaRPr lang="fr-FR" sz="1700" dirty="0" smtClean="0">
              <a:latin typeface="Cambria" pitchFamily="18" charset="0"/>
            </a:endParaRPr>
          </a:p>
          <a:p>
            <a:pPr algn="just"/>
            <a:r>
              <a:rPr lang="fr-FR" sz="1700" dirty="0" smtClean="0">
                <a:latin typeface="Cambria" pitchFamily="18" charset="0"/>
              </a:rPr>
              <a:t>Indépendante </a:t>
            </a:r>
            <a:r>
              <a:rPr lang="fr-FR" sz="1700" dirty="0">
                <a:latin typeface="Cambria" pitchFamily="18" charset="0"/>
              </a:rPr>
              <a:t>de tout intermédiaire commercial, la CMIM est une mutuelle privée, à but non lucratif et régie par le code de la </a:t>
            </a:r>
            <a:r>
              <a:rPr lang="fr-FR" sz="1700" dirty="0" smtClean="0">
                <a:latin typeface="Cambria" pitchFamily="18" charset="0"/>
              </a:rPr>
              <a:t>mutualité, gérée </a:t>
            </a:r>
            <a:r>
              <a:rPr lang="fr-FR" sz="1700" dirty="0">
                <a:latin typeface="Cambria" pitchFamily="18" charset="0"/>
              </a:rPr>
              <a:t>directement par ses adhérents par le biais d’une représentation paritaire </a:t>
            </a:r>
            <a:r>
              <a:rPr lang="fr-FR" sz="1700" dirty="0" smtClean="0">
                <a:latin typeface="Cambria" pitchFamily="18" charset="0"/>
              </a:rPr>
              <a:t>Employeurs / Salariés</a:t>
            </a:r>
            <a:r>
              <a:rPr lang="fr-FR" sz="1700" dirty="0">
                <a:latin typeface="Cambria" pitchFamily="18" charset="0"/>
              </a:rPr>
              <a:t>. Sa gestion technique et logistique en stricte conformité avec les dispositions du dahir lui ont acquis la notoriété d’un organisme social de premier ordre, reconnu par tous ses partenaires.</a:t>
            </a:r>
          </a:p>
          <a:p>
            <a:pPr algn="just"/>
            <a:r>
              <a:rPr lang="fr-FR" sz="1700" dirty="0">
                <a:latin typeface="Cambria" pitchFamily="18" charset="0"/>
              </a:rPr>
              <a:t> </a:t>
            </a:r>
          </a:p>
          <a:p>
            <a:pPr algn="just"/>
            <a:r>
              <a:rPr lang="fr-FR" sz="1700" dirty="0">
                <a:latin typeface="Cambria" pitchFamily="18" charset="0"/>
              </a:rPr>
              <a:t>La CMIM a été créée afin d’offrir aux entreprises du secteur privé une couverture médicale de base. Ouverte aux entreprises de tous les secteurs d’activité, elle est actuellement constituée de trois principaux secteurs : les secteurs des banques, celui des pétroliers et un </a:t>
            </a:r>
            <a:r>
              <a:rPr lang="fr-FR" sz="1700" dirty="0" smtClean="0">
                <a:latin typeface="Cambria" pitchFamily="18" charset="0"/>
              </a:rPr>
              <a:t>autre </a:t>
            </a:r>
            <a:r>
              <a:rPr lang="fr-FR" sz="1700" dirty="0">
                <a:latin typeface="Cambria" pitchFamily="18" charset="0"/>
              </a:rPr>
              <a:t>regroupant des entreprises dans plusieurs domaines d’activités.</a:t>
            </a:r>
          </a:p>
          <a:p>
            <a:pPr algn="just"/>
            <a:endParaRPr lang="fr-FR" sz="1700" dirty="0">
              <a:latin typeface="Cambria" pitchFamily="18" charset="0"/>
            </a:endParaRPr>
          </a:p>
          <a:p>
            <a:pPr algn="just"/>
            <a:r>
              <a:rPr lang="fr-FR" sz="1700" dirty="0">
                <a:latin typeface="Cambria" pitchFamily="18" charset="0"/>
              </a:rPr>
              <a:t>La CMIM  offre également des prestations de prévoyance à savoir l’invalidité et le décès sans oublier les œuvres sociales (</a:t>
            </a:r>
            <a:r>
              <a:rPr lang="fr-FR" sz="1700" b="1" dirty="0">
                <a:latin typeface="Cambria" pitchFamily="18" charset="0"/>
              </a:rPr>
              <a:t>Clinique Dentaire</a:t>
            </a:r>
            <a:r>
              <a:rPr lang="fr-FR" sz="1700" dirty="0" smtClean="0">
                <a:latin typeface="Cambria" pitchFamily="18" charset="0"/>
              </a:rPr>
              <a:t>).</a:t>
            </a:r>
            <a:endParaRPr lang="fr-FR" sz="1700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83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00914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ORGANES DE GOUVERNANCE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5327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2497088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107504" y="4437112"/>
            <a:ext cx="1540236" cy="2417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0800000">
            <a:off x="7308304" y="6746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4737" y="4142706"/>
            <a:ext cx="1655762" cy="792162"/>
            <a:chOff x="3259" y="3128"/>
            <a:chExt cx="1063" cy="480"/>
          </a:xfrm>
        </p:grpSpPr>
        <p:sp>
          <p:nvSpPr>
            <p:cNvPr id="9233" name="Line 5"/>
            <p:cNvSpPr>
              <a:spLocks noChangeShapeType="1"/>
            </p:cNvSpPr>
            <p:nvPr/>
          </p:nvSpPr>
          <p:spPr bwMode="auto">
            <a:xfrm flipH="1">
              <a:off x="3566" y="3607"/>
              <a:ext cx="756" cy="0"/>
            </a:xfrm>
            <a:prstGeom prst="line">
              <a:avLst/>
            </a:prstGeom>
            <a:noFill/>
            <a:ln w="19050">
              <a:solidFill>
                <a:srgbClr val="70AC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4" name="Line 6"/>
            <p:cNvSpPr>
              <a:spLocks noChangeShapeType="1"/>
            </p:cNvSpPr>
            <p:nvPr/>
          </p:nvSpPr>
          <p:spPr bwMode="auto">
            <a:xfrm rot="5400000" flipH="1">
              <a:off x="3331" y="3368"/>
              <a:ext cx="480" cy="0"/>
            </a:xfrm>
            <a:prstGeom prst="line">
              <a:avLst/>
            </a:prstGeom>
            <a:noFill/>
            <a:ln w="19050">
              <a:solidFill>
                <a:srgbClr val="70AC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" name="Line 7"/>
            <p:cNvSpPr>
              <a:spLocks noChangeShapeType="1"/>
            </p:cNvSpPr>
            <p:nvPr/>
          </p:nvSpPr>
          <p:spPr bwMode="auto">
            <a:xfrm flipH="1">
              <a:off x="3259" y="3129"/>
              <a:ext cx="304" cy="0"/>
            </a:xfrm>
            <a:prstGeom prst="line">
              <a:avLst/>
            </a:prstGeom>
            <a:noFill/>
            <a:ln w="19050">
              <a:solidFill>
                <a:srgbClr val="70AC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41812" y="1766218"/>
            <a:ext cx="2320925" cy="1057275"/>
            <a:chOff x="3069" y="1564"/>
            <a:chExt cx="1462" cy="723"/>
          </a:xfrm>
        </p:grpSpPr>
        <p:sp>
          <p:nvSpPr>
            <p:cNvPr id="9231" name="Line 9"/>
            <p:cNvSpPr>
              <a:spLocks noChangeShapeType="1"/>
            </p:cNvSpPr>
            <p:nvPr/>
          </p:nvSpPr>
          <p:spPr bwMode="auto">
            <a:xfrm flipH="1">
              <a:off x="3069" y="1564"/>
              <a:ext cx="1462" cy="0"/>
            </a:xfrm>
            <a:prstGeom prst="line">
              <a:avLst/>
            </a:prstGeom>
            <a:noFill/>
            <a:ln w="19050">
              <a:solidFill>
                <a:srgbClr val="70AC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2" name="Line 10"/>
            <p:cNvSpPr>
              <a:spLocks noChangeShapeType="1"/>
            </p:cNvSpPr>
            <p:nvPr/>
          </p:nvSpPr>
          <p:spPr bwMode="auto">
            <a:xfrm rot="5400000" flipH="1">
              <a:off x="2712" y="1926"/>
              <a:ext cx="723" cy="0"/>
            </a:xfrm>
            <a:prstGeom prst="line">
              <a:avLst/>
            </a:prstGeom>
            <a:noFill/>
            <a:ln w="19050">
              <a:solidFill>
                <a:srgbClr val="70AC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1012849" y="3537868"/>
            <a:ext cx="1708150" cy="0"/>
          </a:xfrm>
          <a:prstGeom prst="line">
            <a:avLst/>
          </a:prstGeom>
          <a:noFill/>
          <a:ln w="19050">
            <a:solidFill>
              <a:srgbClr val="70AC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392762" y="4430043"/>
            <a:ext cx="198755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Gérée directement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 ses adhérents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 le biais d’une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représentation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Paritaire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employeurs / Salariés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249887" y="1340768"/>
            <a:ext cx="1844675" cy="129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Instituée sous le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régime du dahir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1-57-187du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Novembre 1963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63612" y="3093368"/>
            <a:ext cx="1414462" cy="901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mutuelle </a:t>
            </a:r>
          </a:p>
          <a:p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privée à but</a:t>
            </a:r>
          </a:p>
          <a:p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non lucratif</a:t>
            </a:r>
          </a:p>
        </p:txBody>
      </p:sp>
      <p:sp>
        <p:nvSpPr>
          <p:cNvPr id="9228" name="Oval 19"/>
          <p:cNvSpPr>
            <a:spLocks noChangeArrowheads="1"/>
          </p:cNvSpPr>
          <p:nvPr/>
        </p:nvSpPr>
        <p:spPr bwMode="auto">
          <a:xfrm>
            <a:off x="2957537" y="2628231"/>
            <a:ext cx="1774825" cy="1774825"/>
          </a:xfrm>
          <a:prstGeom prst="ellipse">
            <a:avLst/>
          </a:prstGeom>
          <a:noFill/>
          <a:ln w="101600">
            <a:solidFill>
              <a:srgbClr val="CDD4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9" name="Oval 20"/>
          <p:cNvSpPr>
            <a:spLocks noChangeArrowheads="1"/>
          </p:cNvSpPr>
          <p:nvPr/>
        </p:nvSpPr>
        <p:spPr bwMode="auto">
          <a:xfrm>
            <a:off x="2800374" y="2706018"/>
            <a:ext cx="1997075" cy="183991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400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La </a:t>
            </a:r>
            <a:r>
              <a:rPr lang="fr-FR" sz="1600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CMIM </a:t>
            </a: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EST 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:</a:t>
            </a: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2713062" y="2629818"/>
            <a:ext cx="2187575" cy="2016125"/>
          </a:xfrm>
          <a:prstGeom prst="ellipse">
            <a:avLst/>
          </a:prstGeom>
          <a:noFill/>
          <a:ln w="101600">
            <a:solidFill>
              <a:srgbClr val="70AC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17636" y="180606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 bmk="_Toc346637497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CADRE JURIDIQUE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55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276872"/>
            <a:ext cx="9143999" cy="458299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244986" y="0"/>
            <a:ext cx="582598" cy="880398"/>
          </a:xfrm>
          <a:prstGeom prst="rect">
            <a:avLst/>
          </a:prstGeom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1" y="-20029"/>
            <a:ext cx="9144001" cy="9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79512" y="980728"/>
            <a:ext cx="8929906" cy="5559648"/>
            <a:chOff x="179512" y="980728"/>
            <a:chExt cx="8929906" cy="5559648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>
              <a:off x="2987824" y="1433736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H="1">
              <a:off x="2990528" y="2369840"/>
              <a:ext cx="0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18120" y="1700808"/>
              <a:ext cx="5334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Composée de délégués désignés par les entreprises:</a:t>
              </a:r>
            </a:p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Représentants des salariés	:	50%</a:t>
              </a:r>
            </a:p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Représentants des employeurs:	50%</a:t>
              </a: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3008040" y="2492896"/>
              <a:ext cx="2860104" cy="0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331640" y="980728"/>
              <a:ext cx="3352800" cy="484088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 smtClean="0">
                  <a:solidFill>
                    <a:srgbClr val="FFFEFA"/>
                  </a:solidFill>
                  <a:latin typeface="Verdana" pitchFamily="34" charset="0"/>
                </a:rPr>
                <a:t> </a:t>
              </a: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ASSEMBLEE GENERALE </a:t>
              </a:r>
              <a:endParaRPr lang="fr-FR" sz="2000" b="1" dirty="0">
                <a:solidFill>
                  <a:srgbClr val="FFFE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382072" y="980728"/>
              <a:ext cx="2438400" cy="685800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COMMISSION </a:t>
              </a:r>
              <a:endParaRPr lang="fr-FR" sz="1200" b="1" dirty="0" smtClean="0">
                <a:solidFill>
                  <a:srgbClr val="FFFEFA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 smtClean="0">
                  <a:solidFill>
                    <a:srgbClr val="FFFEFA"/>
                  </a:solidFill>
                  <a:latin typeface="Verdana" pitchFamily="34" charset="0"/>
                </a:rPr>
                <a:t>DE </a:t>
              </a: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CONTROLE </a:t>
              </a:r>
              <a:endParaRPr lang="fr-FR" sz="2000" b="1" dirty="0">
                <a:solidFill>
                  <a:srgbClr val="FFFE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5940152" y="1988840"/>
              <a:ext cx="3169266" cy="762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Composée de 6 membres: </a:t>
              </a:r>
            </a:p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(3 titulaires+ 3 suppléants)</a:t>
              </a:r>
            </a:p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Élus par l’assemblée générale</a:t>
              </a:r>
            </a:p>
          </p:txBody>
        </p:sp>
        <p:sp>
          <p:nvSpPr>
            <p:cNvPr id="35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15616" y="2636912"/>
              <a:ext cx="3737992" cy="559172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 smtClean="0">
                  <a:solidFill>
                    <a:srgbClr val="FFFEFA"/>
                  </a:solidFill>
                  <a:latin typeface="Verdana" pitchFamily="34" charset="0"/>
                </a:rPr>
                <a:t> </a:t>
              </a: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CONSEIL </a:t>
              </a:r>
            </a:p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D’ ADMINISTRATION</a:t>
              </a:r>
              <a:endParaRPr lang="fr-FR" sz="2000" b="1" dirty="0">
                <a:solidFill>
                  <a:srgbClr val="FFFE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179512" y="3501008"/>
              <a:ext cx="5790580" cy="7410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Composé de 24 membres, élus par l’assemblée Générale:</a:t>
              </a:r>
            </a:p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Représentants des salariés	:	2/3</a:t>
              </a:r>
            </a:p>
            <a:p>
              <a:pPr algn="l"/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Représentants des employeurs:	1/3</a:t>
              </a:r>
            </a:p>
          </p:txBody>
        </p:sp>
        <p:sp>
          <p:nvSpPr>
            <p:cNvPr id="38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15616" y="4509120"/>
              <a:ext cx="3737992" cy="558800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 smtClean="0">
                  <a:solidFill>
                    <a:srgbClr val="FFFEFA"/>
                  </a:solidFill>
                  <a:latin typeface="Verdana" pitchFamily="34" charset="0"/>
                </a:rPr>
                <a:t> </a:t>
              </a: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BUREAU </a:t>
              </a:r>
            </a:p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DU CONSEIL</a:t>
              </a:r>
              <a:endParaRPr lang="fr-FR" sz="2000" b="1" dirty="0">
                <a:solidFill>
                  <a:srgbClr val="FFFE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18120" y="5373216"/>
              <a:ext cx="5334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Composé de 11 membres désignés par le conseil</a:t>
              </a:r>
            </a:p>
          </p:txBody>
        </p:sp>
        <p:sp>
          <p:nvSpPr>
            <p:cNvPr id="41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15616" y="6021288"/>
              <a:ext cx="3737992" cy="519088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 dirty="0" smtClean="0">
                  <a:solidFill>
                    <a:srgbClr val="FFFEFA"/>
                  </a:solidFill>
                  <a:latin typeface="Verdana" pitchFamily="34" charset="0"/>
                </a:rPr>
                <a:t>DIRECTEUR</a:t>
              </a:r>
              <a:r>
                <a:rPr lang="fr-FR" sz="1200" b="1" dirty="0">
                  <a:solidFill>
                    <a:srgbClr val="FFFEFA"/>
                  </a:solidFill>
                  <a:latin typeface="Verdana" pitchFamily="34" charset="0"/>
                </a:rPr>
                <a:t> </a:t>
              </a:r>
              <a:r>
                <a:rPr lang="fr-FR" sz="1200" b="1" dirty="0" smtClean="0">
                  <a:solidFill>
                    <a:srgbClr val="FFFEFA"/>
                  </a:solidFill>
                  <a:latin typeface="Verdana" pitchFamily="34" charset="0"/>
                </a:rPr>
                <a:t>GENERAL</a:t>
              </a:r>
              <a:endParaRPr lang="fr-FR" sz="2000" b="1" dirty="0">
                <a:solidFill>
                  <a:srgbClr val="FFFE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2985120" y="5754216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00192" y="2852936"/>
              <a:ext cx="2438400" cy="685800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ct val="20000"/>
                </a:spcBef>
                <a:buFont typeface="Times" pitchFamily="18" charset="0"/>
                <a:buNone/>
                <a:defRPr/>
              </a:pPr>
              <a:r>
                <a:rPr lang="fr-FR" sz="1200" b="1">
                  <a:solidFill>
                    <a:srgbClr val="FFFEFA"/>
                  </a:solidFill>
                  <a:latin typeface="Verdana" pitchFamily="34" charset="0"/>
                </a:rPr>
                <a:t>COMMISSIONS</a:t>
              </a:r>
              <a:endParaRPr lang="fr-FR" sz="2000" b="1">
                <a:solidFill>
                  <a:srgbClr val="FFFE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6228184" y="3830836"/>
              <a:ext cx="2809226" cy="1346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5750" indent="-285750" algn="l">
                <a:buBlip>
                  <a:blip r:embed="rId12"/>
                </a:buBlip>
              </a:pPr>
              <a:r>
                <a:rPr lang="fr-FR" sz="1400" b="1" dirty="0" smtClean="0">
                  <a:solidFill>
                    <a:schemeClr val="tx2"/>
                  </a:solidFill>
                  <a:latin typeface="Verdana" pitchFamily="34" charset="0"/>
                </a:rPr>
                <a:t>Budgets </a:t>
              </a:r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et prestations</a:t>
              </a:r>
            </a:p>
            <a:p>
              <a:pPr algn="l"/>
              <a:endParaRPr lang="fr-FR" sz="1400" b="1" dirty="0" smtClean="0">
                <a:solidFill>
                  <a:schemeClr val="tx2"/>
                </a:solidFill>
                <a:latin typeface="Verdana" pitchFamily="34" charset="0"/>
              </a:endParaRPr>
            </a:p>
            <a:p>
              <a:pPr marL="285750" indent="-285750" algn="l">
                <a:buBlip>
                  <a:blip r:embed="rId12"/>
                </a:buBlip>
              </a:pPr>
              <a:r>
                <a:rPr lang="fr-FR" sz="1400" b="1" dirty="0" smtClean="0">
                  <a:solidFill>
                    <a:schemeClr val="tx2"/>
                  </a:solidFill>
                  <a:latin typeface="Verdana" pitchFamily="34" charset="0"/>
                </a:rPr>
                <a:t>Œuvres </a:t>
              </a:r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Sociales</a:t>
              </a:r>
            </a:p>
            <a:p>
              <a:pPr algn="l"/>
              <a:endParaRPr lang="fr-FR" sz="1400" b="1" dirty="0">
                <a:solidFill>
                  <a:schemeClr val="tx2"/>
                </a:solidFill>
                <a:latin typeface="Verdana" pitchFamily="34" charset="0"/>
              </a:endParaRPr>
            </a:p>
            <a:p>
              <a:pPr marL="285750" indent="-285750" algn="l">
                <a:buBlip>
                  <a:blip r:embed="rId12"/>
                </a:buBlip>
              </a:pPr>
              <a:r>
                <a:rPr lang="fr-FR" sz="1400" b="1" dirty="0" smtClean="0">
                  <a:solidFill>
                    <a:schemeClr val="tx2"/>
                  </a:solidFill>
                  <a:latin typeface="Verdana" pitchFamily="34" charset="0"/>
                </a:rPr>
                <a:t>Fonds </a:t>
              </a:r>
              <a:r>
                <a:rPr lang="fr-FR" sz="1400" b="1" dirty="0">
                  <a:solidFill>
                    <a:schemeClr val="tx2"/>
                  </a:solidFill>
                  <a:latin typeface="Verdana" pitchFamily="34" charset="0"/>
                </a:rPr>
                <a:t>de solidarité</a:t>
              </a:r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5970092" y="4078944"/>
              <a:ext cx="258092" cy="0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2987824" y="5106144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2987824" y="4242048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2987824" y="3233936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7593632" y="1700808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>
              <a:off x="7521624" y="3573016"/>
              <a:ext cx="2704" cy="267072"/>
            </a:xfrm>
            <a:prstGeom prst="line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-1" y="83671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6511" y="116632"/>
            <a:ext cx="9107489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 bmk="_Toc346637497">
                <a:solidFill>
                  <a:srgbClr val="0070C0"/>
                </a:solidFill>
                <a:latin typeface="Cambria" pitchFamily="18" charset="0"/>
                <a:ea typeface="Arial" charset="0"/>
              </a:rPr>
              <a:t>ORGANES DE GOUVERNANCE</a:t>
            </a:r>
            <a:endParaRPr kumimoji="0" lang="fr-FR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1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00914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LA CMIM EN CHIFFRES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53272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" y="2497088"/>
            <a:ext cx="9144001" cy="678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>
            <a:off x="107504" y="4437112"/>
            <a:ext cx="1540236" cy="2417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55729"/>
          <a:stretch/>
        </p:blipFill>
        <p:spPr>
          <a:xfrm rot="10800000">
            <a:off x="7308304" y="6746"/>
            <a:ext cx="1540236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133"/>
            <a:ext cx="6624736" cy="667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D7589EA7-F4A9-4B8A-BCA4-28ADA22C6213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2" name="AutoShape 2" descr="Résultat de recherche d'images pour &quot;presentation chiffre clé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presentation chiffre clé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03648" y="3717032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</a:rPr>
              <a:t>Prestations </a:t>
            </a:r>
            <a:endParaRPr lang="fr-FR" sz="14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</a:rPr>
              <a:t>Remboursées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sz="1400" b="1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378</a:t>
            </a:r>
            <a:r>
              <a:rPr lang="fr-FR" sz="1200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1200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millions</a:t>
            </a:r>
            <a:r>
              <a:rPr lang="fr-FR" sz="1400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5365665"/>
            <a:ext cx="129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</a:rPr>
              <a:t>Cotisations </a:t>
            </a:r>
            <a:endParaRPr lang="fr-FR" sz="14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</a:rPr>
              <a:t>Encaissées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sz="1400" b="1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487</a:t>
            </a:r>
            <a:r>
              <a:rPr lang="fr-FR" sz="1200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1200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millions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2471" y="5437673"/>
            <a:ext cx="1527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</a:rPr>
              <a:t>Résultat net </a:t>
            </a:r>
            <a:endParaRPr lang="fr-FR" sz="14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</a:rPr>
              <a:t>«</a:t>
            </a:r>
            <a:r>
              <a:rPr lang="fr-FR" sz="1400" b="1" dirty="0">
                <a:solidFill>
                  <a:schemeClr val="tx2"/>
                </a:solidFill>
              </a:rPr>
              <a:t> Maladie </a:t>
            </a:r>
            <a:r>
              <a:rPr lang="fr-FR" sz="1400" b="1" dirty="0" smtClean="0">
                <a:solidFill>
                  <a:schemeClr val="tx2"/>
                </a:solidFill>
              </a:rPr>
              <a:t>»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fr-FR" sz="1200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1200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millions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0192" y="4365104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Remboursement </a:t>
            </a:r>
            <a:r>
              <a:rPr lang="fr-FR" sz="12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direct </a:t>
            </a:r>
            <a:endParaRPr lang="fr-FR" sz="1200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311</a:t>
            </a:r>
            <a:r>
              <a:rPr lang="fr-FR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599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5344" y="3501008"/>
            <a:ext cx="1503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Prises en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charge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73</a:t>
            </a:r>
            <a:r>
              <a:rPr lang="fr-FR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211</a:t>
            </a:r>
            <a:r>
              <a:rPr lang="fr-FR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2120" y="1106160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Ayants </a:t>
            </a:r>
            <a:r>
              <a:rPr lang="fr-FR" sz="12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droit </a:t>
            </a:r>
            <a:endParaRPr lang="fr-FR" sz="1200" dirty="0" smtClean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62 521             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7864" y="33265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</a:rPr>
              <a:t>Bénéficiaires</a:t>
            </a:r>
            <a:endParaRPr lang="fr-FR" dirty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115 </a:t>
            </a:r>
            <a:r>
              <a:rPr lang="fr-FR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518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16" y="530096"/>
            <a:ext cx="1044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Assurés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46</a:t>
            </a:r>
            <a:r>
              <a:rPr lang="fr-FR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353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0037"/>
            <a:ext cx="3024336" cy="1099245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33" y="3687508"/>
            <a:ext cx="2135603" cy="255273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30532"/>
            <a:ext cx="2150906" cy="118548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3276" y="1920411"/>
            <a:ext cx="3970692" cy="12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 bmk="_Toc346637497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LA CMIM EN CHIFFRES 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3178" y="2090368"/>
            <a:ext cx="20012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</a:rPr>
              <a:t>Nombre </a:t>
            </a:r>
            <a:endParaRPr lang="fr-FR" sz="14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</a:rPr>
              <a:t>de </a:t>
            </a:r>
            <a:r>
              <a:rPr lang="fr-FR" sz="1400" b="1" dirty="0">
                <a:solidFill>
                  <a:schemeClr val="tx2"/>
                </a:solidFill>
              </a:rPr>
              <a:t>dossiers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</a:rPr>
              <a:t>Remboursés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384 </a:t>
            </a:r>
            <a:r>
              <a:rPr lang="fr-FR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810</a:t>
            </a:r>
            <a:endParaRPr lang="fr-FR" dirty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41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1013</Words>
  <Application>Microsoft Office PowerPoint</Application>
  <PresentationFormat>Affichage à l'écran (4:3)</PresentationFormat>
  <Paragraphs>275</Paragraphs>
  <Slides>23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Couverture complémentaire à l’AMO CNSS</dc:title>
  <dc:creator>s.elhasni</dc:creator>
  <cp:lastModifiedBy>Said Ghabri</cp:lastModifiedBy>
  <cp:revision>461</cp:revision>
  <cp:lastPrinted>2016-11-08T09:28:58Z</cp:lastPrinted>
  <dcterms:created xsi:type="dcterms:W3CDTF">2010-06-03T11:08:11Z</dcterms:created>
  <dcterms:modified xsi:type="dcterms:W3CDTF">2017-02-27T09:11:46Z</dcterms:modified>
</cp:coreProperties>
</file>