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2"/>
  </p:notesMasterIdLst>
  <p:handoutMasterIdLst>
    <p:handoutMasterId r:id="rId13"/>
  </p:handoutMasterIdLst>
  <p:sldIdLst>
    <p:sldId id="296" r:id="rId2"/>
    <p:sldId id="437" r:id="rId3"/>
    <p:sldId id="441" r:id="rId4"/>
    <p:sldId id="438" r:id="rId5"/>
    <p:sldId id="426" r:id="rId6"/>
    <p:sldId id="440" r:id="rId7"/>
    <p:sldId id="430" r:id="rId8"/>
    <p:sldId id="439" r:id="rId9"/>
    <p:sldId id="425" r:id="rId10"/>
    <p:sldId id="442" r:id="rId11"/>
  </p:sldIdLst>
  <p:sldSz cx="9144000" cy="5143500" type="screen16x9"/>
  <p:notesSz cx="6662738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07A"/>
    <a:srgbClr val="92117E"/>
    <a:srgbClr val="008F36"/>
    <a:srgbClr val="FF0066"/>
    <a:srgbClr val="FFCC00"/>
    <a:srgbClr val="BD0926"/>
    <a:srgbClr val="253650"/>
    <a:srgbClr val="0A71B3"/>
    <a:srgbClr val="E46C0A"/>
    <a:srgbClr val="004A9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8" autoAdjust="0"/>
    <p:restoredTop sz="95238" autoAdjust="0"/>
  </p:normalViewPr>
  <p:slideViewPr>
    <p:cSldViewPr>
      <p:cViewPr>
        <p:scale>
          <a:sx n="110" d="100"/>
          <a:sy n="110" d="100"/>
        </p:scale>
        <p:origin x="-924" y="-6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3384" y="-108"/>
      </p:cViewPr>
      <p:guideLst>
        <p:guide orient="horz" pos="3127"/>
        <p:guide pos="209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53" cy="496015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3531" y="0"/>
            <a:ext cx="2887653" cy="496015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799513BA-8706-4201-8316-5566970BB796}" type="datetimeFigureOut">
              <a:rPr lang="fr-FR" smtClean="0"/>
              <a:pPr/>
              <a:t>27/02/2017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039"/>
            <a:ext cx="2887653" cy="496015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3531" y="9429039"/>
            <a:ext cx="2887653" cy="496015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5F2D6083-31FB-42CC-B3B4-657C72ED7167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53" cy="496015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3531" y="0"/>
            <a:ext cx="2887653" cy="496015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fld id="{8A2B67A6-32BB-1648-AAB5-890BADE65079}" type="datetimeFigureOut">
              <a:rPr lang="fr-FR" smtClean="0"/>
              <a:pPr/>
              <a:t>27/02/2017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813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1" rIns="90562" bIns="45281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6741" y="4714519"/>
            <a:ext cx="5329257" cy="4467304"/>
          </a:xfrm>
          <a:prstGeom prst="rect">
            <a:avLst/>
          </a:prstGeom>
        </p:spPr>
        <p:txBody>
          <a:bodyPr vert="horz" lIns="90562" tIns="45281" rIns="90562" bIns="45281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039"/>
            <a:ext cx="2887653" cy="496015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3531" y="9429039"/>
            <a:ext cx="2887653" cy="496015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F6775D91-CBC5-DF43-93C7-8EC2E270D2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51857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6598F-AD31-481F-9445-DD5294D2DA7E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2659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6598F-AD31-481F-9445-DD5294D2DA7E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2659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75D91-CBC5-DF43-93C7-8EC2E270D234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01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75D91-CBC5-DF43-93C7-8EC2E270D234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0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75D91-CBC5-DF43-93C7-8EC2E270D234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01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75D91-CBC5-DF43-93C7-8EC2E270D234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01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3813" y="744538"/>
            <a:ext cx="6616700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75D91-CBC5-DF43-93C7-8EC2E270D234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90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6D49-CA87-48FD-9836-6AEABDE0996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Picture 2" descr="Z:\Communication interne\Cabinet du Président\Réunion encadrement\2016\PPT\FD PP R° ENCADREMENT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433048" cy="5143500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 userDrawn="1"/>
        </p:nvSpPr>
        <p:spPr>
          <a:xfrm>
            <a:off x="179515" y="1563638"/>
            <a:ext cx="54522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 dirty="0" smtClean="0">
                <a:solidFill>
                  <a:schemeClr val="bg2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Journée</a:t>
            </a:r>
            <a:r>
              <a:rPr lang="fr-FR" sz="4000" baseline="0" dirty="0" smtClean="0">
                <a:solidFill>
                  <a:schemeClr val="bg2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 annuelle ADOM</a:t>
            </a:r>
          </a:p>
          <a:p>
            <a:r>
              <a:rPr lang="fr-FR" sz="4000" baseline="0" dirty="0" smtClean="0">
                <a:solidFill>
                  <a:schemeClr val="bg2"/>
                </a:solidFill>
                <a:latin typeface="Segoe UI Light" pitchFamily="34" charset="0"/>
                <a:ea typeface="Tahoma" pitchFamily="34" charset="0"/>
                <a:cs typeface="Tahoma" pitchFamily="34" charset="0"/>
              </a:rPr>
              <a:t> </a:t>
            </a:r>
            <a:endParaRPr lang="fr-FR" sz="4000" dirty="0">
              <a:solidFill>
                <a:schemeClr val="bg2"/>
              </a:solidFill>
              <a:latin typeface="Segoe UI Ligh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ZoneTexte 8"/>
          <p:cNvSpPr txBox="1"/>
          <p:nvPr userDrawn="1"/>
        </p:nvSpPr>
        <p:spPr>
          <a:xfrm>
            <a:off x="7629446" y="1167596"/>
            <a:ext cx="11448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1500" dirty="0" smtClean="0">
                <a:solidFill>
                  <a:schemeClr val="bg2">
                    <a:lumMod val="25000"/>
                  </a:schemeClr>
                </a:solidFill>
              </a:rPr>
              <a:t>2 mars</a:t>
            </a:r>
            <a:r>
              <a:rPr lang="fr-FR" sz="1500" baseline="0" dirty="0" smtClean="0">
                <a:solidFill>
                  <a:schemeClr val="bg2">
                    <a:lumMod val="25000"/>
                  </a:schemeClr>
                </a:solidFill>
              </a:rPr>
              <a:t> 2017</a:t>
            </a:r>
            <a:endParaRPr lang="fr-FR" sz="15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928992" y="3616038"/>
            <a:ext cx="323528" cy="1548000"/>
          </a:xfrm>
          <a:prstGeom prst="rect">
            <a:avLst/>
          </a:prstGeom>
          <a:solidFill>
            <a:srgbClr val="253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Picture 2" descr="Z:\Communication interne\Cabinet du Président\Réunion encadrement\2016\PPT\FD PP R° ENCADREMENT.JPG"/>
          <p:cNvPicPr>
            <a:picLocks noChangeAspect="1" noChangeArrowheads="1"/>
          </p:cNvPicPr>
          <p:nvPr userDrawn="1"/>
        </p:nvPicPr>
        <p:blipFill>
          <a:blip r:embed="rId2" cstate="print"/>
          <a:srcRect l="83206" t="76250" r="387"/>
          <a:stretch>
            <a:fillRect/>
          </a:stretch>
        </p:blipFill>
        <p:spPr bwMode="auto">
          <a:xfrm>
            <a:off x="7510896" y="3616038"/>
            <a:ext cx="1597611" cy="154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2A0-60F3-4750-BE56-349EBD4C1F18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46DD-49E6-4A33-862B-A1F53F3CA5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2A0-60F3-4750-BE56-349EBD4C1F18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46DD-49E6-4A33-862B-A1F53F3CA5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06158" y="4914045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3650"/>
                </a:solidFill>
              </a:defRPr>
            </a:lvl1pPr>
          </a:lstStyle>
          <a:p>
            <a:fld id="{B0446D49-CA87-48FD-9836-6AEABDE0996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70" y="4587974"/>
            <a:ext cx="827422" cy="49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06158" y="4914045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3650"/>
                </a:solidFill>
              </a:defRPr>
            </a:lvl1pPr>
          </a:lstStyle>
          <a:p>
            <a:fld id="{B0446D49-CA87-48FD-9836-6AEABDE0996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06158" y="4914045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3650"/>
                </a:solidFill>
              </a:defRPr>
            </a:lvl1pPr>
          </a:lstStyle>
          <a:p>
            <a:fld id="{B0446D49-CA87-48FD-9836-6AEABDE0996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06158" y="4914045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3650"/>
                </a:solidFill>
              </a:defRPr>
            </a:lvl1pPr>
          </a:lstStyle>
          <a:p>
            <a:fld id="{B0446D49-CA87-48FD-9836-6AEABDE0996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06158" y="4914045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3650"/>
                </a:solidFill>
              </a:defRPr>
            </a:lvl1pPr>
          </a:lstStyle>
          <a:p>
            <a:fld id="{B0446D49-CA87-48FD-9836-6AEABDE0996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06158" y="4914045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3650"/>
                </a:solidFill>
              </a:defRPr>
            </a:lvl1pPr>
          </a:lstStyle>
          <a:p>
            <a:fld id="{B0446D49-CA87-48FD-9836-6AEABDE0996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Picture 2" descr="Z:\Communication interne\Cabinet du Président\Réunion encadrement\2016\PPT\FD PP R° ENCADREMENT.JPG"/>
          <p:cNvPicPr>
            <a:picLocks noChangeAspect="1" noChangeArrowheads="1"/>
          </p:cNvPicPr>
          <p:nvPr userDrawn="1"/>
        </p:nvPicPr>
        <p:blipFill>
          <a:blip r:embed="rId2" cstate="print"/>
          <a:srcRect l="83206" t="76250" r="387"/>
          <a:stretch>
            <a:fillRect/>
          </a:stretch>
        </p:blipFill>
        <p:spPr bwMode="auto">
          <a:xfrm>
            <a:off x="8154312" y="0"/>
            <a:ext cx="1026200" cy="1080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Communication interne\Cabinet du Président\Réunion encadrement\2016\PPT\FD PP R° ENCADREMENT8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474"/>
            <a:ext cx="9144000" cy="490905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 userDrawn="1"/>
        </p:nvSpPr>
        <p:spPr>
          <a:xfrm>
            <a:off x="4383881" y="316111"/>
            <a:ext cx="223838" cy="166092"/>
          </a:xfrm>
          <a:prstGeom prst="rect">
            <a:avLst/>
          </a:prstGeom>
          <a:solidFill>
            <a:srgbClr val="E46C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06158" y="4701258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3650"/>
                </a:solidFill>
              </a:defRPr>
            </a:lvl1pPr>
          </a:lstStyle>
          <a:p>
            <a:fld id="{B0446D49-CA87-48FD-9836-6AEABDE0996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19548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006158" y="4914045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rgbClr val="253650"/>
                </a:solidFill>
              </a:defRPr>
            </a:lvl1pPr>
          </a:lstStyle>
          <a:p>
            <a:fld id="{B0446D49-CA87-48FD-9836-6AEABDE0996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2A0-60F3-4750-BE56-349EBD4C1F18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46DD-49E6-4A33-862B-A1F53F3CA5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2A0-60F3-4750-BE56-349EBD4C1F18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6D49-CA87-48FD-9836-6AEABDE0996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195486"/>
            <a:ext cx="1428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3889638"/>
            <a:ext cx="9144000" cy="1274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2A0-60F3-4750-BE56-349EBD4C1F18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46DD-49E6-4A33-862B-A1F53F3CA5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2A0-60F3-4750-BE56-349EBD4C1F18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46DD-49E6-4A33-862B-A1F53F3CA5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2A0-60F3-4750-BE56-349EBD4C1F18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46DD-49E6-4A33-862B-A1F53F3CA5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2A0-60F3-4750-BE56-349EBD4C1F18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46DD-49E6-4A33-862B-A1F53F3CA53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 rot="5400000">
            <a:off x="6441926" y="2441426"/>
            <a:ext cx="5143500" cy="260648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Titre 1"/>
          <p:cNvSpPr txBox="1">
            <a:spLocks/>
          </p:cNvSpPr>
          <p:nvPr userDrawn="1"/>
        </p:nvSpPr>
        <p:spPr>
          <a:xfrm>
            <a:off x="230315" y="-43106"/>
            <a:ext cx="7979943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650"/>
                </a:solidFill>
                <a:effectLst/>
                <a:uLnTx/>
                <a:uFillTx/>
                <a:ea typeface="+mj-ea"/>
                <a:cs typeface="+mj-cs"/>
              </a:rPr>
              <a:t>LES CHANTIERS STRATÉGIQUES #AMBITION MATMUT</a:t>
            </a:r>
          </a:p>
        </p:txBody>
      </p:sp>
      <p:grpSp>
        <p:nvGrpSpPr>
          <p:cNvPr id="24" name="Groupe 23"/>
          <p:cNvGrpSpPr/>
          <p:nvPr userDrawn="1"/>
        </p:nvGrpSpPr>
        <p:grpSpPr>
          <a:xfrm>
            <a:off x="1979712" y="555528"/>
            <a:ext cx="4512534" cy="4443958"/>
            <a:chOff x="1979712" y="555528"/>
            <a:chExt cx="4512534" cy="4443958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1979712" y="555528"/>
              <a:ext cx="4512534" cy="4443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009102" y="2459732"/>
              <a:ext cx="1486626" cy="1485401"/>
            </a:xfrm>
            <a:custGeom>
              <a:avLst/>
              <a:gdLst>
                <a:gd name="T0" fmla="*/ 1214 w 1214"/>
                <a:gd name="T1" fmla="*/ 638 h 1213"/>
                <a:gd name="T2" fmla="*/ 1202 w 1214"/>
                <a:gd name="T3" fmla="*/ 729 h 1213"/>
                <a:gd name="T4" fmla="*/ 1178 w 1214"/>
                <a:gd name="T5" fmla="*/ 815 h 1213"/>
                <a:gd name="T6" fmla="*/ 1141 w 1214"/>
                <a:gd name="T7" fmla="*/ 895 h 1213"/>
                <a:gd name="T8" fmla="*/ 1094 w 1214"/>
                <a:gd name="T9" fmla="*/ 970 h 1213"/>
                <a:gd name="T10" fmla="*/ 1037 w 1214"/>
                <a:gd name="T11" fmla="*/ 1036 h 1213"/>
                <a:gd name="T12" fmla="*/ 970 w 1214"/>
                <a:gd name="T13" fmla="*/ 1093 h 1213"/>
                <a:gd name="T14" fmla="*/ 897 w 1214"/>
                <a:gd name="T15" fmla="*/ 1141 h 1213"/>
                <a:gd name="T16" fmla="*/ 816 w 1214"/>
                <a:gd name="T17" fmla="*/ 1177 h 1213"/>
                <a:gd name="T18" fmla="*/ 730 w 1214"/>
                <a:gd name="T19" fmla="*/ 1201 h 1213"/>
                <a:gd name="T20" fmla="*/ 639 w 1214"/>
                <a:gd name="T21" fmla="*/ 1212 h 1213"/>
                <a:gd name="T22" fmla="*/ 577 w 1214"/>
                <a:gd name="T23" fmla="*/ 1212 h 1213"/>
                <a:gd name="T24" fmla="*/ 485 w 1214"/>
                <a:gd name="T25" fmla="*/ 1201 h 1213"/>
                <a:gd name="T26" fmla="*/ 398 w 1214"/>
                <a:gd name="T27" fmla="*/ 1177 h 1213"/>
                <a:gd name="T28" fmla="*/ 318 w 1214"/>
                <a:gd name="T29" fmla="*/ 1141 h 1213"/>
                <a:gd name="T30" fmla="*/ 244 w 1214"/>
                <a:gd name="T31" fmla="*/ 1093 h 1213"/>
                <a:gd name="T32" fmla="*/ 179 w 1214"/>
                <a:gd name="T33" fmla="*/ 1036 h 1213"/>
                <a:gd name="T34" fmla="*/ 122 w 1214"/>
                <a:gd name="T35" fmla="*/ 970 h 1213"/>
                <a:gd name="T36" fmla="*/ 74 w 1214"/>
                <a:gd name="T37" fmla="*/ 895 h 1213"/>
                <a:gd name="T38" fmla="*/ 38 w 1214"/>
                <a:gd name="T39" fmla="*/ 815 h 1213"/>
                <a:gd name="T40" fmla="*/ 12 w 1214"/>
                <a:gd name="T41" fmla="*/ 729 h 1213"/>
                <a:gd name="T42" fmla="*/ 1 w 1214"/>
                <a:gd name="T43" fmla="*/ 638 h 1213"/>
                <a:gd name="T44" fmla="*/ 1 w 1214"/>
                <a:gd name="T45" fmla="*/ 575 h 1213"/>
                <a:gd name="T46" fmla="*/ 12 w 1214"/>
                <a:gd name="T47" fmla="*/ 484 h 1213"/>
                <a:gd name="T48" fmla="*/ 38 w 1214"/>
                <a:gd name="T49" fmla="*/ 398 h 1213"/>
                <a:gd name="T50" fmla="*/ 74 w 1214"/>
                <a:gd name="T51" fmla="*/ 318 h 1213"/>
                <a:gd name="T52" fmla="*/ 122 w 1214"/>
                <a:gd name="T53" fmla="*/ 244 h 1213"/>
                <a:gd name="T54" fmla="*/ 179 w 1214"/>
                <a:gd name="T55" fmla="*/ 177 h 1213"/>
                <a:gd name="T56" fmla="*/ 244 w 1214"/>
                <a:gd name="T57" fmla="*/ 120 h 1213"/>
                <a:gd name="T58" fmla="*/ 318 w 1214"/>
                <a:gd name="T59" fmla="*/ 73 h 1213"/>
                <a:gd name="T60" fmla="*/ 398 w 1214"/>
                <a:gd name="T61" fmla="*/ 36 h 1213"/>
                <a:gd name="T62" fmla="*/ 485 w 1214"/>
                <a:gd name="T63" fmla="*/ 12 h 1213"/>
                <a:gd name="T64" fmla="*/ 577 w 1214"/>
                <a:gd name="T65" fmla="*/ 1 h 1213"/>
                <a:gd name="T66" fmla="*/ 639 w 1214"/>
                <a:gd name="T67" fmla="*/ 1 h 1213"/>
                <a:gd name="T68" fmla="*/ 730 w 1214"/>
                <a:gd name="T69" fmla="*/ 12 h 1213"/>
                <a:gd name="T70" fmla="*/ 816 w 1214"/>
                <a:gd name="T71" fmla="*/ 36 h 1213"/>
                <a:gd name="T72" fmla="*/ 897 w 1214"/>
                <a:gd name="T73" fmla="*/ 73 h 1213"/>
                <a:gd name="T74" fmla="*/ 970 w 1214"/>
                <a:gd name="T75" fmla="*/ 120 h 1213"/>
                <a:gd name="T76" fmla="*/ 1037 w 1214"/>
                <a:gd name="T77" fmla="*/ 177 h 1213"/>
                <a:gd name="T78" fmla="*/ 1094 w 1214"/>
                <a:gd name="T79" fmla="*/ 244 h 1213"/>
                <a:gd name="T80" fmla="*/ 1141 w 1214"/>
                <a:gd name="T81" fmla="*/ 318 h 1213"/>
                <a:gd name="T82" fmla="*/ 1178 w 1214"/>
                <a:gd name="T83" fmla="*/ 398 h 1213"/>
                <a:gd name="T84" fmla="*/ 1202 w 1214"/>
                <a:gd name="T85" fmla="*/ 484 h 1213"/>
                <a:gd name="T86" fmla="*/ 1214 w 1214"/>
                <a:gd name="T87" fmla="*/ 575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4" h="1213">
                  <a:moveTo>
                    <a:pt x="1214" y="607"/>
                  </a:moveTo>
                  <a:lnTo>
                    <a:pt x="1214" y="607"/>
                  </a:lnTo>
                  <a:lnTo>
                    <a:pt x="1214" y="638"/>
                  </a:lnTo>
                  <a:lnTo>
                    <a:pt x="1212" y="669"/>
                  </a:lnTo>
                  <a:lnTo>
                    <a:pt x="1207" y="699"/>
                  </a:lnTo>
                  <a:lnTo>
                    <a:pt x="1202" y="729"/>
                  </a:lnTo>
                  <a:lnTo>
                    <a:pt x="1196" y="758"/>
                  </a:lnTo>
                  <a:lnTo>
                    <a:pt x="1187" y="787"/>
                  </a:lnTo>
                  <a:lnTo>
                    <a:pt x="1178" y="815"/>
                  </a:lnTo>
                  <a:lnTo>
                    <a:pt x="1167" y="843"/>
                  </a:lnTo>
                  <a:lnTo>
                    <a:pt x="1155" y="870"/>
                  </a:lnTo>
                  <a:lnTo>
                    <a:pt x="1141" y="895"/>
                  </a:lnTo>
                  <a:lnTo>
                    <a:pt x="1127" y="921"/>
                  </a:lnTo>
                  <a:lnTo>
                    <a:pt x="1111" y="946"/>
                  </a:lnTo>
                  <a:lnTo>
                    <a:pt x="1094" y="970"/>
                  </a:lnTo>
                  <a:lnTo>
                    <a:pt x="1076" y="993"/>
                  </a:lnTo>
                  <a:lnTo>
                    <a:pt x="1056" y="1014"/>
                  </a:lnTo>
                  <a:lnTo>
                    <a:pt x="1037" y="1036"/>
                  </a:lnTo>
                  <a:lnTo>
                    <a:pt x="1015" y="1056"/>
                  </a:lnTo>
                  <a:lnTo>
                    <a:pt x="993" y="1075"/>
                  </a:lnTo>
                  <a:lnTo>
                    <a:pt x="970" y="1093"/>
                  </a:lnTo>
                  <a:lnTo>
                    <a:pt x="947" y="1110"/>
                  </a:lnTo>
                  <a:lnTo>
                    <a:pt x="923" y="1126"/>
                  </a:lnTo>
                  <a:lnTo>
                    <a:pt x="897" y="1141"/>
                  </a:lnTo>
                  <a:lnTo>
                    <a:pt x="871" y="1154"/>
                  </a:lnTo>
                  <a:lnTo>
                    <a:pt x="844" y="1166"/>
                  </a:lnTo>
                  <a:lnTo>
                    <a:pt x="816" y="1177"/>
                  </a:lnTo>
                  <a:lnTo>
                    <a:pt x="788" y="1187"/>
                  </a:lnTo>
                  <a:lnTo>
                    <a:pt x="759" y="1194"/>
                  </a:lnTo>
                  <a:lnTo>
                    <a:pt x="730" y="1201"/>
                  </a:lnTo>
                  <a:lnTo>
                    <a:pt x="699" y="1206"/>
                  </a:lnTo>
                  <a:lnTo>
                    <a:pt x="669" y="1210"/>
                  </a:lnTo>
                  <a:lnTo>
                    <a:pt x="639" y="1212"/>
                  </a:lnTo>
                  <a:lnTo>
                    <a:pt x="607" y="1213"/>
                  </a:lnTo>
                  <a:lnTo>
                    <a:pt x="607" y="1213"/>
                  </a:lnTo>
                  <a:lnTo>
                    <a:pt x="577" y="1212"/>
                  </a:lnTo>
                  <a:lnTo>
                    <a:pt x="545" y="1210"/>
                  </a:lnTo>
                  <a:lnTo>
                    <a:pt x="515" y="1206"/>
                  </a:lnTo>
                  <a:lnTo>
                    <a:pt x="485" y="1201"/>
                  </a:lnTo>
                  <a:lnTo>
                    <a:pt x="455" y="1194"/>
                  </a:lnTo>
                  <a:lnTo>
                    <a:pt x="428" y="1187"/>
                  </a:lnTo>
                  <a:lnTo>
                    <a:pt x="398" y="1177"/>
                  </a:lnTo>
                  <a:lnTo>
                    <a:pt x="372" y="1166"/>
                  </a:lnTo>
                  <a:lnTo>
                    <a:pt x="344" y="1154"/>
                  </a:lnTo>
                  <a:lnTo>
                    <a:pt x="318" y="1141"/>
                  </a:lnTo>
                  <a:lnTo>
                    <a:pt x="293" y="1126"/>
                  </a:lnTo>
                  <a:lnTo>
                    <a:pt x="269" y="1110"/>
                  </a:lnTo>
                  <a:lnTo>
                    <a:pt x="244" y="1093"/>
                  </a:lnTo>
                  <a:lnTo>
                    <a:pt x="221" y="1075"/>
                  </a:lnTo>
                  <a:lnTo>
                    <a:pt x="199" y="1056"/>
                  </a:lnTo>
                  <a:lnTo>
                    <a:pt x="179" y="1036"/>
                  </a:lnTo>
                  <a:lnTo>
                    <a:pt x="158" y="1014"/>
                  </a:lnTo>
                  <a:lnTo>
                    <a:pt x="139" y="993"/>
                  </a:lnTo>
                  <a:lnTo>
                    <a:pt x="122" y="970"/>
                  </a:lnTo>
                  <a:lnTo>
                    <a:pt x="105" y="946"/>
                  </a:lnTo>
                  <a:lnTo>
                    <a:pt x="89" y="921"/>
                  </a:lnTo>
                  <a:lnTo>
                    <a:pt x="74" y="895"/>
                  </a:lnTo>
                  <a:lnTo>
                    <a:pt x="61" y="870"/>
                  </a:lnTo>
                  <a:lnTo>
                    <a:pt x="49" y="843"/>
                  </a:lnTo>
                  <a:lnTo>
                    <a:pt x="38" y="815"/>
                  </a:lnTo>
                  <a:lnTo>
                    <a:pt x="28" y="787"/>
                  </a:lnTo>
                  <a:lnTo>
                    <a:pt x="20" y="758"/>
                  </a:lnTo>
                  <a:lnTo>
                    <a:pt x="12" y="729"/>
                  </a:lnTo>
                  <a:lnTo>
                    <a:pt x="8" y="699"/>
                  </a:lnTo>
                  <a:lnTo>
                    <a:pt x="4" y="669"/>
                  </a:lnTo>
                  <a:lnTo>
                    <a:pt x="1" y="638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" y="575"/>
                  </a:lnTo>
                  <a:lnTo>
                    <a:pt x="4" y="545"/>
                  </a:lnTo>
                  <a:lnTo>
                    <a:pt x="8" y="514"/>
                  </a:lnTo>
                  <a:lnTo>
                    <a:pt x="12" y="484"/>
                  </a:lnTo>
                  <a:lnTo>
                    <a:pt x="20" y="455"/>
                  </a:lnTo>
                  <a:lnTo>
                    <a:pt x="28" y="426"/>
                  </a:lnTo>
                  <a:lnTo>
                    <a:pt x="38" y="398"/>
                  </a:lnTo>
                  <a:lnTo>
                    <a:pt x="49" y="370"/>
                  </a:lnTo>
                  <a:lnTo>
                    <a:pt x="61" y="343"/>
                  </a:lnTo>
                  <a:lnTo>
                    <a:pt x="74" y="318"/>
                  </a:lnTo>
                  <a:lnTo>
                    <a:pt x="89" y="292"/>
                  </a:lnTo>
                  <a:lnTo>
                    <a:pt x="105" y="267"/>
                  </a:lnTo>
                  <a:lnTo>
                    <a:pt x="122" y="244"/>
                  </a:lnTo>
                  <a:lnTo>
                    <a:pt x="139" y="221"/>
                  </a:lnTo>
                  <a:lnTo>
                    <a:pt x="158" y="199"/>
                  </a:lnTo>
                  <a:lnTo>
                    <a:pt x="179" y="177"/>
                  </a:lnTo>
                  <a:lnTo>
                    <a:pt x="199" y="158"/>
                  </a:lnTo>
                  <a:lnTo>
                    <a:pt x="221" y="138"/>
                  </a:lnTo>
                  <a:lnTo>
                    <a:pt x="244" y="120"/>
                  </a:lnTo>
                  <a:lnTo>
                    <a:pt x="269" y="103"/>
                  </a:lnTo>
                  <a:lnTo>
                    <a:pt x="293" y="87"/>
                  </a:lnTo>
                  <a:lnTo>
                    <a:pt x="318" y="73"/>
                  </a:lnTo>
                  <a:lnTo>
                    <a:pt x="344" y="59"/>
                  </a:lnTo>
                  <a:lnTo>
                    <a:pt x="372" y="47"/>
                  </a:lnTo>
                  <a:lnTo>
                    <a:pt x="398" y="36"/>
                  </a:lnTo>
                  <a:lnTo>
                    <a:pt x="428" y="26"/>
                  </a:lnTo>
                  <a:lnTo>
                    <a:pt x="455" y="19"/>
                  </a:lnTo>
                  <a:lnTo>
                    <a:pt x="485" y="12"/>
                  </a:lnTo>
                  <a:lnTo>
                    <a:pt x="515" y="7"/>
                  </a:lnTo>
                  <a:lnTo>
                    <a:pt x="545" y="3"/>
                  </a:lnTo>
                  <a:lnTo>
                    <a:pt x="577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39" y="1"/>
                  </a:lnTo>
                  <a:lnTo>
                    <a:pt x="669" y="3"/>
                  </a:lnTo>
                  <a:lnTo>
                    <a:pt x="699" y="7"/>
                  </a:lnTo>
                  <a:lnTo>
                    <a:pt x="730" y="12"/>
                  </a:lnTo>
                  <a:lnTo>
                    <a:pt x="759" y="19"/>
                  </a:lnTo>
                  <a:lnTo>
                    <a:pt x="788" y="26"/>
                  </a:lnTo>
                  <a:lnTo>
                    <a:pt x="816" y="36"/>
                  </a:lnTo>
                  <a:lnTo>
                    <a:pt x="844" y="47"/>
                  </a:lnTo>
                  <a:lnTo>
                    <a:pt x="871" y="59"/>
                  </a:lnTo>
                  <a:lnTo>
                    <a:pt x="897" y="73"/>
                  </a:lnTo>
                  <a:lnTo>
                    <a:pt x="923" y="87"/>
                  </a:lnTo>
                  <a:lnTo>
                    <a:pt x="947" y="103"/>
                  </a:lnTo>
                  <a:lnTo>
                    <a:pt x="970" y="120"/>
                  </a:lnTo>
                  <a:lnTo>
                    <a:pt x="993" y="138"/>
                  </a:lnTo>
                  <a:lnTo>
                    <a:pt x="1015" y="158"/>
                  </a:lnTo>
                  <a:lnTo>
                    <a:pt x="1037" y="177"/>
                  </a:lnTo>
                  <a:lnTo>
                    <a:pt x="1056" y="199"/>
                  </a:lnTo>
                  <a:lnTo>
                    <a:pt x="1076" y="221"/>
                  </a:lnTo>
                  <a:lnTo>
                    <a:pt x="1094" y="244"/>
                  </a:lnTo>
                  <a:lnTo>
                    <a:pt x="1111" y="267"/>
                  </a:lnTo>
                  <a:lnTo>
                    <a:pt x="1127" y="292"/>
                  </a:lnTo>
                  <a:lnTo>
                    <a:pt x="1141" y="318"/>
                  </a:lnTo>
                  <a:lnTo>
                    <a:pt x="1155" y="343"/>
                  </a:lnTo>
                  <a:lnTo>
                    <a:pt x="1167" y="370"/>
                  </a:lnTo>
                  <a:lnTo>
                    <a:pt x="1178" y="398"/>
                  </a:lnTo>
                  <a:lnTo>
                    <a:pt x="1187" y="426"/>
                  </a:lnTo>
                  <a:lnTo>
                    <a:pt x="1196" y="455"/>
                  </a:lnTo>
                  <a:lnTo>
                    <a:pt x="1202" y="484"/>
                  </a:lnTo>
                  <a:lnTo>
                    <a:pt x="1207" y="514"/>
                  </a:lnTo>
                  <a:lnTo>
                    <a:pt x="1212" y="545"/>
                  </a:lnTo>
                  <a:lnTo>
                    <a:pt x="1214" y="575"/>
                  </a:lnTo>
                  <a:lnTo>
                    <a:pt x="1214" y="607"/>
                  </a:lnTo>
                  <a:lnTo>
                    <a:pt x="1214" y="607"/>
                  </a:lnTo>
                  <a:close/>
                </a:path>
              </a:pathLst>
            </a:custGeom>
            <a:solidFill>
              <a:srgbClr val="008F36"/>
            </a:solidFill>
            <a:ln w="777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827113" y="3483471"/>
              <a:ext cx="1486626" cy="1486626"/>
            </a:xfrm>
            <a:custGeom>
              <a:avLst/>
              <a:gdLst>
                <a:gd name="T0" fmla="*/ 1214 w 1214"/>
                <a:gd name="T1" fmla="*/ 638 h 1214"/>
                <a:gd name="T2" fmla="*/ 1201 w 1214"/>
                <a:gd name="T3" fmla="*/ 729 h 1214"/>
                <a:gd name="T4" fmla="*/ 1177 w 1214"/>
                <a:gd name="T5" fmla="*/ 816 h 1214"/>
                <a:gd name="T6" fmla="*/ 1141 w 1214"/>
                <a:gd name="T7" fmla="*/ 896 h 1214"/>
                <a:gd name="T8" fmla="*/ 1093 w 1214"/>
                <a:gd name="T9" fmla="*/ 970 h 1214"/>
                <a:gd name="T10" fmla="*/ 1036 w 1214"/>
                <a:gd name="T11" fmla="*/ 1037 h 1214"/>
                <a:gd name="T12" fmla="*/ 970 w 1214"/>
                <a:gd name="T13" fmla="*/ 1094 h 1214"/>
                <a:gd name="T14" fmla="*/ 897 w 1214"/>
                <a:gd name="T15" fmla="*/ 1141 h 1214"/>
                <a:gd name="T16" fmla="*/ 816 w 1214"/>
                <a:gd name="T17" fmla="*/ 1177 h 1214"/>
                <a:gd name="T18" fmla="*/ 729 w 1214"/>
                <a:gd name="T19" fmla="*/ 1202 h 1214"/>
                <a:gd name="T20" fmla="*/ 638 w 1214"/>
                <a:gd name="T21" fmla="*/ 1213 h 1214"/>
                <a:gd name="T22" fmla="*/ 576 w 1214"/>
                <a:gd name="T23" fmla="*/ 1213 h 1214"/>
                <a:gd name="T24" fmla="*/ 484 w 1214"/>
                <a:gd name="T25" fmla="*/ 1202 h 1214"/>
                <a:gd name="T26" fmla="*/ 398 w 1214"/>
                <a:gd name="T27" fmla="*/ 1177 h 1214"/>
                <a:gd name="T28" fmla="*/ 318 w 1214"/>
                <a:gd name="T29" fmla="*/ 1141 h 1214"/>
                <a:gd name="T30" fmla="*/ 244 w 1214"/>
                <a:gd name="T31" fmla="*/ 1094 h 1214"/>
                <a:gd name="T32" fmla="*/ 178 w 1214"/>
                <a:gd name="T33" fmla="*/ 1037 h 1214"/>
                <a:gd name="T34" fmla="*/ 121 w 1214"/>
                <a:gd name="T35" fmla="*/ 970 h 1214"/>
                <a:gd name="T36" fmla="*/ 74 w 1214"/>
                <a:gd name="T37" fmla="*/ 896 h 1214"/>
                <a:gd name="T38" fmla="*/ 37 w 1214"/>
                <a:gd name="T39" fmla="*/ 816 h 1214"/>
                <a:gd name="T40" fmla="*/ 12 w 1214"/>
                <a:gd name="T41" fmla="*/ 729 h 1214"/>
                <a:gd name="T42" fmla="*/ 1 w 1214"/>
                <a:gd name="T43" fmla="*/ 638 h 1214"/>
                <a:gd name="T44" fmla="*/ 1 w 1214"/>
                <a:gd name="T45" fmla="*/ 575 h 1214"/>
                <a:gd name="T46" fmla="*/ 12 w 1214"/>
                <a:gd name="T47" fmla="*/ 484 h 1214"/>
                <a:gd name="T48" fmla="*/ 37 w 1214"/>
                <a:gd name="T49" fmla="*/ 398 h 1214"/>
                <a:gd name="T50" fmla="*/ 74 w 1214"/>
                <a:gd name="T51" fmla="*/ 318 h 1214"/>
                <a:gd name="T52" fmla="*/ 121 w 1214"/>
                <a:gd name="T53" fmla="*/ 244 h 1214"/>
                <a:gd name="T54" fmla="*/ 178 w 1214"/>
                <a:gd name="T55" fmla="*/ 177 h 1214"/>
                <a:gd name="T56" fmla="*/ 244 w 1214"/>
                <a:gd name="T57" fmla="*/ 120 h 1214"/>
                <a:gd name="T58" fmla="*/ 318 w 1214"/>
                <a:gd name="T59" fmla="*/ 73 h 1214"/>
                <a:gd name="T60" fmla="*/ 398 w 1214"/>
                <a:gd name="T61" fmla="*/ 36 h 1214"/>
                <a:gd name="T62" fmla="*/ 484 w 1214"/>
                <a:gd name="T63" fmla="*/ 12 h 1214"/>
                <a:gd name="T64" fmla="*/ 576 w 1214"/>
                <a:gd name="T65" fmla="*/ 1 h 1214"/>
                <a:gd name="T66" fmla="*/ 638 w 1214"/>
                <a:gd name="T67" fmla="*/ 1 h 1214"/>
                <a:gd name="T68" fmla="*/ 729 w 1214"/>
                <a:gd name="T69" fmla="*/ 12 h 1214"/>
                <a:gd name="T70" fmla="*/ 816 w 1214"/>
                <a:gd name="T71" fmla="*/ 36 h 1214"/>
                <a:gd name="T72" fmla="*/ 897 w 1214"/>
                <a:gd name="T73" fmla="*/ 73 h 1214"/>
                <a:gd name="T74" fmla="*/ 970 w 1214"/>
                <a:gd name="T75" fmla="*/ 120 h 1214"/>
                <a:gd name="T76" fmla="*/ 1036 w 1214"/>
                <a:gd name="T77" fmla="*/ 177 h 1214"/>
                <a:gd name="T78" fmla="*/ 1093 w 1214"/>
                <a:gd name="T79" fmla="*/ 244 h 1214"/>
                <a:gd name="T80" fmla="*/ 1141 w 1214"/>
                <a:gd name="T81" fmla="*/ 318 h 1214"/>
                <a:gd name="T82" fmla="*/ 1177 w 1214"/>
                <a:gd name="T83" fmla="*/ 398 h 1214"/>
                <a:gd name="T84" fmla="*/ 1201 w 1214"/>
                <a:gd name="T85" fmla="*/ 484 h 1214"/>
                <a:gd name="T86" fmla="*/ 1214 w 1214"/>
                <a:gd name="T87" fmla="*/ 575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4" h="1214">
                  <a:moveTo>
                    <a:pt x="1214" y="607"/>
                  </a:moveTo>
                  <a:lnTo>
                    <a:pt x="1214" y="607"/>
                  </a:lnTo>
                  <a:lnTo>
                    <a:pt x="1214" y="638"/>
                  </a:lnTo>
                  <a:lnTo>
                    <a:pt x="1211" y="669"/>
                  </a:lnTo>
                  <a:lnTo>
                    <a:pt x="1208" y="699"/>
                  </a:lnTo>
                  <a:lnTo>
                    <a:pt x="1201" y="729"/>
                  </a:lnTo>
                  <a:lnTo>
                    <a:pt x="1195" y="759"/>
                  </a:lnTo>
                  <a:lnTo>
                    <a:pt x="1187" y="788"/>
                  </a:lnTo>
                  <a:lnTo>
                    <a:pt x="1177" y="816"/>
                  </a:lnTo>
                  <a:lnTo>
                    <a:pt x="1166" y="844"/>
                  </a:lnTo>
                  <a:lnTo>
                    <a:pt x="1154" y="870"/>
                  </a:lnTo>
                  <a:lnTo>
                    <a:pt x="1141" y="896"/>
                  </a:lnTo>
                  <a:lnTo>
                    <a:pt x="1126" y="921"/>
                  </a:lnTo>
                  <a:lnTo>
                    <a:pt x="1110" y="947"/>
                  </a:lnTo>
                  <a:lnTo>
                    <a:pt x="1093" y="970"/>
                  </a:lnTo>
                  <a:lnTo>
                    <a:pt x="1075" y="993"/>
                  </a:lnTo>
                  <a:lnTo>
                    <a:pt x="1056" y="1015"/>
                  </a:lnTo>
                  <a:lnTo>
                    <a:pt x="1036" y="1037"/>
                  </a:lnTo>
                  <a:lnTo>
                    <a:pt x="1015" y="1056"/>
                  </a:lnTo>
                  <a:lnTo>
                    <a:pt x="993" y="1075"/>
                  </a:lnTo>
                  <a:lnTo>
                    <a:pt x="970" y="1094"/>
                  </a:lnTo>
                  <a:lnTo>
                    <a:pt x="947" y="1111"/>
                  </a:lnTo>
                  <a:lnTo>
                    <a:pt x="922" y="1126"/>
                  </a:lnTo>
                  <a:lnTo>
                    <a:pt x="897" y="1141"/>
                  </a:lnTo>
                  <a:lnTo>
                    <a:pt x="870" y="1154"/>
                  </a:lnTo>
                  <a:lnTo>
                    <a:pt x="843" y="1166"/>
                  </a:lnTo>
                  <a:lnTo>
                    <a:pt x="816" y="1177"/>
                  </a:lnTo>
                  <a:lnTo>
                    <a:pt x="788" y="1186"/>
                  </a:lnTo>
                  <a:lnTo>
                    <a:pt x="758" y="1194"/>
                  </a:lnTo>
                  <a:lnTo>
                    <a:pt x="729" y="1202"/>
                  </a:lnTo>
                  <a:lnTo>
                    <a:pt x="699" y="1206"/>
                  </a:lnTo>
                  <a:lnTo>
                    <a:pt x="669" y="1210"/>
                  </a:lnTo>
                  <a:lnTo>
                    <a:pt x="638" y="1213"/>
                  </a:lnTo>
                  <a:lnTo>
                    <a:pt x="607" y="1214"/>
                  </a:lnTo>
                  <a:lnTo>
                    <a:pt x="607" y="1214"/>
                  </a:lnTo>
                  <a:lnTo>
                    <a:pt x="576" y="1213"/>
                  </a:lnTo>
                  <a:lnTo>
                    <a:pt x="545" y="1210"/>
                  </a:lnTo>
                  <a:lnTo>
                    <a:pt x="514" y="1206"/>
                  </a:lnTo>
                  <a:lnTo>
                    <a:pt x="484" y="1202"/>
                  </a:lnTo>
                  <a:lnTo>
                    <a:pt x="455" y="1194"/>
                  </a:lnTo>
                  <a:lnTo>
                    <a:pt x="427" y="1186"/>
                  </a:lnTo>
                  <a:lnTo>
                    <a:pt x="398" y="1177"/>
                  </a:lnTo>
                  <a:lnTo>
                    <a:pt x="371" y="1166"/>
                  </a:lnTo>
                  <a:lnTo>
                    <a:pt x="343" y="1154"/>
                  </a:lnTo>
                  <a:lnTo>
                    <a:pt x="318" y="1141"/>
                  </a:lnTo>
                  <a:lnTo>
                    <a:pt x="292" y="1126"/>
                  </a:lnTo>
                  <a:lnTo>
                    <a:pt x="268" y="1111"/>
                  </a:lnTo>
                  <a:lnTo>
                    <a:pt x="244" y="1094"/>
                  </a:lnTo>
                  <a:lnTo>
                    <a:pt x="221" y="1075"/>
                  </a:lnTo>
                  <a:lnTo>
                    <a:pt x="199" y="1056"/>
                  </a:lnTo>
                  <a:lnTo>
                    <a:pt x="178" y="1037"/>
                  </a:lnTo>
                  <a:lnTo>
                    <a:pt x="158" y="1015"/>
                  </a:lnTo>
                  <a:lnTo>
                    <a:pt x="138" y="993"/>
                  </a:lnTo>
                  <a:lnTo>
                    <a:pt x="121" y="970"/>
                  </a:lnTo>
                  <a:lnTo>
                    <a:pt x="104" y="947"/>
                  </a:lnTo>
                  <a:lnTo>
                    <a:pt x="88" y="921"/>
                  </a:lnTo>
                  <a:lnTo>
                    <a:pt x="74" y="896"/>
                  </a:lnTo>
                  <a:lnTo>
                    <a:pt x="61" y="870"/>
                  </a:lnTo>
                  <a:lnTo>
                    <a:pt x="48" y="844"/>
                  </a:lnTo>
                  <a:lnTo>
                    <a:pt x="37" y="816"/>
                  </a:lnTo>
                  <a:lnTo>
                    <a:pt x="28" y="788"/>
                  </a:lnTo>
                  <a:lnTo>
                    <a:pt x="19" y="759"/>
                  </a:lnTo>
                  <a:lnTo>
                    <a:pt x="12" y="729"/>
                  </a:lnTo>
                  <a:lnTo>
                    <a:pt x="7" y="699"/>
                  </a:lnTo>
                  <a:lnTo>
                    <a:pt x="3" y="669"/>
                  </a:lnTo>
                  <a:lnTo>
                    <a:pt x="1" y="638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" y="575"/>
                  </a:lnTo>
                  <a:lnTo>
                    <a:pt x="3" y="545"/>
                  </a:lnTo>
                  <a:lnTo>
                    <a:pt x="7" y="515"/>
                  </a:lnTo>
                  <a:lnTo>
                    <a:pt x="12" y="484"/>
                  </a:lnTo>
                  <a:lnTo>
                    <a:pt x="19" y="455"/>
                  </a:lnTo>
                  <a:lnTo>
                    <a:pt x="28" y="426"/>
                  </a:lnTo>
                  <a:lnTo>
                    <a:pt x="37" y="398"/>
                  </a:lnTo>
                  <a:lnTo>
                    <a:pt x="48" y="370"/>
                  </a:lnTo>
                  <a:lnTo>
                    <a:pt x="61" y="343"/>
                  </a:lnTo>
                  <a:lnTo>
                    <a:pt x="74" y="318"/>
                  </a:lnTo>
                  <a:lnTo>
                    <a:pt x="88" y="293"/>
                  </a:lnTo>
                  <a:lnTo>
                    <a:pt x="104" y="267"/>
                  </a:lnTo>
                  <a:lnTo>
                    <a:pt x="121" y="244"/>
                  </a:lnTo>
                  <a:lnTo>
                    <a:pt x="138" y="221"/>
                  </a:lnTo>
                  <a:lnTo>
                    <a:pt x="158" y="199"/>
                  </a:lnTo>
                  <a:lnTo>
                    <a:pt x="178" y="177"/>
                  </a:lnTo>
                  <a:lnTo>
                    <a:pt x="199" y="158"/>
                  </a:lnTo>
                  <a:lnTo>
                    <a:pt x="221" y="138"/>
                  </a:lnTo>
                  <a:lnTo>
                    <a:pt x="244" y="120"/>
                  </a:lnTo>
                  <a:lnTo>
                    <a:pt x="268" y="103"/>
                  </a:lnTo>
                  <a:lnTo>
                    <a:pt x="292" y="87"/>
                  </a:lnTo>
                  <a:lnTo>
                    <a:pt x="318" y="73"/>
                  </a:lnTo>
                  <a:lnTo>
                    <a:pt x="343" y="59"/>
                  </a:lnTo>
                  <a:lnTo>
                    <a:pt x="371" y="47"/>
                  </a:lnTo>
                  <a:lnTo>
                    <a:pt x="398" y="36"/>
                  </a:lnTo>
                  <a:lnTo>
                    <a:pt x="427" y="27"/>
                  </a:lnTo>
                  <a:lnTo>
                    <a:pt x="455" y="19"/>
                  </a:lnTo>
                  <a:lnTo>
                    <a:pt x="484" y="12"/>
                  </a:lnTo>
                  <a:lnTo>
                    <a:pt x="514" y="7"/>
                  </a:lnTo>
                  <a:lnTo>
                    <a:pt x="545" y="4"/>
                  </a:lnTo>
                  <a:lnTo>
                    <a:pt x="576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38" y="1"/>
                  </a:lnTo>
                  <a:lnTo>
                    <a:pt x="669" y="4"/>
                  </a:lnTo>
                  <a:lnTo>
                    <a:pt x="699" y="7"/>
                  </a:lnTo>
                  <a:lnTo>
                    <a:pt x="729" y="12"/>
                  </a:lnTo>
                  <a:lnTo>
                    <a:pt x="758" y="19"/>
                  </a:lnTo>
                  <a:lnTo>
                    <a:pt x="788" y="27"/>
                  </a:lnTo>
                  <a:lnTo>
                    <a:pt x="816" y="36"/>
                  </a:lnTo>
                  <a:lnTo>
                    <a:pt x="843" y="47"/>
                  </a:lnTo>
                  <a:lnTo>
                    <a:pt x="870" y="59"/>
                  </a:lnTo>
                  <a:lnTo>
                    <a:pt x="897" y="73"/>
                  </a:lnTo>
                  <a:lnTo>
                    <a:pt x="922" y="87"/>
                  </a:lnTo>
                  <a:lnTo>
                    <a:pt x="947" y="103"/>
                  </a:lnTo>
                  <a:lnTo>
                    <a:pt x="970" y="120"/>
                  </a:lnTo>
                  <a:lnTo>
                    <a:pt x="993" y="138"/>
                  </a:lnTo>
                  <a:lnTo>
                    <a:pt x="1015" y="158"/>
                  </a:lnTo>
                  <a:lnTo>
                    <a:pt x="1036" y="177"/>
                  </a:lnTo>
                  <a:lnTo>
                    <a:pt x="1056" y="199"/>
                  </a:lnTo>
                  <a:lnTo>
                    <a:pt x="1075" y="221"/>
                  </a:lnTo>
                  <a:lnTo>
                    <a:pt x="1093" y="244"/>
                  </a:lnTo>
                  <a:lnTo>
                    <a:pt x="1110" y="267"/>
                  </a:lnTo>
                  <a:lnTo>
                    <a:pt x="1126" y="293"/>
                  </a:lnTo>
                  <a:lnTo>
                    <a:pt x="1141" y="318"/>
                  </a:lnTo>
                  <a:lnTo>
                    <a:pt x="1154" y="343"/>
                  </a:lnTo>
                  <a:lnTo>
                    <a:pt x="1166" y="370"/>
                  </a:lnTo>
                  <a:lnTo>
                    <a:pt x="1177" y="398"/>
                  </a:lnTo>
                  <a:lnTo>
                    <a:pt x="1187" y="426"/>
                  </a:lnTo>
                  <a:lnTo>
                    <a:pt x="1195" y="455"/>
                  </a:lnTo>
                  <a:lnTo>
                    <a:pt x="1201" y="484"/>
                  </a:lnTo>
                  <a:lnTo>
                    <a:pt x="1208" y="515"/>
                  </a:lnTo>
                  <a:lnTo>
                    <a:pt x="1211" y="545"/>
                  </a:lnTo>
                  <a:lnTo>
                    <a:pt x="1214" y="575"/>
                  </a:lnTo>
                  <a:lnTo>
                    <a:pt x="1214" y="607"/>
                  </a:lnTo>
                  <a:lnTo>
                    <a:pt x="1214" y="607"/>
                  </a:lnTo>
                  <a:close/>
                </a:path>
              </a:pathLst>
            </a:custGeom>
            <a:solidFill>
              <a:srgbClr val="E1007A"/>
            </a:solidFill>
            <a:ln w="777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4155770" y="3483471"/>
              <a:ext cx="1486626" cy="1486626"/>
            </a:xfrm>
            <a:custGeom>
              <a:avLst/>
              <a:gdLst>
                <a:gd name="T0" fmla="*/ 1214 w 1214"/>
                <a:gd name="T1" fmla="*/ 638 h 1214"/>
                <a:gd name="T2" fmla="*/ 1202 w 1214"/>
                <a:gd name="T3" fmla="*/ 729 h 1214"/>
                <a:gd name="T4" fmla="*/ 1177 w 1214"/>
                <a:gd name="T5" fmla="*/ 816 h 1214"/>
                <a:gd name="T6" fmla="*/ 1141 w 1214"/>
                <a:gd name="T7" fmla="*/ 896 h 1214"/>
                <a:gd name="T8" fmla="*/ 1094 w 1214"/>
                <a:gd name="T9" fmla="*/ 970 h 1214"/>
                <a:gd name="T10" fmla="*/ 1037 w 1214"/>
                <a:gd name="T11" fmla="*/ 1037 h 1214"/>
                <a:gd name="T12" fmla="*/ 970 w 1214"/>
                <a:gd name="T13" fmla="*/ 1094 h 1214"/>
                <a:gd name="T14" fmla="*/ 897 w 1214"/>
                <a:gd name="T15" fmla="*/ 1141 h 1214"/>
                <a:gd name="T16" fmla="*/ 816 w 1214"/>
                <a:gd name="T17" fmla="*/ 1177 h 1214"/>
                <a:gd name="T18" fmla="*/ 729 w 1214"/>
                <a:gd name="T19" fmla="*/ 1202 h 1214"/>
                <a:gd name="T20" fmla="*/ 638 w 1214"/>
                <a:gd name="T21" fmla="*/ 1213 h 1214"/>
                <a:gd name="T22" fmla="*/ 575 w 1214"/>
                <a:gd name="T23" fmla="*/ 1213 h 1214"/>
                <a:gd name="T24" fmla="*/ 484 w 1214"/>
                <a:gd name="T25" fmla="*/ 1202 h 1214"/>
                <a:gd name="T26" fmla="*/ 398 w 1214"/>
                <a:gd name="T27" fmla="*/ 1177 h 1214"/>
                <a:gd name="T28" fmla="*/ 318 w 1214"/>
                <a:gd name="T29" fmla="*/ 1141 h 1214"/>
                <a:gd name="T30" fmla="*/ 244 w 1214"/>
                <a:gd name="T31" fmla="*/ 1094 h 1214"/>
                <a:gd name="T32" fmla="*/ 178 w 1214"/>
                <a:gd name="T33" fmla="*/ 1037 h 1214"/>
                <a:gd name="T34" fmla="*/ 121 w 1214"/>
                <a:gd name="T35" fmla="*/ 970 h 1214"/>
                <a:gd name="T36" fmla="*/ 74 w 1214"/>
                <a:gd name="T37" fmla="*/ 896 h 1214"/>
                <a:gd name="T38" fmla="*/ 38 w 1214"/>
                <a:gd name="T39" fmla="*/ 816 h 1214"/>
                <a:gd name="T40" fmla="*/ 12 w 1214"/>
                <a:gd name="T41" fmla="*/ 729 h 1214"/>
                <a:gd name="T42" fmla="*/ 1 w 1214"/>
                <a:gd name="T43" fmla="*/ 638 h 1214"/>
                <a:gd name="T44" fmla="*/ 1 w 1214"/>
                <a:gd name="T45" fmla="*/ 575 h 1214"/>
                <a:gd name="T46" fmla="*/ 12 w 1214"/>
                <a:gd name="T47" fmla="*/ 484 h 1214"/>
                <a:gd name="T48" fmla="*/ 38 w 1214"/>
                <a:gd name="T49" fmla="*/ 398 h 1214"/>
                <a:gd name="T50" fmla="*/ 74 w 1214"/>
                <a:gd name="T51" fmla="*/ 318 h 1214"/>
                <a:gd name="T52" fmla="*/ 121 w 1214"/>
                <a:gd name="T53" fmla="*/ 244 h 1214"/>
                <a:gd name="T54" fmla="*/ 178 w 1214"/>
                <a:gd name="T55" fmla="*/ 177 h 1214"/>
                <a:gd name="T56" fmla="*/ 244 w 1214"/>
                <a:gd name="T57" fmla="*/ 120 h 1214"/>
                <a:gd name="T58" fmla="*/ 318 w 1214"/>
                <a:gd name="T59" fmla="*/ 73 h 1214"/>
                <a:gd name="T60" fmla="*/ 398 w 1214"/>
                <a:gd name="T61" fmla="*/ 36 h 1214"/>
                <a:gd name="T62" fmla="*/ 484 w 1214"/>
                <a:gd name="T63" fmla="*/ 12 h 1214"/>
                <a:gd name="T64" fmla="*/ 575 w 1214"/>
                <a:gd name="T65" fmla="*/ 1 h 1214"/>
                <a:gd name="T66" fmla="*/ 638 w 1214"/>
                <a:gd name="T67" fmla="*/ 1 h 1214"/>
                <a:gd name="T68" fmla="*/ 729 w 1214"/>
                <a:gd name="T69" fmla="*/ 12 h 1214"/>
                <a:gd name="T70" fmla="*/ 816 w 1214"/>
                <a:gd name="T71" fmla="*/ 36 h 1214"/>
                <a:gd name="T72" fmla="*/ 897 w 1214"/>
                <a:gd name="T73" fmla="*/ 73 h 1214"/>
                <a:gd name="T74" fmla="*/ 970 w 1214"/>
                <a:gd name="T75" fmla="*/ 120 h 1214"/>
                <a:gd name="T76" fmla="*/ 1037 w 1214"/>
                <a:gd name="T77" fmla="*/ 177 h 1214"/>
                <a:gd name="T78" fmla="*/ 1094 w 1214"/>
                <a:gd name="T79" fmla="*/ 244 h 1214"/>
                <a:gd name="T80" fmla="*/ 1141 w 1214"/>
                <a:gd name="T81" fmla="*/ 318 h 1214"/>
                <a:gd name="T82" fmla="*/ 1177 w 1214"/>
                <a:gd name="T83" fmla="*/ 398 h 1214"/>
                <a:gd name="T84" fmla="*/ 1202 w 1214"/>
                <a:gd name="T85" fmla="*/ 484 h 1214"/>
                <a:gd name="T86" fmla="*/ 1214 w 1214"/>
                <a:gd name="T87" fmla="*/ 575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4" h="1214">
                  <a:moveTo>
                    <a:pt x="1214" y="607"/>
                  </a:moveTo>
                  <a:lnTo>
                    <a:pt x="1214" y="607"/>
                  </a:lnTo>
                  <a:lnTo>
                    <a:pt x="1214" y="638"/>
                  </a:lnTo>
                  <a:lnTo>
                    <a:pt x="1211" y="669"/>
                  </a:lnTo>
                  <a:lnTo>
                    <a:pt x="1206" y="699"/>
                  </a:lnTo>
                  <a:lnTo>
                    <a:pt x="1202" y="729"/>
                  </a:lnTo>
                  <a:lnTo>
                    <a:pt x="1194" y="759"/>
                  </a:lnTo>
                  <a:lnTo>
                    <a:pt x="1187" y="788"/>
                  </a:lnTo>
                  <a:lnTo>
                    <a:pt x="1177" y="816"/>
                  </a:lnTo>
                  <a:lnTo>
                    <a:pt x="1166" y="844"/>
                  </a:lnTo>
                  <a:lnTo>
                    <a:pt x="1154" y="870"/>
                  </a:lnTo>
                  <a:lnTo>
                    <a:pt x="1141" y="896"/>
                  </a:lnTo>
                  <a:lnTo>
                    <a:pt x="1126" y="921"/>
                  </a:lnTo>
                  <a:lnTo>
                    <a:pt x="1111" y="947"/>
                  </a:lnTo>
                  <a:lnTo>
                    <a:pt x="1094" y="970"/>
                  </a:lnTo>
                  <a:lnTo>
                    <a:pt x="1075" y="993"/>
                  </a:lnTo>
                  <a:lnTo>
                    <a:pt x="1056" y="1015"/>
                  </a:lnTo>
                  <a:lnTo>
                    <a:pt x="1037" y="1037"/>
                  </a:lnTo>
                  <a:lnTo>
                    <a:pt x="1015" y="1056"/>
                  </a:lnTo>
                  <a:lnTo>
                    <a:pt x="993" y="1075"/>
                  </a:lnTo>
                  <a:lnTo>
                    <a:pt x="970" y="1094"/>
                  </a:lnTo>
                  <a:lnTo>
                    <a:pt x="947" y="1111"/>
                  </a:lnTo>
                  <a:lnTo>
                    <a:pt x="922" y="1126"/>
                  </a:lnTo>
                  <a:lnTo>
                    <a:pt x="897" y="1141"/>
                  </a:lnTo>
                  <a:lnTo>
                    <a:pt x="870" y="1154"/>
                  </a:lnTo>
                  <a:lnTo>
                    <a:pt x="844" y="1166"/>
                  </a:lnTo>
                  <a:lnTo>
                    <a:pt x="816" y="1177"/>
                  </a:lnTo>
                  <a:lnTo>
                    <a:pt x="788" y="1186"/>
                  </a:lnTo>
                  <a:lnTo>
                    <a:pt x="759" y="1194"/>
                  </a:lnTo>
                  <a:lnTo>
                    <a:pt x="729" y="1202"/>
                  </a:lnTo>
                  <a:lnTo>
                    <a:pt x="699" y="1206"/>
                  </a:lnTo>
                  <a:lnTo>
                    <a:pt x="669" y="1210"/>
                  </a:lnTo>
                  <a:lnTo>
                    <a:pt x="638" y="1213"/>
                  </a:lnTo>
                  <a:lnTo>
                    <a:pt x="607" y="1214"/>
                  </a:lnTo>
                  <a:lnTo>
                    <a:pt x="607" y="1214"/>
                  </a:lnTo>
                  <a:lnTo>
                    <a:pt x="575" y="1213"/>
                  </a:lnTo>
                  <a:lnTo>
                    <a:pt x="545" y="1210"/>
                  </a:lnTo>
                  <a:lnTo>
                    <a:pt x="515" y="1206"/>
                  </a:lnTo>
                  <a:lnTo>
                    <a:pt x="484" y="1202"/>
                  </a:lnTo>
                  <a:lnTo>
                    <a:pt x="455" y="1194"/>
                  </a:lnTo>
                  <a:lnTo>
                    <a:pt x="427" y="1186"/>
                  </a:lnTo>
                  <a:lnTo>
                    <a:pt x="398" y="1177"/>
                  </a:lnTo>
                  <a:lnTo>
                    <a:pt x="371" y="1166"/>
                  </a:lnTo>
                  <a:lnTo>
                    <a:pt x="343" y="1154"/>
                  </a:lnTo>
                  <a:lnTo>
                    <a:pt x="318" y="1141"/>
                  </a:lnTo>
                  <a:lnTo>
                    <a:pt x="292" y="1126"/>
                  </a:lnTo>
                  <a:lnTo>
                    <a:pt x="268" y="1111"/>
                  </a:lnTo>
                  <a:lnTo>
                    <a:pt x="244" y="1094"/>
                  </a:lnTo>
                  <a:lnTo>
                    <a:pt x="221" y="1075"/>
                  </a:lnTo>
                  <a:lnTo>
                    <a:pt x="199" y="1056"/>
                  </a:lnTo>
                  <a:lnTo>
                    <a:pt x="178" y="1037"/>
                  </a:lnTo>
                  <a:lnTo>
                    <a:pt x="158" y="1015"/>
                  </a:lnTo>
                  <a:lnTo>
                    <a:pt x="138" y="993"/>
                  </a:lnTo>
                  <a:lnTo>
                    <a:pt x="121" y="970"/>
                  </a:lnTo>
                  <a:lnTo>
                    <a:pt x="104" y="947"/>
                  </a:lnTo>
                  <a:lnTo>
                    <a:pt x="89" y="921"/>
                  </a:lnTo>
                  <a:lnTo>
                    <a:pt x="74" y="896"/>
                  </a:lnTo>
                  <a:lnTo>
                    <a:pt x="61" y="870"/>
                  </a:lnTo>
                  <a:lnTo>
                    <a:pt x="49" y="844"/>
                  </a:lnTo>
                  <a:lnTo>
                    <a:pt x="38" y="816"/>
                  </a:lnTo>
                  <a:lnTo>
                    <a:pt x="28" y="788"/>
                  </a:lnTo>
                  <a:lnTo>
                    <a:pt x="19" y="759"/>
                  </a:lnTo>
                  <a:lnTo>
                    <a:pt x="12" y="729"/>
                  </a:lnTo>
                  <a:lnTo>
                    <a:pt x="7" y="699"/>
                  </a:lnTo>
                  <a:lnTo>
                    <a:pt x="4" y="669"/>
                  </a:lnTo>
                  <a:lnTo>
                    <a:pt x="1" y="638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" y="575"/>
                  </a:lnTo>
                  <a:lnTo>
                    <a:pt x="4" y="545"/>
                  </a:lnTo>
                  <a:lnTo>
                    <a:pt x="7" y="515"/>
                  </a:lnTo>
                  <a:lnTo>
                    <a:pt x="12" y="484"/>
                  </a:lnTo>
                  <a:lnTo>
                    <a:pt x="19" y="455"/>
                  </a:lnTo>
                  <a:lnTo>
                    <a:pt x="28" y="426"/>
                  </a:lnTo>
                  <a:lnTo>
                    <a:pt x="38" y="398"/>
                  </a:lnTo>
                  <a:lnTo>
                    <a:pt x="49" y="370"/>
                  </a:lnTo>
                  <a:lnTo>
                    <a:pt x="61" y="343"/>
                  </a:lnTo>
                  <a:lnTo>
                    <a:pt x="74" y="318"/>
                  </a:lnTo>
                  <a:lnTo>
                    <a:pt x="89" y="293"/>
                  </a:lnTo>
                  <a:lnTo>
                    <a:pt x="104" y="267"/>
                  </a:lnTo>
                  <a:lnTo>
                    <a:pt x="121" y="244"/>
                  </a:lnTo>
                  <a:lnTo>
                    <a:pt x="138" y="221"/>
                  </a:lnTo>
                  <a:lnTo>
                    <a:pt x="158" y="199"/>
                  </a:lnTo>
                  <a:lnTo>
                    <a:pt x="178" y="177"/>
                  </a:lnTo>
                  <a:lnTo>
                    <a:pt x="199" y="158"/>
                  </a:lnTo>
                  <a:lnTo>
                    <a:pt x="221" y="138"/>
                  </a:lnTo>
                  <a:lnTo>
                    <a:pt x="244" y="120"/>
                  </a:lnTo>
                  <a:lnTo>
                    <a:pt x="268" y="103"/>
                  </a:lnTo>
                  <a:lnTo>
                    <a:pt x="292" y="87"/>
                  </a:lnTo>
                  <a:lnTo>
                    <a:pt x="318" y="73"/>
                  </a:lnTo>
                  <a:lnTo>
                    <a:pt x="343" y="59"/>
                  </a:lnTo>
                  <a:lnTo>
                    <a:pt x="371" y="47"/>
                  </a:lnTo>
                  <a:lnTo>
                    <a:pt x="398" y="36"/>
                  </a:lnTo>
                  <a:lnTo>
                    <a:pt x="427" y="27"/>
                  </a:lnTo>
                  <a:lnTo>
                    <a:pt x="455" y="19"/>
                  </a:lnTo>
                  <a:lnTo>
                    <a:pt x="484" y="12"/>
                  </a:lnTo>
                  <a:lnTo>
                    <a:pt x="515" y="7"/>
                  </a:lnTo>
                  <a:lnTo>
                    <a:pt x="545" y="4"/>
                  </a:lnTo>
                  <a:lnTo>
                    <a:pt x="575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38" y="1"/>
                  </a:lnTo>
                  <a:lnTo>
                    <a:pt x="669" y="4"/>
                  </a:lnTo>
                  <a:lnTo>
                    <a:pt x="699" y="7"/>
                  </a:lnTo>
                  <a:lnTo>
                    <a:pt x="729" y="12"/>
                  </a:lnTo>
                  <a:lnTo>
                    <a:pt x="759" y="19"/>
                  </a:lnTo>
                  <a:lnTo>
                    <a:pt x="788" y="27"/>
                  </a:lnTo>
                  <a:lnTo>
                    <a:pt x="816" y="36"/>
                  </a:lnTo>
                  <a:lnTo>
                    <a:pt x="844" y="47"/>
                  </a:lnTo>
                  <a:lnTo>
                    <a:pt x="870" y="59"/>
                  </a:lnTo>
                  <a:lnTo>
                    <a:pt x="897" y="73"/>
                  </a:lnTo>
                  <a:lnTo>
                    <a:pt x="922" y="87"/>
                  </a:lnTo>
                  <a:lnTo>
                    <a:pt x="947" y="103"/>
                  </a:lnTo>
                  <a:lnTo>
                    <a:pt x="970" y="120"/>
                  </a:lnTo>
                  <a:lnTo>
                    <a:pt x="993" y="138"/>
                  </a:lnTo>
                  <a:lnTo>
                    <a:pt x="1015" y="158"/>
                  </a:lnTo>
                  <a:lnTo>
                    <a:pt x="1037" y="177"/>
                  </a:lnTo>
                  <a:lnTo>
                    <a:pt x="1056" y="199"/>
                  </a:lnTo>
                  <a:lnTo>
                    <a:pt x="1075" y="221"/>
                  </a:lnTo>
                  <a:lnTo>
                    <a:pt x="1094" y="244"/>
                  </a:lnTo>
                  <a:lnTo>
                    <a:pt x="1111" y="267"/>
                  </a:lnTo>
                  <a:lnTo>
                    <a:pt x="1126" y="293"/>
                  </a:lnTo>
                  <a:lnTo>
                    <a:pt x="1141" y="318"/>
                  </a:lnTo>
                  <a:lnTo>
                    <a:pt x="1154" y="343"/>
                  </a:lnTo>
                  <a:lnTo>
                    <a:pt x="1166" y="370"/>
                  </a:lnTo>
                  <a:lnTo>
                    <a:pt x="1177" y="398"/>
                  </a:lnTo>
                  <a:lnTo>
                    <a:pt x="1187" y="426"/>
                  </a:lnTo>
                  <a:lnTo>
                    <a:pt x="1194" y="455"/>
                  </a:lnTo>
                  <a:lnTo>
                    <a:pt x="1202" y="484"/>
                  </a:lnTo>
                  <a:lnTo>
                    <a:pt x="1206" y="515"/>
                  </a:lnTo>
                  <a:lnTo>
                    <a:pt x="1211" y="545"/>
                  </a:lnTo>
                  <a:lnTo>
                    <a:pt x="1214" y="575"/>
                  </a:lnTo>
                  <a:lnTo>
                    <a:pt x="1214" y="607"/>
                  </a:lnTo>
                  <a:lnTo>
                    <a:pt x="1214" y="607"/>
                  </a:lnTo>
                  <a:close/>
                </a:path>
              </a:pathLst>
            </a:custGeom>
            <a:solidFill>
              <a:srgbClr val="FFCC00"/>
            </a:solidFill>
            <a:ln w="777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4976231" y="2459732"/>
              <a:ext cx="1486626" cy="1485401"/>
            </a:xfrm>
            <a:custGeom>
              <a:avLst/>
              <a:gdLst>
                <a:gd name="T0" fmla="*/ 1214 w 1214"/>
                <a:gd name="T1" fmla="*/ 638 h 1213"/>
                <a:gd name="T2" fmla="*/ 1202 w 1214"/>
                <a:gd name="T3" fmla="*/ 729 h 1213"/>
                <a:gd name="T4" fmla="*/ 1177 w 1214"/>
                <a:gd name="T5" fmla="*/ 815 h 1213"/>
                <a:gd name="T6" fmla="*/ 1141 w 1214"/>
                <a:gd name="T7" fmla="*/ 895 h 1213"/>
                <a:gd name="T8" fmla="*/ 1094 w 1214"/>
                <a:gd name="T9" fmla="*/ 970 h 1213"/>
                <a:gd name="T10" fmla="*/ 1037 w 1214"/>
                <a:gd name="T11" fmla="*/ 1036 h 1213"/>
                <a:gd name="T12" fmla="*/ 970 w 1214"/>
                <a:gd name="T13" fmla="*/ 1093 h 1213"/>
                <a:gd name="T14" fmla="*/ 897 w 1214"/>
                <a:gd name="T15" fmla="*/ 1141 h 1213"/>
                <a:gd name="T16" fmla="*/ 816 w 1214"/>
                <a:gd name="T17" fmla="*/ 1177 h 1213"/>
                <a:gd name="T18" fmla="*/ 729 w 1214"/>
                <a:gd name="T19" fmla="*/ 1201 h 1213"/>
                <a:gd name="T20" fmla="*/ 638 w 1214"/>
                <a:gd name="T21" fmla="*/ 1212 h 1213"/>
                <a:gd name="T22" fmla="*/ 575 w 1214"/>
                <a:gd name="T23" fmla="*/ 1212 h 1213"/>
                <a:gd name="T24" fmla="*/ 484 w 1214"/>
                <a:gd name="T25" fmla="*/ 1201 h 1213"/>
                <a:gd name="T26" fmla="*/ 398 w 1214"/>
                <a:gd name="T27" fmla="*/ 1177 h 1213"/>
                <a:gd name="T28" fmla="*/ 318 w 1214"/>
                <a:gd name="T29" fmla="*/ 1141 h 1213"/>
                <a:gd name="T30" fmla="*/ 244 w 1214"/>
                <a:gd name="T31" fmla="*/ 1093 h 1213"/>
                <a:gd name="T32" fmla="*/ 178 w 1214"/>
                <a:gd name="T33" fmla="*/ 1036 h 1213"/>
                <a:gd name="T34" fmla="*/ 121 w 1214"/>
                <a:gd name="T35" fmla="*/ 970 h 1213"/>
                <a:gd name="T36" fmla="*/ 74 w 1214"/>
                <a:gd name="T37" fmla="*/ 895 h 1213"/>
                <a:gd name="T38" fmla="*/ 38 w 1214"/>
                <a:gd name="T39" fmla="*/ 815 h 1213"/>
                <a:gd name="T40" fmla="*/ 12 w 1214"/>
                <a:gd name="T41" fmla="*/ 729 h 1213"/>
                <a:gd name="T42" fmla="*/ 1 w 1214"/>
                <a:gd name="T43" fmla="*/ 638 h 1213"/>
                <a:gd name="T44" fmla="*/ 1 w 1214"/>
                <a:gd name="T45" fmla="*/ 575 h 1213"/>
                <a:gd name="T46" fmla="*/ 12 w 1214"/>
                <a:gd name="T47" fmla="*/ 484 h 1213"/>
                <a:gd name="T48" fmla="*/ 38 w 1214"/>
                <a:gd name="T49" fmla="*/ 398 h 1213"/>
                <a:gd name="T50" fmla="*/ 74 w 1214"/>
                <a:gd name="T51" fmla="*/ 318 h 1213"/>
                <a:gd name="T52" fmla="*/ 121 w 1214"/>
                <a:gd name="T53" fmla="*/ 244 h 1213"/>
                <a:gd name="T54" fmla="*/ 178 w 1214"/>
                <a:gd name="T55" fmla="*/ 177 h 1213"/>
                <a:gd name="T56" fmla="*/ 244 w 1214"/>
                <a:gd name="T57" fmla="*/ 120 h 1213"/>
                <a:gd name="T58" fmla="*/ 318 w 1214"/>
                <a:gd name="T59" fmla="*/ 73 h 1213"/>
                <a:gd name="T60" fmla="*/ 398 w 1214"/>
                <a:gd name="T61" fmla="*/ 36 h 1213"/>
                <a:gd name="T62" fmla="*/ 484 w 1214"/>
                <a:gd name="T63" fmla="*/ 12 h 1213"/>
                <a:gd name="T64" fmla="*/ 575 w 1214"/>
                <a:gd name="T65" fmla="*/ 1 h 1213"/>
                <a:gd name="T66" fmla="*/ 638 w 1214"/>
                <a:gd name="T67" fmla="*/ 1 h 1213"/>
                <a:gd name="T68" fmla="*/ 729 w 1214"/>
                <a:gd name="T69" fmla="*/ 12 h 1213"/>
                <a:gd name="T70" fmla="*/ 816 w 1214"/>
                <a:gd name="T71" fmla="*/ 36 h 1213"/>
                <a:gd name="T72" fmla="*/ 897 w 1214"/>
                <a:gd name="T73" fmla="*/ 73 h 1213"/>
                <a:gd name="T74" fmla="*/ 970 w 1214"/>
                <a:gd name="T75" fmla="*/ 120 h 1213"/>
                <a:gd name="T76" fmla="*/ 1037 w 1214"/>
                <a:gd name="T77" fmla="*/ 177 h 1213"/>
                <a:gd name="T78" fmla="*/ 1094 w 1214"/>
                <a:gd name="T79" fmla="*/ 244 h 1213"/>
                <a:gd name="T80" fmla="*/ 1141 w 1214"/>
                <a:gd name="T81" fmla="*/ 318 h 1213"/>
                <a:gd name="T82" fmla="*/ 1177 w 1214"/>
                <a:gd name="T83" fmla="*/ 398 h 1213"/>
                <a:gd name="T84" fmla="*/ 1202 w 1214"/>
                <a:gd name="T85" fmla="*/ 484 h 1213"/>
                <a:gd name="T86" fmla="*/ 1214 w 1214"/>
                <a:gd name="T87" fmla="*/ 575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4" h="1213">
                  <a:moveTo>
                    <a:pt x="1214" y="607"/>
                  </a:moveTo>
                  <a:lnTo>
                    <a:pt x="1214" y="607"/>
                  </a:lnTo>
                  <a:lnTo>
                    <a:pt x="1214" y="638"/>
                  </a:lnTo>
                  <a:lnTo>
                    <a:pt x="1211" y="669"/>
                  </a:lnTo>
                  <a:lnTo>
                    <a:pt x="1206" y="699"/>
                  </a:lnTo>
                  <a:lnTo>
                    <a:pt x="1202" y="729"/>
                  </a:lnTo>
                  <a:lnTo>
                    <a:pt x="1194" y="758"/>
                  </a:lnTo>
                  <a:lnTo>
                    <a:pt x="1187" y="787"/>
                  </a:lnTo>
                  <a:lnTo>
                    <a:pt x="1177" y="815"/>
                  </a:lnTo>
                  <a:lnTo>
                    <a:pt x="1166" y="843"/>
                  </a:lnTo>
                  <a:lnTo>
                    <a:pt x="1154" y="870"/>
                  </a:lnTo>
                  <a:lnTo>
                    <a:pt x="1141" y="895"/>
                  </a:lnTo>
                  <a:lnTo>
                    <a:pt x="1126" y="921"/>
                  </a:lnTo>
                  <a:lnTo>
                    <a:pt x="1111" y="946"/>
                  </a:lnTo>
                  <a:lnTo>
                    <a:pt x="1094" y="970"/>
                  </a:lnTo>
                  <a:lnTo>
                    <a:pt x="1075" y="993"/>
                  </a:lnTo>
                  <a:lnTo>
                    <a:pt x="1056" y="1014"/>
                  </a:lnTo>
                  <a:lnTo>
                    <a:pt x="1037" y="1036"/>
                  </a:lnTo>
                  <a:lnTo>
                    <a:pt x="1015" y="1056"/>
                  </a:lnTo>
                  <a:lnTo>
                    <a:pt x="993" y="1075"/>
                  </a:lnTo>
                  <a:lnTo>
                    <a:pt x="970" y="1093"/>
                  </a:lnTo>
                  <a:lnTo>
                    <a:pt x="947" y="1110"/>
                  </a:lnTo>
                  <a:lnTo>
                    <a:pt x="921" y="1126"/>
                  </a:lnTo>
                  <a:lnTo>
                    <a:pt x="897" y="1141"/>
                  </a:lnTo>
                  <a:lnTo>
                    <a:pt x="870" y="1154"/>
                  </a:lnTo>
                  <a:lnTo>
                    <a:pt x="844" y="1166"/>
                  </a:lnTo>
                  <a:lnTo>
                    <a:pt x="816" y="1177"/>
                  </a:lnTo>
                  <a:lnTo>
                    <a:pt x="788" y="1187"/>
                  </a:lnTo>
                  <a:lnTo>
                    <a:pt x="759" y="1194"/>
                  </a:lnTo>
                  <a:lnTo>
                    <a:pt x="729" y="1201"/>
                  </a:lnTo>
                  <a:lnTo>
                    <a:pt x="699" y="1206"/>
                  </a:lnTo>
                  <a:lnTo>
                    <a:pt x="669" y="1210"/>
                  </a:lnTo>
                  <a:lnTo>
                    <a:pt x="638" y="1212"/>
                  </a:lnTo>
                  <a:lnTo>
                    <a:pt x="607" y="1213"/>
                  </a:lnTo>
                  <a:lnTo>
                    <a:pt x="607" y="1213"/>
                  </a:lnTo>
                  <a:lnTo>
                    <a:pt x="575" y="1212"/>
                  </a:lnTo>
                  <a:lnTo>
                    <a:pt x="545" y="1210"/>
                  </a:lnTo>
                  <a:lnTo>
                    <a:pt x="515" y="1206"/>
                  </a:lnTo>
                  <a:lnTo>
                    <a:pt x="484" y="1201"/>
                  </a:lnTo>
                  <a:lnTo>
                    <a:pt x="455" y="1194"/>
                  </a:lnTo>
                  <a:lnTo>
                    <a:pt x="427" y="1187"/>
                  </a:lnTo>
                  <a:lnTo>
                    <a:pt x="398" y="1177"/>
                  </a:lnTo>
                  <a:lnTo>
                    <a:pt x="371" y="1166"/>
                  </a:lnTo>
                  <a:lnTo>
                    <a:pt x="343" y="1154"/>
                  </a:lnTo>
                  <a:lnTo>
                    <a:pt x="318" y="1141"/>
                  </a:lnTo>
                  <a:lnTo>
                    <a:pt x="292" y="1126"/>
                  </a:lnTo>
                  <a:lnTo>
                    <a:pt x="268" y="1110"/>
                  </a:lnTo>
                  <a:lnTo>
                    <a:pt x="244" y="1093"/>
                  </a:lnTo>
                  <a:lnTo>
                    <a:pt x="221" y="1075"/>
                  </a:lnTo>
                  <a:lnTo>
                    <a:pt x="199" y="1056"/>
                  </a:lnTo>
                  <a:lnTo>
                    <a:pt x="178" y="1036"/>
                  </a:lnTo>
                  <a:lnTo>
                    <a:pt x="158" y="1014"/>
                  </a:lnTo>
                  <a:lnTo>
                    <a:pt x="138" y="993"/>
                  </a:lnTo>
                  <a:lnTo>
                    <a:pt x="121" y="970"/>
                  </a:lnTo>
                  <a:lnTo>
                    <a:pt x="104" y="946"/>
                  </a:lnTo>
                  <a:lnTo>
                    <a:pt x="89" y="921"/>
                  </a:lnTo>
                  <a:lnTo>
                    <a:pt x="74" y="895"/>
                  </a:lnTo>
                  <a:lnTo>
                    <a:pt x="61" y="870"/>
                  </a:lnTo>
                  <a:lnTo>
                    <a:pt x="47" y="843"/>
                  </a:lnTo>
                  <a:lnTo>
                    <a:pt x="38" y="815"/>
                  </a:lnTo>
                  <a:lnTo>
                    <a:pt x="28" y="787"/>
                  </a:lnTo>
                  <a:lnTo>
                    <a:pt x="19" y="758"/>
                  </a:lnTo>
                  <a:lnTo>
                    <a:pt x="12" y="729"/>
                  </a:lnTo>
                  <a:lnTo>
                    <a:pt x="7" y="699"/>
                  </a:lnTo>
                  <a:lnTo>
                    <a:pt x="4" y="669"/>
                  </a:lnTo>
                  <a:lnTo>
                    <a:pt x="1" y="638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" y="575"/>
                  </a:lnTo>
                  <a:lnTo>
                    <a:pt x="4" y="545"/>
                  </a:lnTo>
                  <a:lnTo>
                    <a:pt x="7" y="514"/>
                  </a:lnTo>
                  <a:lnTo>
                    <a:pt x="12" y="484"/>
                  </a:lnTo>
                  <a:lnTo>
                    <a:pt x="19" y="455"/>
                  </a:lnTo>
                  <a:lnTo>
                    <a:pt x="28" y="426"/>
                  </a:lnTo>
                  <a:lnTo>
                    <a:pt x="38" y="398"/>
                  </a:lnTo>
                  <a:lnTo>
                    <a:pt x="47" y="370"/>
                  </a:lnTo>
                  <a:lnTo>
                    <a:pt x="61" y="343"/>
                  </a:lnTo>
                  <a:lnTo>
                    <a:pt x="74" y="318"/>
                  </a:lnTo>
                  <a:lnTo>
                    <a:pt x="89" y="292"/>
                  </a:lnTo>
                  <a:lnTo>
                    <a:pt x="104" y="267"/>
                  </a:lnTo>
                  <a:lnTo>
                    <a:pt x="121" y="244"/>
                  </a:lnTo>
                  <a:lnTo>
                    <a:pt x="138" y="221"/>
                  </a:lnTo>
                  <a:lnTo>
                    <a:pt x="158" y="199"/>
                  </a:lnTo>
                  <a:lnTo>
                    <a:pt x="178" y="177"/>
                  </a:lnTo>
                  <a:lnTo>
                    <a:pt x="199" y="158"/>
                  </a:lnTo>
                  <a:lnTo>
                    <a:pt x="221" y="138"/>
                  </a:lnTo>
                  <a:lnTo>
                    <a:pt x="244" y="120"/>
                  </a:lnTo>
                  <a:lnTo>
                    <a:pt x="268" y="103"/>
                  </a:lnTo>
                  <a:lnTo>
                    <a:pt x="292" y="87"/>
                  </a:lnTo>
                  <a:lnTo>
                    <a:pt x="318" y="73"/>
                  </a:lnTo>
                  <a:lnTo>
                    <a:pt x="343" y="59"/>
                  </a:lnTo>
                  <a:lnTo>
                    <a:pt x="371" y="47"/>
                  </a:lnTo>
                  <a:lnTo>
                    <a:pt x="398" y="36"/>
                  </a:lnTo>
                  <a:lnTo>
                    <a:pt x="427" y="26"/>
                  </a:lnTo>
                  <a:lnTo>
                    <a:pt x="455" y="19"/>
                  </a:lnTo>
                  <a:lnTo>
                    <a:pt x="484" y="12"/>
                  </a:lnTo>
                  <a:lnTo>
                    <a:pt x="515" y="7"/>
                  </a:lnTo>
                  <a:lnTo>
                    <a:pt x="545" y="3"/>
                  </a:lnTo>
                  <a:lnTo>
                    <a:pt x="575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38" y="1"/>
                  </a:lnTo>
                  <a:lnTo>
                    <a:pt x="669" y="3"/>
                  </a:lnTo>
                  <a:lnTo>
                    <a:pt x="699" y="7"/>
                  </a:lnTo>
                  <a:lnTo>
                    <a:pt x="729" y="12"/>
                  </a:lnTo>
                  <a:lnTo>
                    <a:pt x="759" y="19"/>
                  </a:lnTo>
                  <a:lnTo>
                    <a:pt x="788" y="26"/>
                  </a:lnTo>
                  <a:lnTo>
                    <a:pt x="816" y="36"/>
                  </a:lnTo>
                  <a:lnTo>
                    <a:pt x="844" y="47"/>
                  </a:lnTo>
                  <a:lnTo>
                    <a:pt x="870" y="59"/>
                  </a:lnTo>
                  <a:lnTo>
                    <a:pt x="897" y="73"/>
                  </a:lnTo>
                  <a:lnTo>
                    <a:pt x="921" y="87"/>
                  </a:lnTo>
                  <a:lnTo>
                    <a:pt x="947" y="103"/>
                  </a:lnTo>
                  <a:lnTo>
                    <a:pt x="970" y="120"/>
                  </a:lnTo>
                  <a:lnTo>
                    <a:pt x="993" y="138"/>
                  </a:lnTo>
                  <a:lnTo>
                    <a:pt x="1015" y="158"/>
                  </a:lnTo>
                  <a:lnTo>
                    <a:pt x="1037" y="177"/>
                  </a:lnTo>
                  <a:lnTo>
                    <a:pt x="1056" y="199"/>
                  </a:lnTo>
                  <a:lnTo>
                    <a:pt x="1075" y="221"/>
                  </a:lnTo>
                  <a:lnTo>
                    <a:pt x="1094" y="244"/>
                  </a:lnTo>
                  <a:lnTo>
                    <a:pt x="1111" y="267"/>
                  </a:lnTo>
                  <a:lnTo>
                    <a:pt x="1126" y="292"/>
                  </a:lnTo>
                  <a:lnTo>
                    <a:pt x="1141" y="318"/>
                  </a:lnTo>
                  <a:lnTo>
                    <a:pt x="1154" y="343"/>
                  </a:lnTo>
                  <a:lnTo>
                    <a:pt x="1166" y="370"/>
                  </a:lnTo>
                  <a:lnTo>
                    <a:pt x="1177" y="398"/>
                  </a:lnTo>
                  <a:lnTo>
                    <a:pt x="1187" y="426"/>
                  </a:lnTo>
                  <a:lnTo>
                    <a:pt x="1194" y="455"/>
                  </a:lnTo>
                  <a:lnTo>
                    <a:pt x="1202" y="484"/>
                  </a:lnTo>
                  <a:lnTo>
                    <a:pt x="1206" y="514"/>
                  </a:lnTo>
                  <a:lnTo>
                    <a:pt x="1211" y="545"/>
                  </a:lnTo>
                  <a:lnTo>
                    <a:pt x="1214" y="575"/>
                  </a:lnTo>
                  <a:lnTo>
                    <a:pt x="1214" y="607"/>
                  </a:lnTo>
                  <a:lnTo>
                    <a:pt x="1214" y="607"/>
                  </a:lnTo>
                  <a:close/>
                </a:path>
              </a:pathLst>
            </a:custGeom>
            <a:solidFill>
              <a:srgbClr val="0A71B3"/>
            </a:solidFill>
            <a:ln w="777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4714173" y="1165363"/>
              <a:ext cx="1486626" cy="1485401"/>
            </a:xfrm>
            <a:custGeom>
              <a:avLst/>
              <a:gdLst>
                <a:gd name="T0" fmla="*/ 1214 w 1214"/>
                <a:gd name="T1" fmla="*/ 638 h 1213"/>
                <a:gd name="T2" fmla="*/ 1202 w 1214"/>
                <a:gd name="T3" fmla="*/ 729 h 1213"/>
                <a:gd name="T4" fmla="*/ 1178 w 1214"/>
                <a:gd name="T5" fmla="*/ 815 h 1213"/>
                <a:gd name="T6" fmla="*/ 1141 w 1214"/>
                <a:gd name="T7" fmla="*/ 895 h 1213"/>
                <a:gd name="T8" fmla="*/ 1094 w 1214"/>
                <a:gd name="T9" fmla="*/ 969 h 1213"/>
                <a:gd name="T10" fmla="*/ 1037 w 1214"/>
                <a:gd name="T11" fmla="*/ 1036 h 1213"/>
                <a:gd name="T12" fmla="*/ 970 w 1214"/>
                <a:gd name="T13" fmla="*/ 1093 h 1213"/>
                <a:gd name="T14" fmla="*/ 897 w 1214"/>
                <a:gd name="T15" fmla="*/ 1141 h 1213"/>
                <a:gd name="T16" fmla="*/ 816 w 1214"/>
                <a:gd name="T17" fmla="*/ 1177 h 1213"/>
                <a:gd name="T18" fmla="*/ 730 w 1214"/>
                <a:gd name="T19" fmla="*/ 1201 h 1213"/>
                <a:gd name="T20" fmla="*/ 639 w 1214"/>
                <a:gd name="T21" fmla="*/ 1212 h 1213"/>
                <a:gd name="T22" fmla="*/ 577 w 1214"/>
                <a:gd name="T23" fmla="*/ 1212 h 1213"/>
                <a:gd name="T24" fmla="*/ 485 w 1214"/>
                <a:gd name="T25" fmla="*/ 1201 h 1213"/>
                <a:gd name="T26" fmla="*/ 398 w 1214"/>
                <a:gd name="T27" fmla="*/ 1177 h 1213"/>
                <a:gd name="T28" fmla="*/ 318 w 1214"/>
                <a:gd name="T29" fmla="*/ 1141 h 1213"/>
                <a:gd name="T30" fmla="*/ 244 w 1214"/>
                <a:gd name="T31" fmla="*/ 1093 h 1213"/>
                <a:gd name="T32" fmla="*/ 179 w 1214"/>
                <a:gd name="T33" fmla="*/ 1036 h 1213"/>
                <a:gd name="T34" fmla="*/ 122 w 1214"/>
                <a:gd name="T35" fmla="*/ 969 h 1213"/>
                <a:gd name="T36" fmla="*/ 74 w 1214"/>
                <a:gd name="T37" fmla="*/ 895 h 1213"/>
                <a:gd name="T38" fmla="*/ 38 w 1214"/>
                <a:gd name="T39" fmla="*/ 815 h 1213"/>
                <a:gd name="T40" fmla="*/ 12 w 1214"/>
                <a:gd name="T41" fmla="*/ 729 h 1213"/>
                <a:gd name="T42" fmla="*/ 2 w 1214"/>
                <a:gd name="T43" fmla="*/ 638 h 1213"/>
                <a:gd name="T44" fmla="*/ 2 w 1214"/>
                <a:gd name="T45" fmla="*/ 575 h 1213"/>
                <a:gd name="T46" fmla="*/ 12 w 1214"/>
                <a:gd name="T47" fmla="*/ 484 h 1213"/>
                <a:gd name="T48" fmla="*/ 38 w 1214"/>
                <a:gd name="T49" fmla="*/ 398 h 1213"/>
                <a:gd name="T50" fmla="*/ 74 w 1214"/>
                <a:gd name="T51" fmla="*/ 318 h 1213"/>
                <a:gd name="T52" fmla="*/ 122 w 1214"/>
                <a:gd name="T53" fmla="*/ 244 h 1213"/>
                <a:gd name="T54" fmla="*/ 179 w 1214"/>
                <a:gd name="T55" fmla="*/ 177 h 1213"/>
                <a:gd name="T56" fmla="*/ 244 w 1214"/>
                <a:gd name="T57" fmla="*/ 120 h 1213"/>
                <a:gd name="T58" fmla="*/ 318 w 1214"/>
                <a:gd name="T59" fmla="*/ 72 h 1213"/>
                <a:gd name="T60" fmla="*/ 398 w 1214"/>
                <a:gd name="T61" fmla="*/ 36 h 1213"/>
                <a:gd name="T62" fmla="*/ 485 w 1214"/>
                <a:gd name="T63" fmla="*/ 12 h 1213"/>
                <a:gd name="T64" fmla="*/ 577 w 1214"/>
                <a:gd name="T65" fmla="*/ 1 h 1213"/>
                <a:gd name="T66" fmla="*/ 639 w 1214"/>
                <a:gd name="T67" fmla="*/ 1 h 1213"/>
                <a:gd name="T68" fmla="*/ 730 w 1214"/>
                <a:gd name="T69" fmla="*/ 12 h 1213"/>
                <a:gd name="T70" fmla="*/ 816 w 1214"/>
                <a:gd name="T71" fmla="*/ 36 h 1213"/>
                <a:gd name="T72" fmla="*/ 897 w 1214"/>
                <a:gd name="T73" fmla="*/ 72 h 1213"/>
                <a:gd name="T74" fmla="*/ 970 w 1214"/>
                <a:gd name="T75" fmla="*/ 120 h 1213"/>
                <a:gd name="T76" fmla="*/ 1037 w 1214"/>
                <a:gd name="T77" fmla="*/ 177 h 1213"/>
                <a:gd name="T78" fmla="*/ 1094 w 1214"/>
                <a:gd name="T79" fmla="*/ 244 h 1213"/>
                <a:gd name="T80" fmla="*/ 1141 w 1214"/>
                <a:gd name="T81" fmla="*/ 318 h 1213"/>
                <a:gd name="T82" fmla="*/ 1178 w 1214"/>
                <a:gd name="T83" fmla="*/ 398 h 1213"/>
                <a:gd name="T84" fmla="*/ 1202 w 1214"/>
                <a:gd name="T85" fmla="*/ 484 h 1213"/>
                <a:gd name="T86" fmla="*/ 1214 w 1214"/>
                <a:gd name="T87" fmla="*/ 575 h 1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4" h="1213">
                  <a:moveTo>
                    <a:pt x="1214" y="606"/>
                  </a:moveTo>
                  <a:lnTo>
                    <a:pt x="1214" y="606"/>
                  </a:lnTo>
                  <a:lnTo>
                    <a:pt x="1214" y="638"/>
                  </a:lnTo>
                  <a:lnTo>
                    <a:pt x="1212" y="668"/>
                  </a:lnTo>
                  <a:lnTo>
                    <a:pt x="1207" y="699"/>
                  </a:lnTo>
                  <a:lnTo>
                    <a:pt x="1202" y="729"/>
                  </a:lnTo>
                  <a:lnTo>
                    <a:pt x="1196" y="758"/>
                  </a:lnTo>
                  <a:lnTo>
                    <a:pt x="1187" y="787"/>
                  </a:lnTo>
                  <a:lnTo>
                    <a:pt x="1178" y="815"/>
                  </a:lnTo>
                  <a:lnTo>
                    <a:pt x="1167" y="843"/>
                  </a:lnTo>
                  <a:lnTo>
                    <a:pt x="1155" y="870"/>
                  </a:lnTo>
                  <a:lnTo>
                    <a:pt x="1141" y="895"/>
                  </a:lnTo>
                  <a:lnTo>
                    <a:pt x="1127" y="921"/>
                  </a:lnTo>
                  <a:lnTo>
                    <a:pt x="1111" y="946"/>
                  </a:lnTo>
                  <a:lnTo>
                    <a:pt x="1094" y="969"/>
                  </a:lnTo>
                  <a:lnTo>
                    <a:pt x="1076" y="992"/>
                  </a:lnTo>
                  <a:lnTo>
                    <a:pt x="1056" y="1014"/>
                  </a:lnTo>
                  <a:lnTo>
                    <a:pt x="1037" y="1036"/>
                  </a:lnTo>
                  <a:lnTo>
                    <a:pt x="1015" y="1056"/>
                  </a:lnTo>
                  <a:lnTo>
                    <a:pt x="993" y="1075"/>
                  </a:lnTo>
                  <a:lnTo>
                    <a:pt x="970" y="1093"/>
                  </a:lnTo>
                  <a:lnTo>
                    <a:pt x="947" y="1110"/>
                  </a:lnTo>
                  <a:lnTo>
                    <a:pt x="923" y="1126"/>
                  </a:lnTo>
                  <a:lnTo>
                    <a:pt x="897" y="1141"/>
                  </a:lnTo>
                  <a:lnTo>
                    <a:pt x="871" y="1154"/>
                  </a:lnTo>
                  <a:lnTo>
                    <a:pt x="844" y="1166"/>
                  </a:lnTo>
                  <a:lnTo>
                    <a:pt x="816" y="1177"/>
                  </a:lnTo>
                  <a:lnTo>
                    <a:pt x="788" y="1187"/>
                  </a:lnTo>
                  <a:lnTo>
                    <a:pt x="759" y="1194"/>
                  </a:lnTo>
                  <a:lnTo>
                    <a:pt x="730" y="1201"/>
                  </a:lnTo>
                  <a:lnTo>
                    <a:pt x="699" y="1206"/>
                  </a:lnTo>
                  <a:lnTo>
                    <a:pt x="669" y="1210"/>
                  </a:lnTo>
                  <a:lnTo>
                    <a:pt x="639" y="1212"/>
                  </a:lnTo>
                  <a:lnTo>
                    <a:pt x="607" y="1213"/>
                  </a:lnTo>
                  <a:lnTo>
                    <a:pt x="607" y="1213"/>
                  </a:lnTo>
                  <a:lnTo>
                    <a:pt x="577" y="1212"/>
                  </a:lnTo>
                  <a:lnTo>
                    <a:pt x="545" y="1210"/>
                  </a:lnTo>
                  <a:lnTo>
                    <a:pt x="515" y="1206"/>
                  </a:lnTo>
                  <a:lnTo>
                    <a:pt x="485" y="1201"/>
                  </a:lnTo>
                  <a:lnTo>
                    <a:pt x="455" y="1194"/>
                  </a:lnTo>
                  <a:lnTo>
                    <a:pt x="428" y="1187"/>
                  </a:lnTo>
                  <a:lnTo>
                    <a:pt x="398" y="1177"/>
                  </a:lnTo>
                  <a:lnTo>
                    <a:pt x="372" y="1166"/>
                  </a:lnTo>
                  <a:lnTo>
                    <a:pt x="344" y="1154"/>
                  </a:lnTo>
                  <a:lnTo>
                    <a:pt x="318" y="1141"/>
                  </a:lnTo>
                  <a:lnTo>
                    <a:pt x="293" y="1126"/>
                  </a:lnTo>
                  <a:lnTo>
                    <a:pt x="269" y="1110"/>
                  </a:lnTo>
                  <a:lnTo>
                    <a:pt x="244" y="1093"/>
                  </a:lnTo>
                  <a:lnTo>
                    <a:pt x="221" y="1075"/>
                  </a:lnTo>
                  <a:lnTo>
                    <a:pt x="199" y="1056"/>
                  </a:lnTo>
                  <a:lnTo>
                    <a:pt x="179" y="1036"/>
                  </a:lnTo>
                  <a:lnTo>
                    <a:pt x="158" y="1014"/>
                  </a:lnTo>
                  <a:lnTo>
                    <a:pt x="139" y="992"/>
                  </a:lnTo>
                  <a:lnTo>
                    <a:pt x="122" y="969"/>
                  </a:lnTo>
                  <a:lnTo>
                    <a:pt x="105" y="946"/>
                  </a:lnTo>
                  <a:lnTo>
                    <a:pt x="89" y="921"/>
                  </a:lnTo>
                  <a:lnTo>
                    <a:pt x="74" y="895"/>
                  </a:lnTo>
                  <a:lnTo>
                    <a:pt x="61" y="870"/>
                  </a:lnTo>
                  <a:lnTo>
                    <a:pt x="49" y="843"/>
                  </a:lnTo>
                  <a:lnTo>
                    <a:pt x="38" y="815"/>
                  </a:lnTo>
                  <a:lnTo>
                    <a:pt x="28" y="787"/>
                  </a:lnTo>
                  <a:lnTo>
                    <a:pt x="20" y="758"/>
                  </a:lnTo>
                  <a:lnTo>
                    <a:pt x="12" y="729"/>
                  </a:lnTo>
                  <a:lnTo>
                    <a:pt x="8" y="699"/>
                  </a:lnTo>
                  <a:lnTo>
                    <a:pt x="4" y="668"/>
                  </a:lnTo>
                  <a:lnTo>
                    <a:pt x="2" y="638"/>
                  </a:lnTo>
                  <a:lnTo>
                    <a:pt x="0" y="606"/>
                  </a:lnTo>
                  <a:lnTo>
                    <a:pt x="0" y="606"/>
                  </a:lnTo>
                  <a:lnTo>
                    <a:pt x="2" y="575"/>
                  </a:lnTo>
                  <a:lnTo>
                    <a:pt x="4" y="545"/>
                  </a:lnTo>
                  <a:lnTo>
                    <a:pt x="8" y="514"/>
                  </a:lnTo>
                  <a:lnTo>
                    <a:pt x="12" y="484"/>
                  </a:lnTo>
                  <a:lnTo>
                    <a:pt x="20" y="455"/>
                  </a:lnTo>
                  <a:lnTo>
                    <a:pt x="28" y="426"/>
                  </a:lnTo>
                  <a:lnTo>
                    <a:pt x="38" y="398"/>
                  </a:lnTo>
                  <a:lnTo>
                    <a:pt x="49" y="370"/>
                  </a:lnTo>
                  <a:lnTo>
                    <a:pt x="61" y="343"/>
                  </a:lnTo>
                  <a:lnTo>
                    <a:pt x="74" y="318"/>
                  </a:lnTo>
                  <a:lnTo>
                    <a:pt x="89" y="292"/>
                  </a:lnTo>
                  <a:lnTo>
                    <a:pt x="105" y="267"/>
                  </a:lnTo>
                  <a:lnTo>
                    <a:pt x="122" y="244"/>
                  </a:lnTo>
                  <a:lnTo>
                    <a:pt x="139" y="221"/>
                  </a:lnTo>
                  <a:lnTo>
                    <a:pt x="158" y="199"/>
                  </a:lnTo>
                  <a:lnTo>
                    <a:pt x="179" y="177"/>
                  </a:lnTo>
                  <a:lnTo>
                    <a:pt x="199" y="157"/>
                  </a:lnTo>
                  <a:lnTo>
                    <a:pt x="221" y="138"/>
                  </a:lnTo>
                  <a:lnTo>
                    <a:pt x="244" y="120"/>
                  </a:lnTo>
                  <a:lnTo>
                    <a:pt x="269" y="103"/>
                  </a:lnTo>
                  <a:lnTo>
                    <a:pt x="293" y="87"/>
                  </a:lnTo>
                  <a:lnTo>
                    <a:pt x="318" y="72"/>
                  </a:lnTo>
                  <a:lnTo>
                    <a:pt x="344" y="59"/>
                  </a:lnTo>
                  <a:lnTo>
                    <a:pt x="372" y="47"/>
                  </a:lnTo>
                  <a:lnTo>
                    <a:pt x="398" y="36"/>
                  </a:lnTo>
                  <a:lnTo>
                    <a:pt x="428" y="28"/>
                  </a:lnTo>
                  <a:lnTo>
                    <a:pt x="455" y="19"/>
                  </a:lnTo>
                  <a:lnTo>
                    <a:pt x="485" y="12"/>
                  </a:lnTo>
                  <a:lnTo>
                    <a:pt x="515" y="7"/>
                  </a:lnTo>
                  <a:lnTo>
                    <a:pt x="545" y="3"/>
                  </a:lnTo>
                  <a:lnTo>
                    <a:pt x="577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39" y="1"/>
                  </a:lnTo>
                  <a:lnTo>
                    <a:pt x="669" y="3"/>
                  </a:lnTo>
                  <a:lnTo>
                    <a:pt x="699" y="7"/>
                  </a:lnTo>
                  <a:lnTo>
                    <a:pt x="730" y="12"/>
                  </a:lnTo>
                  <a:lnTo>
                    <a:pt x="759" y="19"/>
                  </a:lnTo>
                  <a:lnTo>
                    <a:pt x="788" y="28"/>
                  </a:lnTo>
                  <a:lnTo>
                    <a:pt x="816" y="36"/>
                  </a:lnTo>
                  <a:lnTo>
                    <a:pt x="844" y="47"/>
                  </a:lnTo>
                  <a:lnTo>
                    <a:pt x="871" y="59"/>
                  </a:lnTo>
                  <a:lnTo>
                    <a:pt x="897" y="72"/>
                  </a:lnTo>
                  <a:lnTo>
                    <a:pt x="923" y="87"/>
                  </a:lnTo>
                  <a:lnTo>
                    <a:pt x="947" y="103"/>
                  </a:lnTo>
                  <a:lnTo>
                    <a:pt x="970" y="120"/>
                  </a:lnTo>
                  <a:lnTo>
                    <a:pt x="993" y="138"/>
                  </a:lnTo>
                  <a:lnTo>
                    <a:pt x="1015" y="157"/>
                  </a:lnTo>
                  <a:lnTo>
                    <a:pt x="1037" y="177"/>
                  </a:lnTo>
                  <a:lnTo>
                    <a:pt x="1056" y="199"/>
                  </a:lnTo>
                  <a:lnTo>
                    <a:pt x="1076" y="221"/>
                  </a:lnTo>
                  <a:lnTo>
                    <a:pt x="1094" y="244"/>
                  </a:lnTo>
                  <a:lnTo>
                    <a:pt x="1111" y="267"/>
                  </a:lnTo>
                  <a:lnTo>
                    <a:pt x="1127" y="292"/>
                  </a:lnTo>
                  <a:lnTo>
                    <a:pt x="1141" y="318"/>
                  </a:lnTo>
                  <a:lnTo>
                    <a:pt x="1155" y="343"/>
                  </a:lnTo>
                  <a:lnTo>
                    <a:pt x="1167" y="370"/>
                  </a:lnTo>
                  <a:lnTo>
                    <a:pt x="1178" y="398"/>
                  </a:lnTo>
                  <a:lnTo>
                    <a:pt x="1187" y="426"/>
                  </a:lnTo>
                  <a:lnTo>
                    <a:pt x="1196" y="455"/>
                  </a:lnTo>
                  <a:lnTo>
                    <a:pt x="1202" y="484"/>
                  </a:lnTo>
                  <a:lnTo>
                    <a:pt x="1207" y="514"/>
                  </a:lnTo>
                  <a:lnTo>
                    <a:pt x="1212" y="545"/>
                  </a:lnTo>
                  <a:lnTo>
                    <a:pt x="1214" y="575"/>
                  </a:lnTo>
                  <a:lnTo>
                    <a:pt x="1214" y="606"/>
                  </a:lnTo>
                  <a:lnTo>
                    <a:pt x="1214" y="606"/>
                  </a:lnTo>
                  <a:close/>
                </a:path>
              </a:pathLst>
            </a:custGeom>
            <a:solidFill>
              <a:srgbClr val="BD0926"/>
            </a:solidFill>
            <a:ln w="777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495727" y="584918"/>
              <a:ext cx="1486626" cy="1486626"/>
            </a:xfrm>
            <a:custGeom>
              <a:avLst/>
              <a:gdLst>
                <a:gd name="T0" fmla="*/ 1214 w 1214"/>
                <a:gd name="T1" fmla="*/ 639 h 1214"/>
                <a:gd name="T2" fmla="*/ 1202 w 1214"/>
                <a:gd name="T3" fmla="*/ 730 h 1214"/>
                <a:gd name="T4" fmla="*/ 1177 w 1214"/>
                <a:gd name="T5" fmla="*/ 816 h 1214"/>
                <a:gd name="T6" fmla="*/ 1141 w 1214"/>
                <a:gd name="T7" fmla="*/ 896 h 1214"/>
                <a:gd name="T8" fmla="*/ 1094 w 1214"/>
                <a:gd name="T9" fmla="*/ 970 h 1214"/>
                <a:gd name="T10" fmla="*/ 1037 w 1214"/>
                <a:gd name="T11" fmla="*/ 1037 h 1214"/>
                <a:gd name="T12" fmla="*/ 970 w 1214"/>
                <a:gd name="T13" fmla="*/ 1094 h 1214"/>
                <a:gd name="T14" fmla="*/ 897 w 1214"/>
                <a:gd name="T15" fmla="*/ 1141 h 1214"/>
                <a:gd name="T16" fmla="*/ 816 w 1214"/>
                <a:gd name="T17" fmla="*/ 1178 h 1214"/>
                <a:gd name="T18" fmla="*/ 730 w 1214"/>
                <a:gd name="T19" fmla="*/ 1202 h 1214"/>
                <a:gd name="T20" fmla="*/ 638 w 1214"/>
                <a:gd name="T21" fmla="*/ 1213 h 1214"/>
                <a:gd name="T22" fmla="*/ 577 w 1214"/>
                <a:gd name="T23" fmla="*/ 1213 h 1214"/>
                <a:gd name="T24" fmla="*/ 484 w 1214"/>
                <a:gd name="T25" fmla="*/ 1202 h 1214"/>
                <a:gd name="T26" fmla="*/ 398 w 1214"/>
                <a:gd name="T27" fmla="*/ 1178 h 1214"/>
                <a:gd name="T28" fmla="*/ 318 w 1214"/>
                <a:gd name="T29" fmla="*/ 1141 h 1214"/>
                <a:gd name="T30" fmla="*/ 244 w 1214"/>
                <a:gd name="T31" fmla="*/ 1094 h 1214"/>
                <a:gd name="T32" fmla="*/ 178 w 1214"/>
                <a:gd name="T33" fmla="*/ 1037 h 1214"/>
                <a:gd name="T34" fmla="*/ 121 w 1214"/>
                <a:gd name="T35" fmla="*/ 970 h 1214"/>
                <a:gd name="T36" fmla="*/ 74 w 1214"/>
                <a:gd name="T37" fmla="*/ 896 h 1214"/>
                <a:gd name="T38" fmla="*/ 38 w 1214"/>
                <a:gd name="T39" fmla="*/ 816 h 1214"/>
                <a:gd name="T40" fmla="*/ 12 w 1214"/>
                <a:gd name="T41" fmla="*/ 730 h 1214"/>
                <a:gd name="T42" fmla="*/ 1 w 1214"/>
                <a:gd name="T43" fmla="*/ 639 h 1214"/>
                <a:gd name="T44" fmla="*/ 1 w 1214"/>
                <a:gd name="T45" fmla="*/ 576 h 1214"/>
                <a:gd name="T46" fmla="*/ 12 w 1214"/>
                <a:gd name="T47" fmla="*/ 485 h 1214"/>
                <a:gd name="T48" fmla="*/ 38 w 1214"/>
                <a:gd name="T49" fmla="*/ 398 h 1214"/>
                <a:gd name="T50" fmla="*/ 74 w 1214"/>
                <a:gd name="T51" fmla="*/ 318 h 1214"/>
                <a:gd name="T52" fmla="*/ 121 w 1214"/>
                <a:gd name="T53" fmla="*/ 244 h 1214"/>
                <a:gd name="T54" fmla="*/ 178 w 1214"/>
                <a:gd name="T55" fmla="*/ 179 h 1214"/>
                <a:gd name="T56" fmla="*/ 244 w 1214"/>
                <a:gd name="T57" fmla="*/ 120 h 1214"/>
                <a:gd name="T58" fmla="*/ 318 w 1214"/>
                <a:gd name="T59" fmla="*/ 73 h 1214"/>
                <a:gd name="T60" fmla="*/ 398 w 1214"/>
                <a:gd name="T61" fmla="*/ 37 h 1214"/>
                <a:gd name="T62" fmla="*/ 484 w 1214"/>
                <a:gd name="T63" fmla="*/ 12 h 1214"/>
                <a:gd name="T64" fmla="*/ 577 w 1214"/>
                <a:gd name="T65" fmla="*/ 1 h 1214"/>
                <a:gd name="T66" fmla="*/ 638 w 1214"/>
                <a:gd name="T67" fmla="*/ 1 h 1214"/>
                <a:gd name="T68" fmla="*/ 730 w 1214"/>
                <a:gd name="T69" fmla="*/ 12 h 1214"/>
                <a:gd name="T70" fmla="*/ 816 w 1214"/>
                <a:gd name="T71" fmla="*/ 37 h 1214"/>
                <a:gd name="T72" fmla="*/ 897 w 1214"/>
                <a:gd name="T73" fmla="*/ 73 h 1214"/>
                <a:gd name="T74" fmla="*/ 970 w 1214"/>
                <a:gd name="T75" fmla="*/ 120 h 1214"/>
                <a:gd name="T76" fmla="*/ 1037 w 1214"/>
                <a:gd name="T77" fmla="*/ 179 h 1214"/>
                <a:gd name="T78" fmla="*/ 1094 w 1214"/>
                <a:gd name="T79" fmla="*/ 244 h 1214"/>
                <a:gd name="T80" fmla="*/ 1141 w 1214"/>
                <a:gd name="T81" fmla="*/ 318 h 1214"/>
                <a:gd name="T82" fmla="*/ 1177 w 1214"/>
                <a:gd name="T83" fmla="*/ 398 h 1214"/>
                <a:gd name="T84" fmla="*/ 1202 w 1214"/>
                <a:gd name="T85" fmla="*/ 485 h 1214"/>
                <a:gd name="T86" fmla="*/ 1214 w 1214"/>
                <a:gd name="T87" fmla="*/ 576 h 1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214" h="1214">
                  <a:moveTo>
                    <a:pt x="1214" y="607"/>
                  </a:moveTo>
                  <a:lnTo>
                    <a:pt x="1214" y="607"/>
                  </a:lnTo>
                  <a:lnTo>
                    <a:pt x="1214" y="639"/>
                  </a:lnTo>
                  <a:lnTo>
                    <a:pt x="1211" y="669"/>
                  </a:lnTo>
                  <a:lnTo>
                    <a:pt x="1207" y="699"/>
                  </a:lnTo>
                  <a:lnTo>
                    <a:pt x="1202" y="730"/>
                  </a:lnTo>
                  <a:lnTo>
                    <a:pt x="1196" y="759"/>
                  </a:lnTo>
                  <a:lnTo>
                    <a:pt x="1187" y="788"/>
                  </a:lnTo>
                  <a:lnTo>
                    <a:pt x="1177" y="816"/>
                  </a:lnTo>
                  <a:lnTo>
                    <a:pt x="1166" y="844"/>
                  </a:lnTo>
                  <a:lnTo>
                    <a:pt x="1154" y="871"/>
                  </a:lnTo>
                  <a:lnTo>
                    <a:pt x="1141" y="896"/>
                  </a:lnTo>
                  <a:lnTo>
                    <a:pt x="1126" y="921"/>
                  </a:lnTo>
                  <a:lnTo>
                    <a:pt x="1111" y="947"/>
                  </a:lnTo>
                  <a:lnTo>
                    <a:pt x="1094" y="970"/>
                  </a:lnTo>
                  <a:lnTo>
                    <a:pt x="1075" y="993"/>
                  </a:lnTo>
                  <a:lnTo>
                    <a:pt x="1056" y="1015"/>
                  </a:lnTo>
                  <a:lnTo>
                    <a:pt x="1037" y="1037"/>
                  </a:lnTo>
                  <a:lnTo>
                    <a:pt x="1015" y="1056"/>
                  </a:lnTo>
                  <a:lnTo>
                    <a:pt x="993" y="1076"/>
                  </a:lnTo>
                  <a:lnTo>
                    <a:pt x="970" y="1094"/>
                  </a:lnTo>
                  <a:lnTo>
                    <a:pt x="947" y="1111"/>
                  </a:lnTo>
                  <a:lnTo>
                    <a:pt x="923" y="1127"/>
                  </a:lnTo>
                  <a:lnTo>
                    <a:pt x="897" y="1141"/>
                  </a:lnTo>
                  <a:lnTo>
                    <a:pt x="870" y="1155"/>
                  </a:lnTo>
                  <a:lnTo>
                    <a:pt x="844" y="1167"/>
                  </a:lnTo>
                  <a:lnTo>
                    <a:pt x="816" y="1178"/>
                  </a:lnTo>
                  <a:lnTo>
                    <a:pt x="788" y="1187"/>
                  </a:lnTo>
                  <a:lnTo>
                    <a:pt x="759" y="1195"/>
                  </a:lnTo>
                  <a:lnTo>
                    <a:pt x="730" y="1202"/>
                  </a:lnTo>
                  <a:lnTo>
                    <a:pt x="699" y="1207"/>
                  </a:lnTo>
                  <a:lnTo>
                    <a:pt x="669" y="1210"/>
                  </a:lnTo>
                  <a:lnTo>
                    <a:pt x="638" y="1213"/>
                  </a:lnTo>
                  <a:lnTo>
                    <a:pt x="607" y="1214"/>
                  </a:lnTo>
                  <a:lnTo>
                    <a:pt x="607" y="1214"/>
                  </a:lnTo>
                  <a:lnTo>
                    <a:pt x="577" y="1213"/>
                  </a:lnTo>
                  <a:lnTo>
                    <a:pt x="545" y="1210"/>
                  </a:lnTo>
                  <a:lnTo>
                    <a:pt x="515" y="1207"/>
                  </a:lnTo>
                  <a:lnTo>
                    <a:pt x="484" y="1202"/>
                  </a:lnTo>
                  <a:lnTo>
                    <a:pt x="455" y="1195"/>
                  </a:lnTo>
                  <a:lnTo>
                    <a:pt x="427" y="1187"/>
                  </a:lnTo>
                  <a:lnTo>
                    <a:pt x="398" y="1178"/>
                  </a:lnTo>
                  <a:lnTo>
                    <a:pt x="371" y="1167"/>
                  </a:lnTo>
                  <a:lnTo>
                    <a:pt x="344" y="1155"/>
                  </a:lnTo>
                  <a:lnTo>
                    <a:pt x="318" y="1141"/>
                  </a:lnTo>
                  <a:lnTo>
                    <a:pt x="293" y="1127"/>
                  </a:lnTo>
                  <a:lnTo>
                    <a:pt x="268" y="1111"/>
                  </a:lnTo>
                  <a:lnTo>
                    <a:pt x="244" y="1094"/>
                  </a:lnTo>
                  <a:lnTo>
                    <a:pt x="221" y="1076"/>
                  </a:lnTo>
                  <a:lnTo>
                    <a:pt x="199" y="1056"/>
                  </a:lnTo>
                  <a:lnTo>
                    <a:pt x="178" y="1037"/>
                  </a:lnTo>
                  <a:lnTo>
                    <a:pt x="158" y="1015"/>
                  </a:lnTo>
                  <a:lnTo>
                    <a:pt x="138" y="993"/>
                  </a:lnTo>
                  <a:lnTo>
                    <a:pt x="121" y="970"/>
                  </a:lnTo>
                  <a:lnTo>
                    <a:pt x="104" y="947"/>
                  </a:lnTo>
                  <a:lnTo>
                    <a:pt x="89" y="921"/>
                  </a:lnTo>
                  <a:lnTo>
                    <a:pt x="74" y="896"/>
                  </a:lnTo>
                  <a:lnTo>
                    <a:pt x="61" y="871"/>
                  </a:lnTo>
                  <a:lnTo>
                    <a:pt x="49" y="844"/>
                  </a:lnTo>
                  <a:lnTo>
                    <a:pt x="38" y="816"/>
                  </a:lnTo>
                  <a:lnTo>
                    <a:pt x="28" y="788"/>
                  </a:lnTo>
                  <a:lnTo>
                    <a:pt x="19" y="759"/>
                  </a:lnTo>
                  <a:lnTo>
                    <a:pt x="12" y="730"/>
                  </a:lnTo>
                  <a:lnTo>
                    <a:pt x="7" y="699"/>
                  </a:lnTo>
                  <a:lnTo>
                    <a:pt x="4" y="669"/>
                  </a:lnTo>
                  <a:lnTo>
                    <a:pt x="1" y="639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" y="576"/>
                  </a:lnTo>
                  <a:lnTo>
                    <a:pt x="4" y="545"/>
                  </a:lnTo>
                  <a:lnTo>
                    <a:pt x="7" y="515"/>
                  </a:lnTo>
                  <a:lnTo>
                    <a:pt x="12" y="485"/>
                  </a:lnTo>
                  <a:lnTo>
                    <a:pt x="19" y="455"/>
                  </a:lnTo>
                  <a:lnTo>
                    <a:pt x="28" y="426"/>
                  </a:lnTo>
                  <a:lnTo>
                    <a:pt x="38" y="398"/>
                  </a:lnTo>
                  <a:lnTo>
                    <a:pt x="49" y="370"/>
                  </a:lnTo>
                  <a:lnTo>
                    <a:pt x="61" y="344"/>
                  </a:lnTo>
                  <a:lnTo>
                    <a:pt x="74" y="318"/>
                  </a:lnTo>
                  <a:lnTo>
                    <a:pt x="89" y="293"/>
                  </a:lnTo>
                  <a:lnTo>
                    <a:pt x="104" y="269"/>
                  </a:lnTo>
                  <a:lnTo>
                    <a:pt x="121" y="244"/>
                  </a:lnTo>
                  <a:lnTo>
                    <a:pt x="138" y="221"/>
                  </a:lnTo>
                  <a:lnTo>
                    <a:pt x="158" y="199"/>
                  </a:lnTo>
                  <a:lnTo>
                    <a:pt x="178" y="179"/>
                  </a:lnTo>
                  <a:lnTo>
                    <a:pt x="199" y="158"/>
                  </a:lnTo>
                  <a:lnTo>
                    <a:pt x="221" y="139"/>
                  </a:lnTo>
                  <a:lnTo>
                    <a:pt x="244" y="120"/>
                  </a:lnTo>
                  <a:lnTo>
                    <a:pt x="268" y="103"/>
                  </a:lnTo>
                  <a:lnTo>
                    <a:pt x="293" y="88"/>
                  </a:lnTo>
                  <a:lnTo>
                    <a:pt x="318" y="73"/>
                  </a:lnTo>
                  <a:lnTo>
                    <a:pt x="344" y="60"/>
                  </a:lnTo>
                  <a:lnTo>
                    <a:pt x="371" y="48"/>
                  </a:lnTo>
                  <a:lnTo>
                    <a:pt x="398" y="37"/>
                  </a:lnTo>
                  <a:lnTo>
                    <a:pt x="427" y="28"/>
                  </a:lnTo>
                  <a:lnTo>
                    <a:pt x="455" y="20"/>
                  </a:lnTo>
                  <a:lnTo>
                    <a:pt x="484" y="12"/>
                  </a:lnTo>
                  <a:lnTo>
                    <a:pt x="515" y="8"/>
                  </a:lnTo>
                  <a:lnTo>
                    <a:pt x="545" y="4"/>
                  </a:lnTo>
                  <a:lnTo>
                    <a:pt x="577" y="1"/>
                  </a:lnTo>
                  <a:lnTo>
                    <a:pt x="607" y="0"/>
                  </a:lnTo>
                  <a:lnTo>
                    <a:pt x="607" y="0"/>
                  </a:lnTo>
                  <a:lnTo>
                    <a:pt x="638" y="1"/>
                  </a:lnTo>
                  <a:lnTo>
                    <a:pt x="669" y="4"/>
                  </a:lnTo>
                  <a:lnTo>
                    <a:pt x="699" y="8"/>
                  </a:lnTo>
                  <a:lnTo>
                    <a:pt x="730" y="12"/>
                  </a:lnTo>
                  <a:lnTo>
                    <a:pt x="759" y="20"/>
                  </a:lnTo>
                  <a:lnTo>
                    <a:pt x="788" y="28"/>
                  </a:lnTo>
                  <a:lnTo>
                    <a:pt x="816" y="37"/>
                  </a:lnTo>
                  <a:lnTo>
                    <a:pt x="844" y="48"/>
                  </a:lnTo>
                  <a:lnTo>
                    <a:pt x="870" y="60"/>
                  </a:lnTo>
                  <a:lnTo>
                    <a:pt x="897" y="73"/>
                  </a:lnTo>
                  <a:lnTo>
                    <a:pt x="923" y="88"/>
                  </a:lnTo>
                  <a:lnTo>
                    <a:pt x="947" y="103"/>
                  </a:lnTo>
                  <a:lnTo>
                    <a:pt x="970" y="120"/>
                  </a:lnTo>
                  <a:lnTo>
                    <a:pt x="993" y="139"/>
                  </a:lnTo>
                  <a:lnTo>
                    <a:pt x="1015" y="158"/>
                  </a:lnTo>
                  <a:lnTo>
                    <a:pt x="1037" y="179"/>
                  </a:lnTo>
                  <a:lnTo>
                    <a:pt x="1056" y="199"/>
                  </a:lnTo>
                  <a:lnTo>
                    <a:pt x="1075" y="221"/>
                  </a:lnTo>
                  <a:lnTo>
                    <a:pt x="1094" y="244"/>
                  </a:lnTo>
                  <a:lnTo>
                    <a:pt x="1111" y="269"/>
                  </a:lnTo>
                  <a:lnTo>
                    <a:pt x="1126" y="293"/>
                  </a:lnTo>
                  <a:lnTo>
                    <a:pt x="1141" y="318"/>
                  </a:lnTo>
                  <a:lnTo>
                    <a:pt x="1154" y="344"/>
                  </a:lnTo>
                  <a:lnTo>
                    <a:pt x="1166" y="370"/>
                  </a:lnTo>
                  <a:lnTo>
                    <a:pt x="1177" y="398"/>
                  </a:lnTo>
                  <a:lnTo>
                    <a:pt x="1187" y="426"/>
                  </a:lnTo>
                  <a:lnTo>
                    <a:pt x="1196" y="455"/>
                  </a:lnTo>
                  <a:lnTo>
                    <a:pt x="1202" y="485"/>
                  </a:lnTo>
                  <a:lnTo>
                    <a:pt x="1207" y="515"/>
                  </a:lnTo>
                  <a:lnTo>
                    <a:pt x="1211" y="545"/>
                  </a:lnTo>
                  <a:lnTo>
                    <a:pt x="1214" y="576"/>
                  </a:lnTo>
                  <a:lnTo>
                    <a:pt x="1214" y="607"/>
                  </a:lnTo>
                  <a:lnTo>
                    <a:pt x="1214" y="607"/>
                  </a:lnTo>
                  <a:close/>
                </a:path>
              </a:pathLst>
            </a:custGeom>
            <a:solidFill>
              <a:srgbClr val="E46C0A"/>
            </a:solidFill>
            <a:ln w="777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2304223" y="1162914"/>
              <a:ext cx="1485401" cy="1465808"/>
            </a:xfrm>
            <a:custGeom>
              <a:avLst/>
              <a:gdLst>
                <a:gd name="T0" fmla="*/ 576 w 1213"/>
                <a:gd name="T1" fmla="*/ 1 h 1197"/>
                <a:gd name="T2" fmla="*/ 484 w 1213"/>
                <a:gd name="T3" fmla="*/ 14 h 1197"/>
                <a:gd name="T4" fmla="*/ 398 w 1213"/>
                <a:gd name="T5" fmla="*/ 38 h 1197"/>
                <a:gd name="T6" fmla="*/ 318 w 1213"/>
                <a:gd name="T7" fmla="*/ 74 h 1197"/>
                <a:gd name="T8" fmla="*/ 244 w 1213"/>
                <a:gd name="T9" fmla="*/ 122 h 1197"/>
                <a:gd name="T10" fmla="*/ 178 w 1213"/>
                <a:gd name="T11" fmla="*/ 179 h 1197"/>
                <a:gd name="T12" fmla="*/ 121 w 1213"/>
                <a:gd name="T13" fmla="*/ 244 h 1197"/>
                <a:gd name="T14" fmla="*/ 74 w 1213"/>
                <a:gd name="T15" fmla="*/ 318 h 1197"/>
                <a:gd name="T16" fmla="*/ 37 w 1213"/>
                <a:gd name="T17" fmla="*/ 398 h 1197"/>
                <a:gd name="T18" fmla="*/ 12 w 1213"/>
                <a:gd name="T19" fmla="*/ 486 h 1197"/>
                <a:gd name="T20" fmla="*/ 1 w 1213"/>
                <a:gd name="T21" fmla="*/ 577 h 1197"/>
                <a:gd name="T22" fmla="*/ 1 w 1213"/>
                <a:gd name="T23" fmla="*/ 642 h 1197"/>
                <a:gd name="T24" fmla="*/ 15 w 1213"/>
                <a:gd name="T25" fmla="*/ 744 h 1197"/>
                <a:gd name="T26" fmla="*/ 46 w 1213"/>
                <a:gd name="T27" fmla="*/ 840 h 1197"/>
                <a:gd name="T28" fmla="*/ 92 w 1213"/>
                <a:gd name="T29" fmla="*/ 929 h 1197"/>
                <a:gd name="T30" fmla="*/ 150 w 1213"/>
                <a:gd name="T31" fmla="*/ 1008 h 1197"/>
                <a:gd name="T32" fmla="*/ 221 w 1213"/>
                <a:gd name="T33" fmla="*/ 1076 h 1197"/>
                <a:gd name="T34" fmla="*/ 292 w 1213"/>
                <a:gd name="T35" fmla="*/ 1062 h 1197"/>
                <a:gd name="T36" fmla="*/ 366 w 1213"/>
                <a:gd name="T37" fmla="*/ 1057 h 1197"/>
                <a:gd name="T38" fmla="*/ 447 w 1213"/>
                <a:gd name="T39" fmla="*/ 1063 h 1197"/>
                <a:gd name="T40" fmla="*/ 525 w 1213"/>
                <a:gd name="T41" fmla="*/ 1079 h 1197"/>
                <a:gd name="T42" fmla="*/ 599 w 1213"/>
                <a:gd name="T43" fmla="*/ 1105 h 1197"/>
                <a:gd name="T44" fmla="*/ 668 w 1213"/>
                <a:gd name="T45" fmla="*/ 1139 h 1197"/>
                <a:gd name="T46" fmla="*/ 733 w 1213"/>
                <a:gd name="T47" fmla="*/ 1181 h 1197"/>
                <a:gd name="T48" fmla="*/ 778 w 1213"/>
                <a:gd name="T49" fmla="*/ 1190 h 1197"/>
                <a:gd name="T50" fmla="*/ 849 w 1213"/>
                <a:gd name="T51" fmla="*/ 1164 h 1197"/>
                <a:gd name="T52" fmla="*/ 916 w 1213"/>
                <a:gd name="T53" fmla="*/ 1130 h 1197"/>
                <a:gd name="T54" fmla="*/ 977 w 1213"/>
                <a:gd name="T55" fmla="*/ 1089 h 1197"/>
                <a:gd name="T56" fmla="*/ 1033 w 1213"/>
                <a:gd name="T57" fmla="*/ 1039 h 1197"/>
                <a:gd name="T58" fmla="*/ 1082 w 1213"/>
                <a:gd name="T59" fmla="*/ 985 h 1197"/>
                <a:gd name="T60" fmla="*/ 1125 w 1213"/>
                <a:gd name="T61" fmla="*/ 924 h 1197"/>
                <a:gd name="T62" fmla="*/ 1160 w 1213"/>
                <a:gd name="T63" fmla="*/ 857 h 1197"/>
                <a:gd name="T64" fmla="*/ 1187 w 1213"/>
                <a:gd name="T65" fmla="*/ 787 h 1197"/>
                <a:gd name="T66" fmla="*/ 1205 w 1213"/>
                <a:gd name="T67" fmla="*/ 711 h 1197"/>
                <a:gd name="T68" fmla="*/ 1213 w 1213"/>
                <a:gd name="T69" fmla="*/ 634 h 1197"/>
                <a:gd name="T70" fmla="*/ 1213 w 1213"/>
                <a:gd name="T71" fmla="*/ 577 h 1197"/>
                <a:gd name="T72" fmla="*/ 1201 w 1213"/>
                <a:gd name="T73" fmla="*/ 486 h 1197"/>
                <a:gd name="T74" fmla="*/ 1177 w 1213"/>
                <a:gd name="T75" fmla="*/ 398 h 1197"/>
                <a:gd name="T76" fmla="*/ 1141 w 1213"/>
                <a:gd name="T77" fmla="*/ 318 h 1197"/>
                <a:gd name="T78" fmla="*/ 1093 w 1213"/>
                <a:gd name="T79" fmla="*/ 244 h 1197"/>
                <a:gd name="T80" fmla="*/ 1036 w 1213"/>
                <a:gd name="T81" fmla="*/ 179 h 1197"/>
                <a:gd name="T82" fmla="*/ 969 w 1213"/>
                <a:gd name="T83" fmla="*/ 122 h 1197"/>
                <a:gd name="T84" fmla="*/ 897 w 1213"/>
                <a:gd name="T85" fmla="*/ 74 h 1197"/>
                <a:gd name="T86" fmla="*/ 815 w 1213"/>
                <a:gd name="T87" fmla="*/ 38 h 1197"/>
                <a:gd name="T88" fmla="*/ 729 w 1213"/>
                <a:gd name="T89" fmla="*/ 14 h 1197"/>
                <a:gd name="T90" fmla="*/ 638 w 1213"/>
                <a:gd name="T91" fmla="*/ 1 h 1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13" h="1197">
                  <a:moveTo>
                    <a:pt x="606" y="0"/>
                  </a:moveTo>
                  <a:lnTo>
                    <a:pt x="606" y="0"/>
                  </a:lnTo>
                  <a:lnTo>
                    <a:pt x="576" y="1"/>
                  </a:lnTo>
                  <a:lnTo>
                    <a:pt x="545" y="4"/>
                  </a:lnTo>
                  <a:lnTo>
                    <a:pt x="514" y="8"/>
                  </a:lnTo>
                  <a:lnTo>
                    <a:pt x="484" y="14"/>
                  </a:lnTo>
                  <a:lnTo>
                    <a:pt x="455" y="20"/>
                  </a:lnTo>
                  <a:lnTo>
                    <a:pt x="427" y="28"/>
                  </a:lnTo>
                  <a:lnTo>
                    <a:pt x="398" y="38"/>
                  </a:lnTo>
                  <a:lnTo>
                    <a:pt x="371" y="49"/>
                  </a:lnTo>
                  <a:lnTo>
                    <a:pt x="343" y="61"/>
                  </a:lnTo>
                  <a:lnTo>
                    <a:pt x="318" y="74"/>
                  </a:lnTo>
                  <a:lnTo>
                    <a:pt x="292" y="89"/>
                  </a:lnTo>
                  <a:lnTo>
                    <a:pt x="268" y="105"/>
                  </a:lnTo>
                  <a:lnTo>
                    <a:pt x="244" y="122"/>
                  </a:lnTo>
                  <a:lnTo>
                    <a:pt x="221" y="140"/>
                  </a:lnTo>
                  <a:lnTo>
                    <a:pt x="199" y="158"/>
                  </a:lnTo>
                  <a:lnTo>
                    <a:pt x="178" y="179"/>
                  </a:lnTo>
                  <a:lnTo>
                    <a:pt x="157" y="199"/>
                  </a:lnTo>
                  <a:lnTo>
                    <a:pt x="138" y="221"/>
                  </a:lnTo>
                  <a:lnTo>
                    <a:pt x="121" y="244"/>
                  </a:lnTo>
                  <a:lnTo>
                    <a:pt x="104" y="268"/>
                  </a:lnTo>
                  <a:lnTo>
                    <a:pt x="88" y="293"/>
                  </a:lnTo>
                  <a:lnTo>
                    <a:pt x="74" y="318"/>
                  </a:lnTo>
                  <a:lnTo>
                    <a:pt x="60" y="345"/>
                  </a:lnTo>
                  <a:lnTo>
                    <a:pt x="48" y="372"/>
                  </a:lnTo>
                  <a:lnTo>
                    <a:pt x="37" y="398"/>
                  </a:lnTo>
                  <a:lnTo>
                    <a:pt x="28" y="427"/>
                  </a:lnTo>
                  <a:lnTo>
                    <a:pt x="19" y="455"/>
                  </a:lnTo>
                  <a:lnTo>
                    <a:pt x="12" y="486"/>
                  </a:lnTo>
                  <a:lnTo>
                    <a:pt x="7" y="515"/>
                  </a:lnTo>
                  <a:lnTo>
                    <a:pt x="3" y="545"/>
                  </a:lnTo>
                  <a:lnTo>
                    <a:pt x="1" y="577"/>
                  </a:lnTo>
                  <a:lnTo>
                    <a:pt x="0" y="607"/>
                  </a:lnTo>
                  <a:lnTo>
                    <a:pt x="0" y="607"/>
                  </a:lnTo>
                  <a:lnTo>
                    <a:pt x="1" y="642"/>
                  </a:lnTo>
                  <a:lnTo>
                    <a:pt x="3" y="678"/>
                  </a:lnTo>
                  <a:lnTo>
                    <a:pt x="8" y="711"/>
                  </a:lnTo>
                  <a:lnTo>
                    <a:pt x="15" y="744"/>
                  </a:lnTo>
                  <a:lnTo>
                    <a:pt x="24" y="777"/>
                  </a:lnTo>
                  <a:lnTo>
                    <a:pt x="34" y="809"/>
                  </a:lnTo>
                  <a:lnTo>
                    <a:pt x="46" y="840"/>
                  </a:lnTo>
                  <a:lnTo>
                    <a:pt x="59" y="870"/>
                  </a:lnTo>
                  <a:lnTo>
                    <a:pt x="75" y="900"/>
                  </a:lnTo>
                  <a:lnTo>
                    <a:pt x="92" y="929"/>
                  </a:lnTo>
                  <a:lnTo>
                    <a:pt x="110" y="955"/>
                  </a:lnTo>
                  <a:lnTo>
                    <a:pt x="129" y="982"/>
                  </a:lnTo>
                  <a:lnTo>
                    <a:pt x="150" y="1008"/>
                  </a:lnTo>
                  <a:lnTo>
                    <a:pt x="172" y="1031"/>
                  </a:lnTo>
                  <a:lnTo>
                    <a:pt x="196" y="1054"/>
                  </a:lnTo>
                  <a:lnTo>
                    <a:pt x="221" y="1076"/>
                  </a:lnTo>
                  <a:lnTo>
                    <a:pt x="221" y="1076"/>
                  </a:lnTo>
                  <a:lnTo>
                    <a:pt x="256" y="1068"/>
                  </a:lnTo>
                  <a:lnTo>
                    <a:pt x="292" y="1062"/>
                  </a:lnTo>
                  <a:lnTo>
                    <a:pt x="329" y="1059"/>
                  </a:lnTo>
                  <a:lnTo>
                    <a:pt x="366" y="1057"/>
                  </a:lnTo>
                  <a:lnTo>
                    <a:pt x="366" y="1057"/>
                  </a:lnTo>
                  <a:lnTo>
                    <a:pt x="394" y="1059"/>
                  </a:lnTo>
                  <a:lnTo>
                    <a:pt x="421" y="1060"/>
                  </a:lnTo>
                  <a:lnTo>
                    <a:pt x="447" y="1063"/>
                  </a:lnTo>
                  <a:lnTo>
                    <a:pt x="474" y="1067"/>
                  </a:lnTo>
                  <a:lnTo>
                    <a:pt x="500" y="1072"/>
                  </a:lnTo>
                  <a:lnTo>
                    <a:pt x="525" y="1079"/>
                  </a:lnTo>
                  <a:lnTo>
                    <a:pt x="551" y="1087"/>
                  </a:lnTo>
                  <a:lnTo>
                    <a:pt x="575" y="1095"/>
                  </a:lnTo>
                  <a:lnTo>
                    <a:pt x="599" y="1105"/>
                  </a:lnTo>
                  <a:lnTo>
                    <a:pt x="623" y="1114"/>
                  </a:lnTo>
                  <a:lnTo>
                    <a:pt x="647" y="1127"/>
                  </a:lnTo>
                  <a:lnTo>
                    <a:pt x="668" y="1139"/>
                  </a:lnTo>
                  <a:lnTo>
                    <a:pt x="691" y="1152"/>
                  </a:lnTo>
                  <a:lnTo>
                    <a:pt x="712" y="1165"/>
                  </a:lnTo>
                  <a:lnTo>
                    <a:pt x="733" y="1181"/>
                  </a:lnTo>
                  <a:lnTo>
                    <a:pt x="753" y="1197"/>
                  </a:lnTo>
                  <a:lnTo>
                    <a:pt x="753" y="1197"/>
                  </a:lnTo>
                  <a:lnTo>
                    <a:pt x="778" y="1190"/>
                  </a:lnTo>
                  <a:lnTo>
                    <a:pt x="802" y="1182"/>
                  </a:lnTo>
                  <a:lnTo>
                    <a:pt x="825" y="1174"/>
                  </a:lnTo>
                  <a:lnTo>
                    <a:pt x="849" y="1164"/>
                  </a:lnTo>
                  <a:lnTo>
                    <a:pt x="871" y="1153"/>
                  </a:lnTo>
                  <a:lnTo>
                    <a:pt x="894" y="1142"/>
                  </a:lnTo>
                  <a:lnTo>
                    <a:pt x="916" y="1130"/>
                  </a:lnTo>
                  <a:lnTo>
                    <a:pt x="937" y="1117"/>
                  </a:lnTo>
                  <a:lnTo>
                    <a:pt x="957" y="1104"/>
                  </a:lnTo>
                  <a:lnTo>
                    <a:pt x="977" y="1089"/>
                  </a:lnTo>
                  <a:lnTo>
                    <a:pt x="996" y="1073"/>
                  </a:lnTo>
                  <a:lnTo>
                    <a:pt x="1016" y="1056"/>
                  </a:lnTo>
                  <a:lnTo>
                    <a:pt x="1033" y="1039"/>
                  </a:lnTo>
                  <a:lnTo>
                    <a:pt x="1051" y="1022"/>
                  </a:lnTo>
                  <a:lnTo>
                    <a:pt x="1067" y="1004"/>
                  </a:lnTo>
                  <a:lnTo>
                    <a:pt x="1082" y="985"/>
                  </a:lnTo>
                  <a:lnTo>
                    <a:pt x="1098" y="965"/>
                  </a:lnTo>
                  <a:lnTo>
                    <a:pt x="1111" y="945"/>
                  </a:lnTo>
                  <a:lnTo>
                    <a:pt x="1125" y="924"/>
                  </a:lnTo>
                  <a:lnTo>
                    <a:pt x="1138" y="902"/>
                  </a:lnTo>
                  <a:lnTo>
                    <a:pt x="1149" y="880"/>
                  </a:lnTo>
                  <a:lnTo>
                    <a:pt x="1160" y="857"/>
                  </a:lnTo>
                  <a:lnTo>
                    <a:pt x="1170" y="834"/>
                  </a:lnTo>
                  <a:lnTo>
                    <a:pt x="1179" y="811"/>
                  </a:lnTo>
                  <a:lnTo>
                    <a:pt x="1187" y="787"/>
                  </a:lnTo>
                  <a:lnTo>
                    <a:pt x="1194" y="762"/>
                  </a:lnTo>
                  <a:lnTo>
                    <a:pt x="1200" y="737"/>
                  </a:lnTo>
                  <a:lnTo>
                    <a:pt x="1205" y="711"/>
                  </a:lnTo>
                  <a:lnTo>
                    <a:pt x="1209" y="686"/>
                  </a:lnTo>
                  <a:lnTo>
                    <a:pt x="1211" y="661"/>
                  </a:lnTo>
                  <a:lnTo>
                    <a:pt x="1213" y="634"/>
                  </a:lnTo>
                  <a:lnTo>
                    <a:pt x="1213" y="607"/>
                  </a:lnTo>
                  <a:lnTo>
                    <a:pt x="1213" y="607"/>
                  </a:lnTo>
                  <a:lnTo>
                    <a:pt x="1213" y="577"/>
                  </a:lnTo>
                  <a:lnTo>
                    <a:pt x="1211" y="545"/>
                  </a:lnTo>
                  <a:lnTo>
                    <a:pt x="1206" y="515"/>
                  </a:lnTo>
                  <a:lnTo>
                    <a:pt x="1201" y="486"/>
                  </a:lnTo>
                  <a:lnTo>
                    <a:pt x="1195" y="455"/>
                  </a:lnTo>
                  <a:lnTo>
                    <a:pt x="1187" y="427"/>
                  </a:lnTo>
                  <a:lnTo>
                    <a:pt x="1177" y="398"/>
                  </a:lnTo>
                  <a:lnTo>
                    <a:pt x="1166" y="372"/>
                  </a:lnTo>
                  <a:lnTo>
                    <a:pt x="1154" y="345"/>
                  </a:lnTo>
                  <a:lnTo>
                    <a:pt x="1141" y="318"/>
                  </a:lnTo>
                  <a:lnTo>
                    <a:pt x="1126" y="293"/>
                  </a:lnTo>
                  <a:lnTo>
                    <a:pt x="1110" y="268"/>
                  </a:lnTo>
                  <a:lnTo>
                    <a:pt x="1093" y="244"/>
                  </a:lnTo>
                  <a:lnTo>
                    <a:pt x="1075" y="221"/>
                  </a:lnTo>
                  <a:lnTo>
                    <a:pt x="1056" y="199"/>
                  </a:lnTo>
                  <a:lnTo>
                    <a:pt x="1036" y="179"/>
                  </a:lnTo>
                  <a:lnTo>
                    <a:pt x="1014" y="158"/>
                  </a:lnTo>
                  <a:lnTo>
                    <a:pt x="992" y="140"/>
                  </a:lnTo>
                  <a:lnTo>
                    <a:pt x="969" y="122"/>
                  </a:lnTo>
                  <a:lnTo>
                    <a:pt x="946" y="105"/>
                  </a:lnTo>
                  <a:lnTo>
                    <a:pt x="922" y="89"/>
                  </a:lnTo>
                  <a:lnTo>
                    <a:pt x="897" y="74"/>
                  </a:lnTo>
                  <a:lnTo>
                    <a:pt x="870" y="61"/>
                  </a:lnTo>
                  <a:lnTo>
                    <a:pt x="843" y="49"/>
                  </a:lnTo>
                  <a:lnTo>
                    <a:pt x="815" y="38"/>
                  </a:lnTo>
                  <a:lnTo>
                    <a:pt x="787" y="28"/>
                  </a:lnTo>
                  <a:lnTo>
                    <a:pt x="758" y="20"/>
                  </a:lnTo>
                  <a:lnTo>
                    <a:pt x="729" y="14"/>
                  </a:lnTo>
                  <a:lnTo>
                    <a:pt x="699" y="8"/>
                  </a:lnTo>
                  <a:lnTo>
                    <a:pt x="668" y="4"/>
                  </a:lnTo>
                  <a:lnTo>
                    <a:pt x="638" y="1"/>
                  </a:lnTo>
                  <a:lnTo>
                    <a:pt x="606" y="0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2117E"/>
            </a:solidFill>
            <a:ln w="77788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6" name="ZoneTexte 15"/>
          <p:cNvSpPr txBox="1"/>
          <p:nvPr userDrawn="1"/>
        </p:nvSpPr>
        <p:spPr>
          <a:xfrm>
            <a:off x="3524669" y="915566"/>
            <a:ext cx="15513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0" dirty="0" smtClean="0">
                <a:solidFill>
                  <a:schemeClr val="bg1"/>
                </a:solidFill>
                <a:latin typeface="+mj-lt"/>
              </a:rPr>
              <a:t>Nouveau</a:t>
            </a:r>
          </a:p>
          <a:p>
            <a:pPr lvl="0" algn="ctr"/>
            <a:r>
              <a:rPr lang="fr-FR" sz="1400" b="0" dirty="0" smtClean="0">
                <a:solidFill>
                  <a:schemeClr val="bg1"/>
                </a:solidFill>
                <a:latin typeface="+mj-lt"/>
              </a:rPr>
              <a:t>Positionnement Marketing</a:t>
            </a:r>
          </a:p>
        </p:txBody>
      </p:sp>
      <p:sp>
        <p:nvSpPr>
          <p:cNvPr id="17" name="ZoneTexte 16"/>
          <p:cNvSpPr txBox="1"/>
          <p:nvPr userDrawn="1"/>
        </p:nvSpPr>
        <p:spPr>
          <a:xfrm>
            <a:off x="4716020" y="1616482"/>
            <a:ext cx="1551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0" dirty="0" smtClean="0">
                <a:solidFill>
                  <a:schemeClr val="bg1"/>
                </a:solidFill>
                <a:latin typeface="+mj-lt"/>
              </a:rPr>
              <a:t>Relation </a:t>
            </a:r>
          </a:p>
          <a:p>
            <a:pPr lvl="0" algn="ctr"/>
            <a:r>
              <a:rPr lang="fr-FR" sz="1400" b="0" dirty="0" smtClean="0">
                <a:solidFill>
                  <a:schemeClr val="bg1"/>
                </a:solidFill>
                <a:latin typeface="+mj-lt"/>
              </a:rPr>
              <a:t>Sociétaire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4964833" y="3075808"/>
            <a:ext cx="1551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0" dirty="0" smtClean="0">
                <a:solidFill>
                  <a:schemeClr val="bg1"/>
                </a:solidFill>
                <a:latin typeface="+mj-lt"/>
              </a:rPr>
              <a:t>Innovation</a:t>
            </a:r>
          </a:p>
        </p:txBody>
      </p:sp>
      <p:sp>
        <p:nvSpPr>
          <p:cNvPr id="19" name="ZoneTexte 18"/>
          <p:cNvSpPr txBox="1"/>
          <p:nvPr userDrawn="1"/>
        </p:nvSpPr>
        <p:spPr>
          <a:xfrm>
            <a:off x="4100735" y="4011910"/>
            <a:ext cx="1551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0" dirty="0" smtClean="0">
                <a:solidFill>
                  <a:schemeClr val="bg1"/>
                </a:solidFill>
                <a:latin typeface="+mj-lt"/>
              </a:rPr>
              <a:t>Marché de l’entreprise</a:t>
            </a:r>
          </a:p>
        </p:txBody>
      </p:sp>
      <p:sp>
        <p:nvSpPr>
          <p:cNvPr id="20" name="ZoneTexte 19"/>
          <p:cNvSpPr txBox="1"/>
          <p:nvPr userDrawn="1"/>
        </p:nvSpPr>
        <p:spPr>
          <a:xfrm>
            <a:off x="2627788" y="3939902"/>
            <a:ext cx="1782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0" spc="-50" baseline="0" dirty="0" smtClean="0">
                <a:solidFill>
                  <a:schemeClr val="bg1"/>
                </a:solidFill>
                <a:latin typeface="+mj-lt"/>
              </a:rPr>
              <a:t>Performance opérationnelle</a:t>
            </a:r>
          </a:p>
        </p:txBody>
      </p:sp>
      <p:sp>
        <p:nvSpPr>
          <p:cNvPr id="21" name="ZoneTexte 20"/>
          <p:cNvSpPr txBox="1"/>
          <p:nvPr userDrawn="1"/>
        </p:nvSpPr>
        <p:spPr>
          <a:xfrm>
            <a:off x="2012505" y="2912626"/>
            <a:ext cx="1551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0" dirty="0" smtClean="0">
                <a:solidFill>
                  <a:schemeClr val="bg1"/>
                </a:solidFill>
                <a:latin typeface="+mj-lt"/>
              </a:rPr>
              <a:t>Digital </a:t>
            </a:r>
          </a:p>
          <a:p>
            <a:pPr lvl="0" algn="ctr"/>
            <a:r>
              <a:rPr lang="fr-FR" sz="1400" b="0" dirty="0" smtClean="0">
                <a:solidFill>
                  <a:schemeClr val="bg1"/>
                </a:solidFill>
                <a:latin typeface="+mj-lt"/>
              </a:rPr>
              <a:t>à la Matmut</a:t>
            </a:r>
          </a:p>
        </p:txBody>
      </p:sp>
      <p:sp>
        <p:nvSpPr>
          <p:cNvPr id="22" name="ZoneTexte 21"/>
          <p:cNvSpPr txBox="1"/>
          <p:nvPr userDrawn="1"/>
        </p:nvSpPr>
        <p:spPr>
          <a:xfrm>
            <a:off x="2300533" y="1779664"/>
            <a:ext cx="1551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400" b="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RH Digital</a:t>
            </a:r>
          </a:p>
        </p:txBody>
      </p:sp>
      <p:sp>
        <p:nvSpPr>
          <p:cNvPr id="23" name="ZoneTexte 22"/>
          <p:cNvSpPr txBox="1"/>
          <p:nvPr userDrawn="1"/>
        </p:nvSpPr>
        <p:spPr>
          <a:xfrm>
            <a:off x="3305488" y="2665244"/>
            <a:ext cx="193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1600" b="1" dirty="0" smtClean="0">
                <a:solidFill>
                  <a:srgbClr val="17375E"/>
                </a:solidFill>
                <a:latin typeface="+mj-lt"/>
              </a:rPr>
              <a:t>LE SOCIÉTAIRE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2A0-60F3-4750-BE56-349EBD4C1F18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46DD-49E6-4A33-862B-A1F53F3CA5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922A0-60F3-4750-BE56-349EBD4C1F18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146DD-49E6-4A33-862B-A1F53F3CA5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922A0-60F3-4750-BE56-349EBD4C1F18}" type="datetimeFigureOut">
              <a:rPr lang="fr-FR" smtClean="0"/>
              <a:pPr/>
              <a:t>27/02/2017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146DD-49E6-4A33-862B-A1F53F3CA53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51" r:id="rId13"/>
    <p:sldLayoutId id="2147483754" r:id="rId14"/>
    <p:sldLayoutId id="2147483755" r:id="rId15"/>
    <p:sldLayoutId id="2147483650" r:id="rId16"/>
    <p:sldLayoutId id="2147483652" r:id="rId17"/>
    <p:sldLayoutId id="2147483734" r:id="rId18"/>
    <p:sldLayoutId id="2147483756" r:id="rId19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059582"/>
            <a:ext cx="3528392" cy="267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076056" y="4299942"/>
            <a:ext cx="3904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Nicolas GOMART – Directeur Général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Journée annuelle ADOM – 2 mars 2017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77017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6D49-CA87-48FD-9836-6AEABDE0996C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267744" y="411510"/>
            <a:ext cx="4536504" cy="369332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Merci de votre attention</a:t>
            </a:r>
            <a:endParaRPr lang="fr-FR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5910" y="3867998"/>
            <a:ext cx="260653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5584" y="865364"/>
            <a:ext cx="1398464" cy="113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931894"/>
            <a:ext cx="2736304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3867894"/>
            <a:ext cx="25792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995686"/>
            <a:ext cx="2736304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6009" y="1995686"/>
            <a:ext cx="2574303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6977" y="2931790"/>
            <a:ext cx="2659399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6346" y="195486"/>
            <a:ext cx="2680110" cy="182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C1DC-C50B-4816-B1F8-7535CB55A62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3568" y="2679762"/>
            <a:ext cx="7772400" cy="1998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755576" y="2067814"/>
            <a:ext cx="360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lvl="1" indent="457200">
              <a:spcBef>
                <a:spcPct val="0"/>
              </a:spcBef>
            </a:pPr>
            <a:endParaRPr lang="fr-FR" sz="2800" b="1" dirty="0" smtClean="0"/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fr-FR" sz="2100" b="1" dirty="0" smtClean="0">
              <a:solidFill>
                <a:srgbClr val="FF0000"/>
              </a:solidFill>
            </a:endParaRPr>
          </a:p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fr-FR" sz="4400" b="1" dirty="0" smtClean="0">
                <a:solidFill>
                  <a:schemeClr val="tx2">
                    <a:lumMod val="75000"/>
                  </a:schemeClr>
                </a:solidFill>
              </a:rPr>
              <a:t>3.2 Millions sociétaires</a:t>
            </a:r>
            <a:r>
              <a:rPr lang="fr-FR" sz="4400" b="1" cap="small" spc="1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endParaRPr lang="fr-FR" sz="4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lang="fr-FR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788424" y="2067814"/>
            <a:ext cx="360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6.8 Millions contrats</a:t>
            </a: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4788024" y="3363958"/>
            <a:ext cx="360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6 200 Collaborateurs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5496" y="555526"/>
            <a:ext cx="54006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65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fr-FR" sz="2400" b="1" noProof="0" dirty="0" smtClean="0">
                <a:solidFill>
                  <a:srgbClr val="253650"/>
                </a:solidFill>
                <a:ea typeface="+mj-ea"/>
                <a:cs typeface="+mj-cs"/>
              </a:rPr>
              <a:t>LE GROUPE MATMUT EN 4 CHIFFRES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253650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755576" y="3363958"/>
            <a:ext cx="3600000" cy="1080000"/>
          </a:xfrm>
          <a:prstGeom prst="rect">
            <a:avLst/>
          </a:prstGeom>
          <a:solidFill>
            <a:schemeClr val="bg1">
              <a:lumMod val="75000"/>
            </a:schemeClr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2 Md € de CA</a:t>
            </a:r>
            <a:endParaRPr lang="fr-FR" sz="1500" b="1" dirty="0" smtClean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1C1DC-C50B-4816-B1F8-7535CB55A62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683568" y="2679762"/>
            <a:ext cx="7772400" cy="1998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FR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611560" y="915566"/>
            <a:ext cx="3816424" cy="115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lvl="1" indent="457200">
              <a:spcBef>
                <a:spcPct val="0"/>
              </a:spcBef>
            </a:pPr>
            <a:endParaRPr lang="fr-FR" sz="2800" b="1" dirty="0" smtClean="0"/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fr-FR" sz="2100" b="1" dirty="0" smtClean="0">
              <a:solidFill>
                <a:srgbClr val="FF0000"/>
              </a:solidFill>
            </a:endParaRPr>
          </a:p>
          <a:p>
            <a:pPr lvl="0" algn="ctr">
              <a:lnSpc>
                <a:spcPct val="170000"/>
              </a:lnSpc>
              <a:spcBef>
                <a:spcPct val="0"/>
              </a:spcBef>
            </a:pPr>
            <a:endParaRPr lang="fr-FR" sz="4800" b="1" dirty="0" smtClean="0">
              <a:solidFill>
                <a:srgbClr val="FF0000"/>
              </a:solidFill>
            </a:endParaRPr>
          </a:p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fr-FR" sz="4800" b="1" dirty="0" smtClean="0">
                <a:solidFill>
                  <a:srgbClr val="FF0000"/>
                </a:solidFill>
              </a:rPr>
              <a:t>ENVIRONNEMENT R</a:t>
            </a:r>
            <a:r>
              <a:rPr lang="fr-FR" sz="4800" b="1" cap="small" dirty="0" smtClean="0">
                <a:solidFill>
                  <a:srgbClr val="FF0000"/>
                </a:solidFill>
              </a:rPr>
              <a:t>É</a:t>
            </a:r>
            <a:r>
              <a:rPr lang="fr-FR" sz="4800" b="1" dirty="0" smtClean="0">
                <a:solidFill>
                  <a:srgbClr val="FF0000"/>
                </a:solidFill>
              </a:rPr>
              <a:t>GLEMENTAIRE</a:t>
            </a:r>
          </a:p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fr-FR" sz="4800" b="1" dirty="0" smtClean="0"/>
              <a:t>Loi Hamon, ANI</a:t>
            </a:r>
          </a:p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fr-FR" sz="4800" b="1" dirty="0" smtClean="0"/>
              <a:t>Directive SII, Directive Distribution d’Assurance</a:t>
            </a:r>
          </a:p>
          <a:p>
            <a:pPr lvl="0" algn="ctr">
              <a:lnSpc>
                <a:spcPct val="170000"/>
              </a:lnSpc>
              <a:spcBef>
                <a:spcPct val="0"/>
              </a:spcBef>
            </a:pPr>
            <a:r>
              <a:rPr lang="fr-FR" sz="4800" b="1" cap="small" dirty="0" smtClean="0">
                <a:solidFill>
                  <a:srgbClr val="FF0000"/>
                </a:solidFill>
                <a:sym typeface="Wingdings"/>
              </a:rPr>
              <a:t>    </a:t>
            </a:r>
            <a:r>
              <a:rPr lang="fr-FR" sz="4800" b="1" cap="small" spc="100" dirty="0" smtClean="0">
                <a:solidFill>
                  <a:srgbClr val="FF0000"/>
                </a:solidFill>
              </a:rPr>
              <a:t>ASSUR</a:t>
            </a:r>
            <a:r>
              <a:rPr lang="fr-FR" sz="4800" b="1" cap="small" dirty="0" smtClean="0">
                <a:solidFill>
                  <a:srgbClr val="FF0000"/>
                </a:solidFill>
              </a:rPr>
              <a:t>É</a:t>
            </a:r>
            <a:r>
              <a:rPr lang="fr-FR" sz="4800" b="1" cap="small" spc="100" dirty="0" smtClean="0">
                <a:solidFill>
                  <a:srgbClr val="FF0000"/>
                </a:solidFill>
              </a:rPr>
              <a:t>S + VOLATILES, + PROTEGES   </a:t>
            </a:r>
          </a:p>
          <a:p>
            <a:pPr lvl="0">
              <a:lnSpc>
                <a:spcPct val="170000"/>
              </a:lnSpc>
              <a:spcBef>
                <a:spcPct val="0"/>
              </a:spcBef>
            </a:pPr>
            <a:endParaRPr lang="fr-FR" sz="2400" b="1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lang="fr-FR" sz="2400" b="1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4644008" y="915686"/>
            <a:ext cx="3888432" cy="115200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lvl="1" indent="457200">
              <a:spcBef>
                <a:spcPct val="0"/>
              </a:spcBef>
            </a:pPr>
            <a:endParaRPr lang="fr-FR" sz="2800" b="1" dirty="0" smtClean="0"/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fr-FR" sz="2100" b="1" dirty="0" smtClean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lang="fr-FR" sz="21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endParaRPr lang="fr-FR" sz="4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endParaRPr lang="fr-FR" sz="48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fr-FR" sz="4800" b="1" dirty="0" smtClean="0">
                <a:solidFill>
                  <a:srgbClr val="FF0000"/>
                </a:solidFill>
              </a:rPr>
              <a:t>ENVIRONNEMENT  TECHNOLOGIQUE 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fr-FR" sz="4800" b="1" dirty="0" smtClean="0"/>
              <a:t>Transformation Numérique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fr-FR" sz="4800" b="1" dirty="0" smtClean="0"/>
              <a:t>Toutes générations</a:t>
            </a: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fr-FR" sz="4800" b="1" cap="small" dirty="0" smtClean="0">
                <a:solidFill>
                  <a:srgbClr val="FF0000"/>
                </a:solidFill>
                <a:sym typeface="Wingdings"/>
              </a:rPr>
              <a:t>  </a:t>
            </a:r>
            <a:r>
              <a:rPr lang="fr-FR" sz="4800" b="1" cap="small" dirty="0" smtClean="0">
                <a:solidFill>
                  <a:srgbClr val="FF0000"/>
                </a:solidFill>
              </a:rPr>
              <a:t>ASSURÉS + INFORMÉS + EXIGEANTS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fr-FR" sz="3200" b="1" cap="small" dirty="0" smtClean="0">
                <a:solidFill>
                  <a:srgbClr val="FF0000"/>
                </a:solidFill>
              </a:rPr>
              <a:t> 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endParaRPr lang="fr-FR" sz="4800" b="1" dirty="0" smtClean="0">
              <a:solidFill>
                <a:srgbClr val="FF0000"/>
              </a:solidFill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lang="fr-FR" sz="2000" b="1" dirty="0" smtClean="0"/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lang="fr-FR" sz="2400" b="1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lang="fr-FR" sz="2400" b="1" dirty="0" smtClean="0"/>
          </a:p>
          <a:p>
            <a:pPr lvl="0">
              <a:spcBef>
                <a:spcPct val="0"/>
              </a:spcBef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611560" y="3939902"/>
            <a:ext cx="7920880" cy="72008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>
              <a:lnSpc>
                <a:spcPct val="150000"/>
              </a:lnSpc>
              <a:spcBef>
                <a:spcPct val="0"/>
              </a:spcBef>
            </a:pPr>
            <a:endParaRPr lang="fr-FR" sz="15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fr-FR" sz="15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lang="fr-FR" sz="4800" b="1" dirty="0" smtClean="0"/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lang="fr-FR" sz="4800" b="1" dirty="0" smtClean="0"/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fr-FR" sz="4800" b="1" dirty="0" smtClean="0">
                <a:latin typeface="Arial Black" pitchFamily="34" charset="0"/>
              </a:rPr>
              <a:t> </a:t>
            </a:r>
            <a:r>
              <a:rPr lang="fr-FR" sz="4800" b="1" dirty="0" smtClean="0"/>
              <a:t>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fr-FR" sz="4800" b="1" dirty="0" smtClean="0"/>
              <a:t> </a:t>
            </a:r>
            <a:r>
              <a:rPr lang="fr-FR" sz="4800" b="1" dirty="0" smtClean="0">
                <a:latin typeface="Arial Black" pitchFamily="34" charset="0"/>
              </a:rPr>
              <a:t>RELATION SOCIETAIRE SIMPLE, FLUIDE ET EFFICACE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fr-FR" sz="4800" b="1" dirty="0" smtClean="0">
                <a:latin typeface="Arial Black" pitchFamily="34" charset="0"/>
              </a:rPr>
              <a:t>+ 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r>
              <a:rPr lang="fr-FR" sz="4800" b="1" dirty="0" smtClean="0">
                <a:latin typeface="Arial Black" pitchFamily="34" charset="0"/>
              </a:rPr>
              <a:t>FIDELISATION PAR LA QUALITE</a:t>
            </a:r>
          </a:p>
          <a:p>
            <a:pPr lvl="0" algn="ctr">
              <a:lnSpc>
                <a:spcPct val="120000"/>
              </a:lnSpc>
              <a:spcBef>
                <a:spcPct val="0"/>
              </a:spcBef>
            </a:pPr>
            <a:endParaRPr lang="fr-FR" sz="3200" b="1" dirty="0" smtClean="0">
              <a:latin typeface="Arial Black" pitchFamily="34" charset="0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FR" sz="3200" b="1" dirty="0" smtClean="0"/>
              <a:t> </a:t>
            </a:r>
            <a:r>
              <a:rPr lang="fr-FR" sz="4800" b="1" dirty="0" smtClean="0"/>
              <a:t>  </a:t>
            </a:r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fr-FR" sz="15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lang="fr-FR" sz="2400" b="1" dirty="0" smtClean="0">
              <a:solidFill>
                <a:schemeClr val="bg2">
                  <a:lumMod val="90000"/>
                </a:schemeClr>
              </a:solidFill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9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>
          <a:xfrm>
            <a:off x="611560" y="2211710"/>
            <a:ext cx="3780000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lvl="1" indent="457200">
              <a:spcBef>
                <a:spcPct val="0"/>
              </a:spcBef>
            </a:pPr>
            <a:endParaRPr lang="fr-FR" sz="2800" b="1" dirty="0" smtClean="0"/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fr-FR" sz="21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endParaRPr lang="fr-FR" sz="4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fr-FR" sz="4800" b="1" dirty="0" smtClean="0">
                <a:solidFill>
                  <a:srgbClr val="FF0000"/>
                </a:solidFill>
              </a:rPr>
              <a:t>ENVIRONNEMENT FINANCIER  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4800" b="1" dirty="0" smtClean="0"/>
              <a:t>  Exigences de solvabilité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4800" b="1" dirty="0" smtClean="0"/>
              <a:t>  Médiocres performances techniques</a:t>
            </a:r>
          </a:p>
          <a:p>
            <a:pPr>
              <a:lnSpc>
                <a:spcPct val="170000"/>
              </a:lnSpc>
              <a:spcBef>
                <a:spcPct val="0"/>
              </a:spcBef>
              <a:buFont typeface="Arial" pitchFamily="34" charset="0"/>
              <a:buChar char="•"/>
              <a:tabLst>
                <a:tab pos="538163" algn="l"/>
              </a:tabLst>
            </a:pPr>
            <a:r>
              <a:rPr lang="fr-FR" sz="4800" b="1" dirty="0" smtClean="0"/>
              <a:t>  Baisse des revenus de placements </a:t>
            </a:r>
            <a:r>
              <a:rPr lang="fr-FR" sz="2800" b="1" dirty="0" smtClean="0"/>
              <a:t>	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fr-FR" sz="4800" b="1" cap="small" dirty="0" smtClean="0">
                <a:solidFill>
                  <a:srgbClr val="FF0000"/>
                </a:solidFill>
                <a:sym typeface="Wingdings"/>
              </a:rPr>
              <a:t>  </a:t>
            </a:r>
            <a:r>
              <a:rPr lang="fr-FR" sz="4800" b="1" cap="small" spc="100" dirty="0" smtClean="0">
                <a:solidFill>
                  <a:srgbClr val="FF0000"/>
                </a:solidFill>
              </a:rPr>
              <a:t>BESOIN : </a:t>
            </a:r>
            <a:r>
              <a:rPr lang="fr-FR" sz="4800" b="1" cap="small" spc="100" dirty="0" smtClean="0">
                <a:solidFill>
                  <a:srgbClr val="FF0000"/>
                </a:solidFill>
                <a:sym typeface="Wingdings"/>
              </a:rPr>
              <a:t> RENTABILITÉ METIER </a:t>
            </a:r>
            <a:r>
              <a:rPr lang="fr-FR" sz="4800" b="1" cap="small" spc="100" dirty="0" smtClean="0">
                <a:solidFill>
                  <a:srgbClr val="FF0000"/>
                </a:solidFill>
              </a:rPr>
              <a:t>  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endParaRPr lang="fr-FR" sz="2400" b="1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lang="fr-FR" sz="2400" b="1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re 1"/>
          <p:cNvSpPr txBox="1">
            <a:spLocks/>
          </p:cNvSpPr>
          <p:nvPr/>
        </p:nvSpPr>
        <p:spPr>
          <a:xfrm>
            <a:off x="4644008" y="2211710"/>
            <a:ext cx="3924016" cy="13681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lvl="1" indent="457200">
              <a:spcBef>
                <a:spcPct val="0"/>
              </a:spcBef>
            </a:pPr>
            <a:endParaRPr lang="fr-FR" sz="2800" b="1" dirty="0" smtClean="0"/>
          </a:p>
          <a:p>
            <a:pPr lvl="0">
              <a:lnSpc>
                <a:spcPct val="150000"/>
              </a:lnSpc>
              <a:spcBef>
                <a:spcPct val="0"/>
              </a:spcBef>
            </a:pPr>
            <a:endParaRPr lang="fr-FR" sz="21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70000"/>
              </a:lnSpc>
              <a:spcBef>
                <a:spcPct val="0"/>
              </a:spcBef>
            </a:pPr>
            <a:r>
              <a:rPr lang="fr-FR" sz="4800" b="1" dirty="0" smtClean="0">
                <a:solidFill>
                  <a:srgbClr val="FF0000"/>
                </a:solidFill>
              </a:rPr>
              <a:t>ENVIRONNEMENT MARCH</a:t>
            </a:r>
            <a:r>
              <a:rPr lang="fr-FR" sz="4800" b="1" cap="small" dirty="0" smtClean="0">
                <a:solidFill>
                  <a:srgbClr val="FF0000"/>
                </a:solidFill>
              </a:rPr>
              <a:t>É</a:t>
            </a:r>
            <a:endParaRPr lang="fr-FR" sz="4800" b="1" dirty="0" smtClean="0">
              <a:solidFill>
                <a:srgbClr val="FF0000"/>
              </a:solidFill>
            </a:endParaRPr>
          </a:p>
          <a:p>
            <a:pPr marL="90488" lvl="1">
              <a:lnSpc>
                <a:spcPct val="17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4800" b="1" dirty="0" smtClean="0"/>
              <a:t>  Maturité des marchés socles auto &amp; habitation </a:t>
            </a:r>
          </a:p>
          <a:p>
            <a:pPr marL="90488" lvl="1">
              <a:lnSpc>
                <a:spcPct val="17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4800" b="1" dirty="0" smtClean="0"/>
              <a:t>  Nouveaux entrants </a:t>
            </a:r>
          </a:p>
          <a:p>
            <a:pPr marL="90488" lvl="1">
              <a:lnSpc>
                <a:spcPct val="17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fr-FR" sz="4800" b="1" dirty="0" smtClean="0"/>
              <a:t>  Perspectives de croissance des cotisations limitées</a:t>
            </a:r>
          </a:p>
          <a:p>
            <a:pPr>
              <a:lnSpc>
                <a:spcPct val="170000"/>
              </a:lnSpc>
              <a:spcBef>
                <a:spcPct val="0"/>
              </a:spcBef>
              <a:tabLst>
                <a:tab pos="538163" algn="l"/>
              </a:tabLst>
            </a:pPr>
            <a:r>
              <a:rPr lang="fr-FR" sz="2800" b="1" dirty="0" smtClean="0"/>
              <a:t>	 </a:t>
            </a:r>
            <a:r>
              <a:rPr lang="fr-FR" sz="4800" b="1" cap="small" dirty="0" smtClean="0">
                <a:solidFill>
                  <a:srgbClr val="FF0000"/>
                </a:solidFill>
                <a:sym typeface="Wingdings"/>
              </a:rPr>
              <a:t>  </a:t>
            </a:r>
            <a:r>
              <a:rPr lang="fr-FR" sz="4800" b="1" cap="small" spc="100" dirty="0" smtClean="0">
                <a:solidFill>
                  <a:srgbClr val="FF0000"/>
                </a:solidFill>
              </a:rPr>
              <a:t>BESOIN :  </a:t>
            </a:r>
            <a:r>
              <a:rPr lang="fr-FR" sz="4800" b="1" cap="small" spc="100" dirty="0" smtClean="0">
                <a:solidFill>
                  <a:srgbClr val="FF0000"/>
                </a:solidFill>
                <a:sym typeface="Wingdings"/>
              </a:rPr>
              <a:t> PART DE MARCHE </a:t>
            </a:r>
            <a:r>
              <a:rPr lang="fr-FR" sz="4800" b="1" dirty="0" smtClean="0"/>
              <a:t>  </a:t>
            </a:r>
            <a:endParaRPr lang="fr-FR" sz="2400" b="1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lang="fr-FR" sz="2400" b="1" dirty="0" smtClean="0"/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Flèche vers le bas 19"/>
          <p:cNvSpPr/>
          <p:nvPr/>
        </p:nvSpPr>
        <p:spPr>
          <a:xfrm>
            <a:off x="4355976" y="3507854"/>
            <a:ext cx="288032" cy="360040"/>
          </a:xfrm>
          <a:prstGeom prst="downArrow">
            <a:avLst/>
          </a:prstGeom>
          <a:gradFill flip="none" rotWithShape="1">
            <a:gsLst>
              <a:gs pos="0">
                <a:schemeClr val="bg2">
                  <a:lumMod val="90000"/>
                </a:schemeClr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0" y="51470"/>
            <a:ext cx="7979943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650"/>
                </a:solidFill>
                <a:effectLst/>
                <a:uLnTx/>
                <a:uFillTx/>
                <a:ea typeface="+mj-ea"/>
                <a:cs typeface="+mj-cs"/>
              </a:rPr>
              <a:t> </a:t>
            </a:r>
            <a:r>
              <a:rPr lang="fr-FR" sz="2400" b="1" dirty="0" smtClean="0">
                <a:solidFill>
                  <a:srgbClr val="253650"/>
                </a:solidFill>
                <a:ea typeface="+mj-ea"/>
                <a:cs typeface="+mj-cs"/>
              </a:rPr>
              <a:t>NOUVEAU PAYSAGE DE L’ASSURANCE</a:t>
            </a: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solidFill>
                <a:srgbClr val="25365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6D49-CA87-48FD-9836-6AEABDE0996C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-36511" y="33468"/>
            <a:ext cx="7979943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650"/>
                </a:solidFill>
                <a:effectLst/>
                <a:uLnTx/>
                <a:uFillTx/>
                <a:ea typeface="+mj-ea"/>
                <a:cs typeface="+mj-cs"/>
              </a:rPr>
              <a:t>LES CHANTIERS</a:t>
            </a:r>
            <a:r>
              <a:rPr kumimoji="0" lang="fr-FR" sz="2400" b="1" i="0" u="none" strike="noStrike" kern="1200" cap="none" spc="0" normalizeH="0" noProof="0" dirty="0" smtClean="0">
                <a:ln>
                  <a:noFill/>
                </a:ln>
                <a:solidFill>
                  <a:srgbClr val="253650"/>
                </a:solidFill>
                <a:effectLst/>
                <a:uLnTx/>
                <a:uFillTx/>
                <a:ea typeface="+mj-ea"/>
                <a:cs typeface="+mj-cs"/>
              </a:rPr>
              <a:t> STRATEGIQUES </a:t>
            </a: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650"/>
                </a:solidFill>
                <a:effectLst/>
                <a:uLnTx/>
                <a:uFillTx/>
                <a:ea typeface="+mj-ea"/>
                <a:cs typeface="+mj-cs"/>
              </a:rPr>
              <a:t>#AMBITION MATMUT</a:t>
            </a:r>
          </a:p>
        </p:txBody>
      </p:sp>
      <p:grpSp>
        <p:nvGrpSpPr>
          <p:cNvPr id="31" name="Groupe 30"/>
          <p:cNvGrpSpPr/>
          <p:nvPr/>
        </p:nvGrpSpPr>
        <p:grpSpPr>
          <a:xfrm>
            <a:off x="2195732" y="555528"/>
            <a:ext cx="4536508" cy="4443958"/>
            <a:chOff x="1979712" y="555528"/>
            <a:chExt cx="4536508" cy="4443958"/>
          </a:xfrm>
        </p:grpSpPr>
        <p:grpSp>
          <p:nvGrpSpPr>
            <p:cNvPr id="14" name="Groupe 13"/>
            <p:cNvGrpSpPr/>
            <p:nvPr/>
          </p:nvGrpSpPr>
          <p:grpSpPr>
            <a:xfrm>
              <a:off x="1979712" y="555528"/>
              <a:ext cx="4512534" cy="4443958"/>
              <a:chOff x="1979712" y="555528"/>
              <a:chExt cx="4512534" cy="4443958"/>
            </a:xfrm>
          </p:grpSpPr>
          <p:sp>
            <p:nvSpPr>
              <p:cNvPr id="15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979712" y="555528"/>
                <a:ext cx="4512534" cy="44439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6" name="Freeform 5"/>
              <p:cNvSpPr>
                <a:spLocks/>
              </p:cNvSpPr>
              <p:nvPr/>
            </p:nvSpPr>
            <p:spPr bwMode="auto">
              <a:xfrm>
                <a:off x="2009102" y="2459732"/>
                <a:ext cx="1486626" cy="1485401"/>
              </a:xfrm>
              <a:custGeom>
                <a:avLst/>
                <a:gdLst>
                  <a:gd name="T0" fmla="*/ 1214 w 1214"/>
                  <a:gd name="T1" fmla="*/ 638 h 1213"/>
                  <a:gd name="T2" fmla="*/ 1202 w 1214"/>
                  <a:gd name="T3" fmla="*/ 729 h 1213"/>
                  <a:gd name="T4" fmla="*/ 1178 w 1214"/>
                  <a:gd name="T5" fmla="*/ 815 h 1213"/>
                  <a:gd name="T6" fmla="*/ 1141 w 1214"/>
                  <a:gd name="T7" fmla="*/ 895 h 1213"/>
                  <a:gd name="T8" fmla="*/ 1094 w 1214"/>
                  <a:gd name="T9" fmla="*/ 970 h 1213"/>
                  <a:gd name="T10" fmla="*/ 1037 w 1214"/>
                  <a:gd name="T11" fmla="*/ 1036 h 1213"/>
                  <a:gd name="T12" fmla="*/ 970 w 1214"/>
                  <a:gd name="T13" fmla="*/ 1093 h 1213"/>
                  <a:gd name="T14" fmla="*/ 897 w 1214"/>
                  <a:gd name="T15" fmla="*/ 1141 h 1213"/>
                  <a:gd name="T16" fmla="*/ 816 w 1214"/>
                  <a:gd name="T17" fmla="*/ 1177 h 1213"/>
                  <a:gd name="T18" fmla="*/ 730 w 1214"/>
                  <a:gd name="T19" fmla="*/ 1201 h 1213"/>
                  <a:gd name="T20" fmla="*/ 639 w 1214"/>
                  <a:gd name="T21" fmla="*/ 1212 h 1213"/>
                  <a:gd name="T22" fmla="*/ 577 w 1214"/>
                  <a:gd name="T23" fmla="*/ 1212 h 1213"/>
                  <a:gd name="T24" fmla="*/ 485 w 1214"/>
                  <a:gd name="T25" fmla="*/ 1201 h 1213"/>
                  <a:gd name="T26" fmla="*/ 398 w 1214"/>
                  <a:gd name="T27" fmla="*/ 1177 h 1213"/>
                  <a:gd name="T28" fmla="*/ 318 w 1214"/>
                  <a:gd name="T29" fmla="*/ 1141 h 1213"/>
                  <a:gd name="T30" fmla="*/ 244 w 1214"/>
                  <a:gd name="T31" fmla="*/ 1093 h 1213"/>
                  <a:gd name="T32" fmla="*/ 179 w 1214"/>
                  <a:gd name="T33" fmla="*/ 1036 h 1213"/>
                  <a:gd name="T34" fmla="*/ 122 w 1214"/>
                  <a:gd name="T35" fmla="*/ 970 h 1213"/>
                  <a:gd name="T36" fmla="*/ 74 w 1214"/>
                  <a:gd name="T37" fmla="*/ 895 h 1213"/>
                  <a:gd name="T38" fmla="*/ 38 w 1214"/>
                  <a:gd name="T39" fmla="*/ 815 h 1213"/>
                  <a:gd name="T40" fmla="*/ 12 w 1214"/>
                  <a:gd name="T41" fmla="*/ 729 h 1213"/>
                  <a:gd name="T42" fmla="*/ 1 w 1214"/>
                  <a:gd name="T43" fmla="*/ 638 h 1213"/>
                  <a:gd name="T44" fmla="*/ 1 w 1214"/>
                  <a:gd name="T45" fmla="*/ 575 h 1213"/>
                  <a:gd name="T46" fmla="*/ 12 w 1214"/>
                  <a:gd name="T47" fmla="*/ 484 h 1213"/>
                  <a:gd name="T48" fmla="*/ 38 w 1214"/>
                  <a:gd name="T49" fmla="*/ 398 h 1213"/>
                  <a:gd name="T50" fmla="*/ 74 w 1214"/>
                  <a:gd name="T51" fmla="*/ 318 h 1213"/>
                  <a:gd name="T52" fmla="*/ 122 w 1214"/>
                  <a:gd name="T53" fmla="*/ 244 h 1213"/>
                  <a:gd name="T54" fmla="*/ 179 w 1214"/>
                  <a:gd name="T55" fmla="*/ 177 h 1213"/>
                  <a:gd name="T56" fmla="*/ 244 w 1214"/>
                  <a:gd name="T57" fmla="*/ 120 h 1213"/>
                  <a:gd name="T58" fmla="*/ 318 w 1214"/>
                  <a:gd name="T59" fmla="*/ 73 h 1213"/>
                  <a:gd name="T60" fmla="*/ 398 w 1214"/>
                  <a:gd name="T61" fmla="*/ 36 h 1213"/>
                  <a:gd name="T62" fmla="*/ 485 w 1214"/>
                  <a:gd name="T63" fmla="*/ 12 h 1213"/>
                  <a:gd name="T64" fmla="*/ 577 w 1214"/>
                  <a:gd name="T65" fmla="*/ 1 h 1213"/>
                  <a:gd name="T66" fmla="*/ 639 w 1214"/>
                  <a:gd name="T67" fmla="*/ 1 h 1213"/>
                  <a:gd name="T68" fmla="*/ 730 w 1214"/>
                  <a:gd name="T69" fmla="*/ 12 h 1213"/>
                  <a:gd name="T70" fmla="*/ 816 w 1214"/>
                  <a:gd name="T71" fmla="*/ 36 h 1213"/>
                  <a:gd name="T72" fmla="*/ 897 w 1214"/>
                  <a:gd name="T73" fmla="*/ 73 h 1213"/>
                  <a:gd name="T74" fmla="*/ 970 w 1214"/>
                  <a:gd name="T75" fmla="*/ 120 h 1213"/>
                  <a:gd name="T76" fmla="*/ 1037 w 1214"/>
                  <a:gd name="T77" fmla="*/ 177 h 1213"/>
                  <a:gd name="T78" fmla="*/ 1094 w 1214"/>
                  <a:gd name="T79" fmla="*/ 244 h 1213"/>
                  <a:gd name="T80" fmla="*/ 1141 w 1214"/>
                  <a:gd name="T81" fmla="*/ 318 h 1213"/>
                  <a:gd name="T82" fmla="*/ 1178 w 1214"/>
                  <a:gd name="T83" fmla="*/ 398 h 1213"/>
                  <a:gd name="T84" fmla="*/ 1202 w 1214"/>
                  <a:gd name="T85" fmla="*/ 484 h 1213"/>
                  <a:gd name="T86" fmla="*/ 1214 w 1214"/>
                  <a:gd name="T87" fmla="*/ 575 h 1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14" h="1213">
                    <a:moveTo>
                      <a:pt x="1214" y="607"/>
                    </a:moveTo>
                    <a:lnTo>
                      <a:pt x="1214" y="607"/>
                    </a:lnTo>
                    <a:lnTo>
                      <a:pt x="1214" y="638"/>
                    </a:lnTo>
                    <a:lnTo>
                      <a:pt x="1212" y="669"/>
                    </a:lnTo>
                    <a:lnTo>
                      <a:pt x="1207" y="699"/>
                    </a:lnTo>
                    <a:lnTo>
                      <a:pt x="1202" y="729"/>
                    </a:lnTo>
                    <a:lnTo>
                      <a:pt x="1196" y="758"/>
                    </a:lnTo>
                    <a:lnTo>
                      <a:pt x="1187" y="787"/>
                    </a:lnTo>
                    <a:lnTo>
                      <a:pt x="1178" y="815"/>
                    </a:lnTo>
                    <a:lnTo>
                      <a:pt x="1167" y="843"/>
                    </a:lnTo>
                    <a:lnTo>
                      <a:pt x="1155" y="870"/>
                    </a:lnTo>
                    <a:lnTo>
                      <a:pt x="1141" y="895"/>
                    </a:lnTo>
                    <a:lnTo>
                      <a:pt x="1127" y="921"/>
                    </a:lnTo>
                    <a:lnTo>
                      <a:pt x="1111" y="946"/>
                    </a:lnTo>
                    <a:lnTo>
                      <a:pt x="1094" y="970"/>
                    </a:lnTo>
                    <a:lnTo>
                      <a:pt x="1076" y="993"/>
                    </a:lnTo>
                    <a:lnTo>
                      <a:pt x="1056" y="1014"/>
                    </a:lnTo>
                    <a:lnTo>
                      <a:pt x="1037" y="1036"/>
                    </a:lnTo>
                    <a:lnTo>
                      <a:pt x="1015" y="1056"/>
                    </a:lnTo>
                    <a:lnTo>
                      <a:pt x="993" y="1075"/>
                    </a:lnTo>
                    <a:lnTo>
                      <a:pt x="970" y="1093"/>
                    </a:lnTo>
                    <a:lnTo>
                      <a:pt x="947" y="1110"/>
                    </a:lnTo>
                    <a:lnTo>
                      <a:pt x="923" y="1126"/>
                    </a:lnTo>
                    <a:lnTo>
                      <a:pt x="897" y="1141"/>
                    </a:lnTo>
                    <a:lnTo>
                      <a:pt x="871" y="1154"/>
                    </a:lnTo>
                    <a:lnTo>
                      <a:pt x="844" y="1166"/>
                    </a:lnTo>
                    <a:lnTo>
                      <a:pt x="816" y="1177"/>
                    </a:lnTo>
                    <a:lnTo>
                      <a:pt x="788" y="1187"/>
                    </a:lnTo>
                    <a:lnTo>
                      <a:pt x="759" y="1194"/>
                    </a:lnTo>
                    <a:lnTo>
                      <a:pt x="730" y="1201"/>
                    </a:lnTo>
                    <a:lnTo>
                      <a:pt x="699" y="1206"/>
                    </a:lnTo>
                    <a:lnTo>
                      <a:pt x="669" y="1210"/>
                    </a:lnTo>
                    <a:lnTo>
                      <a:pt x="639" y="1212"/>
                    </a:lnTo>
                    <a:lnTo>
                      <a:pt x="607" y="1213"/>
                    </a:lnTo>
                    <a:lnTo>
                      <a:pt x="607" y="1213"/>
                    </a:lnTo>
                    <a:lnTo>
                      <a:pt x="577" y="1212"/>
                    </a:lnTo>
                    <a:lnTo>
                      <a:pt x="545" y="1210"/>
                    </a:lnTo>
                    <a:lnTo>
                      <a:pt x="515" y="1206"/>
                    </a:lnTo>
                    <a:lnTo>
                      <a:pt x="485" y="1201"/>
                    </a:lnTo>
                    <a:lnTo>
                      <a:pt x="455" y="1194"/>
                    </a:lnTo>
                    <a:lnTo>
                      <a:pt x="428" y="1187"/>
                    </a:lnTo>
                    <a:lnTo>
                      <a:pt x="398" y="1177"/>
                    </a:lnTo>
                    <a:lnTo>
                      <a:pt x="372" y="1166"/>
                    </a:lnTo>
                    <a:lnTo>
                      <a:pt x="344" y="1154"/>
                    </a:lnTo>
                    <a:lnTo>
                      <a:pt x="318" y="1141"/>
                    </a:lnTo>
                    <a:lnTo>
                      <a:pt x="293" y="1126"/>
                    </a:lnTo>
                    <a:lnTo>
                      <a:pt x="269" y="1110"/>
                    </a:lnTo>
                    <a:lnTo>
                      <a:pt x="244" y="1093"/>
                    </a:lnTo>
                    <a:lnTo>
                      <a:pt x="221" y="1075"/>
                    </a:lnTo>
                    <a:lnTo>
                      <a:pt x="199" y="1056"/>
                    </a:lnTo>
                    <a:lnTo>
                      <a:pt x="179" y="1036"/>
                    </a:lnTo>
                    <a:lnTo>
                      <a:pt x="158" y="1014"/>
                    </a:lnTo>
                    <a:lnTo>
                      <a:pt x="139" y="993"/>
                    </a:lnTo>
                    <a:lnTo>
                      <a:pt x="122" y="970"/>
                    </a:lnTo>
                    <a:lnTo>
                      <a:pt x="105" y="946"/>
                    </a:lnTo>
                    <a:lnTo>
                      <a:pt x="89" y="921"/>
                    </a:lnTo>
                    <a:lnTo>
                      <a:pt x="74" y="895"/>
                    </a:lnTo>
                    <a:lnTo>
                      <a:pt x="61" y="870"/>
                    </a:lnTo>
                    <a:lnTo>
                      <a:pt x="49" y="843"/>
                    </a:lnTo>
                    <a:lnTo>
                      <a:pt x="38" y="815"/>
                    </a:lnTo>
                    <a:lnTo>
                      <a:pt x="28" y="787"/>
                    </a:lnTo>
                    <a:lnTo>
                      <a:pt x="20" y="758"/>
                    </a:lnTo>
                    <a:lnTo>
                      <a:pt x="12" y="729"/>
                    </a:lnTo>
                    <a:lnTo>
                      <a:pt x="8" y="699"/>
                    </a:lnTo>
                    <a:lnTo>
                      <a:pt x="4" y="669"/>
                    </a:lnTo>
                    <a:lnTo>
                      <a:pt x="1" y="638"/>
                    </a:lnTo>
                    <a:lnTo>
                      <a:pt x="0" y="607"/>
                    </a:lnTo>
                    <a:lnTo>
                      <a:pt x="0" y="607"/>
                    </a:lnTo>
                    <a:lnTo>
                      <a:pt x="1" y="575"/>
                    </a:lnTo>
                    <a:lnTo>
                      <a:pt x="4" y="545"/>
                    </a:lnTo>
                    <a:lnTo>
                      <a:pt x="8" y="514"/>
                    </a:lnTo>
                    <a:lnTo>
                      <a:pt x="12" y="484"/>
                    </a:lnTo>
                    <a:lnTo>
                      <a:pt x="20" y="455"/>
                    </a:lnTo>
                    <a:lnTo>
                      <a:pt x="28" y="426"/>
                    </a:lnTo>
                    <a:lnTo>
                      <a:pt x="38" y="398"/>
                    </a:lnTo>
                    <a:lnTo>
                      <a:pt x="49" y="370"/>
                    </a:lnTo>
                    <a:lnTo>
                      <a:pt x="61" y="343"/>
                    </a:lnTo>
                    <a:lnTo>
                      <a:pt x="74" y="318"/>
                    </a:lnTo>
                    <a:lnTo>
                      <a:pt x="89" y="292"/>
                    </a:lnTo>
                    <a:lnTo>
                      <a:pt x="105" y="267"/>
                    </a:lnTo>
                    <a:lnTo>
                      <a:pt x="122" y="244"/>
                    </a:lnTo>
                    <a:lnTo>
                      <a:pt x="139" y="221"/>
                    </a:lnTo>
                    <a:lnTo>
                      <a:pt x="158" y="199"/>
                    </a:lnTo>
                    <a:lnTo>
                      <a:pt x="179" y="177"/>
                    </a:lnTo>
                    <a:lnTo>
                      <a:pt x="199" y="158"/>
                    </a:lnTo>
                    <a:lnTo>
                      <a:pt x="221" y="138"/>
                    </a:lnTo>
                    <a:lnTo>
                      <a:pt x="244" y="120"/>
                    </a:lnTo>
                    <a:lnTo>
                      <a:pt x="269" y="103"/>
                    </a:lnTo>
                    <a:lnTo>
                      <a:pt x="293" y="87"/>
                    </a:lnTo>
                    <a:lnTo>
                      <a:pt x="318" y="73"/>
                    </a:lnTo>
                    <a:lnTo>
                      <a:pt x="344" y="59"/>
                    </a:lnTo>
                    <a:lnTo>
                      <a:pt x="372" y="47"/>
                    </a:lnTo>
                    <a:lnTo>
                      <a:pt x="398" y="36"/>
                    </a:lnTo>
                    <a:lnTo>
                      <a:pt x="428" y="26"/>
                    </a:lnTo>
                    <a:lnTo>
                      <a:pt x="455" y="19"/>
                    </a:lnTo>
                    <a:lnTo>
                      <a:pt x="485" y="12"/>
                    </a:lnTo>
                    <a:lnTo>
                      <a:pt x="515" y="7"/>
                    </a:lnTo>
                    <a:lnTo>
                      <a:pt x="545" y="3"/>
                    </a:lnTo>
                    <a:lnTo>
                      <a:pt x="577" y="1"/>
                    </a:lnTo>
                    <a:lnTo>
                      <a:pt x="607" y="0"/>
                    </a:lnTo>
                    <a:lnTo>
                      <a:pt x="607" y="0"/>
                    </a:lnTo>
                    <a:lnTo>
                      <a:pt x="639" y="1"/>
                    </a:lnTo>
                    <a:lnTo>
                      <a:pt x="669" y="3"/>
                    </a:lnTo>
                    <a:lnTo>
                      <a:pt x="699" y="7"/>
                    </a:lnTo>
                    <a:lnTo>
                      <a:pt x="730" y="12"/>
                    </a:lnTo>
                    <a:lnTo>
                      <a:pt x="759" y="19"/>
                    </a:lnTo>
                    <a:lnTo>
                      <a:pt x="788" y="26"/>
                    </a:lnTo>
                    <a:lnTo>
                      <a:pt x="816" y="36"/>
                    </a:lnTo>
                    <a:lnTo>
                      <a:pt x="844" y="47"/>
                    </a:lnTo>
                    <a:lnTo>
                      <a:pt x="871" y="59"/>
                    </a:lnTo>
                    <a:lnTo>
                      <a:pt x="897" y="73"/>
                    </a:lnTo>
                    <a:lnTo>
                      <a:pt x="923" y="87"/>
                    </a:lnTo>
                    <a:lnTo>
                      <a:pt x="947" y="103"/>
                    </a:lnTo>
                    <a:lnTo>
                      <a:pt x="970" y="120"/>
                    </a:lnTo>
                    <a:lnTo>
                      <a:pt x="993" y="138"/>
                    </a:lnTo>
                    <a:lnTo>
                      <a:pt x="1015" y="158"/>
                    </a:lnTo>
                    <a:lnTo>
                      <a:pt x="1037" y="177"/>
                    </a:lnTo>
                    <a:lnTo>
                      <a:pt x="1056" y="199"/>
                    </a:lnTo>
                    <a:lnTo>
                      <a:pt x="1076" y="221"/>
                    </a:lnTo>
                    <a:lnTo>
                      <a:pt x="1094" y="244"/>
                    </a:lnTo>
                    <a:lnTo>
                      <a:pt x="1111" y="267"/>
                    </a:lnTo>
                    <a:lnTo>
                      <a:pt x="1127" y="292"/>
                    </a:lnTo>
                    <a:lnTo>
                      <a:pt x="1141" y="318"/>
                    </a:lnTo>
                    <a:lnTo>
                      <a:pt x="1155" y="343"/>
                    </a:lnTo>
                    <a:lnTo>
                      <a:pt x="1167" y="370"/>
                    </a:lnTo>
                    <a:lnTo>
                      <a:pt x="1178" y="398"/>
                    </a:lnTo>
                    <a:lnTo>
                      <a:pt x="1187" y="426"/>
                    </a:lnTo>
                    <a:lnTo>
                      <a:pt x="1196" y="455"/>
                    </a:lnTo>
                    <a:lnTo>
                      <a:pt x="1202" y="484"/>
                    </a:lnTo>
                    <a:lnTo>
                      <a:pt x="1207" y="514"/>
                    </a:lnTo>
                    <a:lnTo>
                      <a:pt x="1212" y="545"/>
                    </a:lnTo>
                    <a:lnTo>
                      <a:pt x="1214" y="575"/>
                    </a:lnTo>
                    <a:lnTo>
                      <a:pt x="1214" y="607"/>
                    </a:lnTo>
                    <a:lnTo>
                      <a:pt x="1214" y="607"/>
                    </a:lnTo>
                    <a:close/>
                  </a:path>
                </a:pathLst>
              </a:custGeom>
              <a:solidFill>
                <a:srgbClr val="008F36"/>
              </a:solidFill>
              <a:ln w="777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7" name="Freeform 6"/>
              <p:cNvSpPr>
                <a:spLocks/>
              </p:cNvSpPr>
              <p:nvPr/>
            </p:nvSpPr>
            <p:spPr bwMode="auto">
              <a:xfrm>
                <a:off x="2827113" y="3483471"/>
                <a:ext cx="1486626" cy="1486626"/>
              </a:xfrm>
              <a:custGeom>
                <a:avLst/>
                <a:gdLst>
                  <a:gd name="T0" fmla="*/ 1214 w 1214"/>
                  <a:gd name="T1" fmla="*/ 638 h 1214"/>
                  <a:gd name="T2" fmla="*/ 1201 w 1214"/>
                  <a:gd name="T3" fmla="*/ 729 h 1214"/>
                  <a:gd name="T4" fmla="*/ 1177 w 1214"/>
                  <a:gd name="T5" fmla="*/ 816 h 1214"/>
                  <a:gd name="T6" fmla="*/ 1141 w 1214"/>
                  <a:gd name="T7" fmla="*/ 896 h 1214"/>
                  <a:gd name="T8" fmla="*/ 1093 w 1214"/>
                  <a:gd name="T9" fmla="*/ 970 h 1214"/>
                  <a:gd name="T10" fmla="*/ 1036 w 1214"/>
                  <a:gd name="T11" fmla="*/ 1037 h 1214"/>
                  <a:gd name="T12" fmla="*/ 970 w 1214"/>
                  <a:gd name="T13" fmla="*/ 1094 h 1214"/>
                  <a:gd name="T14" fmla="*/ 897 w 1214"/>
                  <a:gd name="T15" fmla="*/ 1141 h 1214"/>
                  <a:gd name="T16" fmla="*/ 816 w 1214"/>
                  <a:gd name="T17" fmla="*/ 1177 h 1214"/>
                  <a:gd name="T18" fmla="*/ 729 w 1214"/>
                  <a:gd name="T19" fmla="*/ 1202 h 1214"/>
                  <a:gd name="T20" fmla="*/ 638 w 1214"/>
                  <a:gd name="T21" fmla="*/ 1213 h 1214"/>
                  <a:gd name="T22" fmla="*/ 576 w 1214"/>
                  <a:gd name="T23" fmla="*/ 1213 h 1214"/>
                  <a:gd name="T24" fmla="*/ 484 w 1214"/>
                  <a:gd name="T25" fmla="*/ 1202 h 1214"/>
                  <a:gd name="T26" fmla="*/ 398 w 1214"/>
                  <a:gd name="T27" fmla="*/ 1177 h 1214"/>
                  <a:gd name="T28" fmla="*/ 318 w 1214"/>
                  <a:gd name="T29" fmla="*/ 1141 h 1214"/>
                  <a:gd name="T30" fmla="*/ 244 w 1214"/>
                  <a:gd name="T31" fmla="*/ 1094 h 1214"/>
                  <a:gd name="T32" fmla="*/ 178 w 1214"/>
                  <a:gd name="T33" fmla="*/ 1037 h 1214"/>
                  <a:gd name="T34" fmla="*/ 121 w 1214"/>
                  <a:gd name="T35" fmla="*/ 970 h 1214"/>
                  <a:gd name="T36" fmla="*/ 74 w 1214"/>
                  <a:gd name="T37" fmla="*/ 896 h 1214"/>
                  <a:gd name="T38" fmla="*/ 37 w 1214"/>
                  <a:gd name="T39" fmla="*/ 816 h 1214"/>
                  <a:gd name="T40" fmla="*/ 12 w 1214"/>
                  <a:gd name="T41" fmla="*/ 729 h 1214"/>
                  <a:gd name="T42" fmla="*/ 1 w 1214"/>
                  <a:gd name="T43" fmla="*/ 638 h 1214"/>
                  <a:gd name="T44" fmla="*/ 1 w 1214"/>
                  <a:gd name="T45" fmla="*/ 575 h 1214"/>
                  <a:gd name="T46" fmla="*/ 12 w 1214"/>
                  <a:gd name="T47" fmla="*/ 484 h 1214"/>
                  <a:gd name="T48" fmla="*/ 37 w 1214"/>
                  <a:gd name="T49" fmla="*/ 398 h 1214"/>
                  <a:gd name="T50" fmla="*/ 74 w 1214"/>
                  <a:gd name="T51" fmla="*/ 318 h 1214"/>
                  <a:gd name="T52" fmla="*/ 121 w 1214"/>
                  <a:gd name="T53" fmla="*/ 244 h 1214"/>
                  <a:gd name="T54" fmla="*/ 178 w 1214"/>
                  <a:gd name="T55" fmla="*/ 177 h 1214"/>
                  <a:gd name="T56" fmla="*/ 244 w 1214"/>
                  <a:gd name="T57" fmla="*/ 120 h 1214"/>
                  <a:gd name="T58" fmla="*/ 318 w 1214"/>
                  <a:gd name="T59" fmla="*/ 73 h 1214"/>
                  <a:gd name="T60" fmla="*/ 398 w 1214"/>
                  <a:gd name="T61" fmla="*/ 36 h 1214"/>
                  <a:gd name="T62" fmla="*/ 484 w 1214"/>
                  <a:gd name="T63" fmla="*/ 12 h 1214"/>
                  <a:gd name="T64" fmla="*/ 576 w 1214"/>
                  <a:gd name="T65" fmla="*/ 1 h 1214"/>
                  <a:gd name="T66" fmla="*/ 638 w 1214"/>
                  <a:gd name="T67" fmla="*/ 1 h 1214"/>
                  <a:gd name="T68" fmla="*/ 729 w 1214"/>
                  <a:gd name="T69" fmla="*/ 12 h 1214"/>
                  <a:gd name="T70" fmla="*/ 816 w 1214"/>
                  <a:gd name="T71" fmla="*/ 36 h 1214"/>
                  <a:gd name="T72" fmla="*/ 897 w 1214"/>
                  <a:gd name="T73" fmla="*/ 73 h 1214"/>
                  <a:gd name="T74" fmla="*/ 970 w 1214"/>
                  <a:gd name="T75" fmla="*/ 120 h 1214"/>
                  <a:gd name="T76" fmla="*/ 1036 w 1214"/>
                  <a:gd name="T77" fmla="*/ 177 h 1214"/>
                  <a:gd name="T78" fmla="*/ 1093 w 1214"/>
                  <a:gd name="T79" fmla="*/ 244 h 1214"/>
                  <a:gd name="T80" fmla="*/ 1141 w 1214"/>
                  <a:gd name="T81" fmla="*/ 318 h 1214"/>
                  <a:gd name="T82" fmla="*/ 1177 w 1214"/>
                  <a:gd name="T83" fmla="*/ 398 h 1214"/>
                  <a:gd name="T84" fmla="*/ 1201 w 1214"/>
                  <a:gd name="T85" fmla="*/ 484 h 1214"/>
                  <a:gd name="T86" fmla="*/ 1214 w 1214"/>
                  <a:gd name="T87" fmla="*/ 575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14" h="1214">
                    <a:moveTo>
                      <a:pt x="1214" y="607"/>
                    </a:moveTo>
                    <a:lnTo>
                      <a:pt x="1214" y="607"/>
                    </a:lnTo>
                    <a:lnTo>
                      <a:pt x="1214" y="638"/>
                    </a:lnTo>
                    <a:lnTo>
                      <a:pt x="1211" y="669"/>
                    </a:lnTo>
                    <a:lnTo>
                      <a:pt x="1208" y="699"/>
                    </a:lnTo>
                    <a:lnTo>
                      <a:pt x="1201" y="729"/>
                    </a:lnTo>
                    <a:lnTo>
                      <a:pt x="1195" y="759"/>
                    </a:lnTo>
                    <a:lnTo>
                      <a:pt x="1187" y="788"/>
                    </a:lnTo>
                    <a:lnTo>
                      <a:pt x="1177" y="816"/>
                    </a:lnTo>
                    <a:lnTo>
                      <a:pt x="1166" y="844"/>
                    </a:lnTo>
                    <a:lnTo>
                      <a:pt x="1154" y="870"/>
                    </a:lnTo>
                    <a:lnTo>
                      <a:pt x="1141" y="896"/>
                    </a:lnTo>
                    <a:lnTo>
                      <a:pt x="1126" y="921"/>
                    </a:lnTo>
                    <a:lnTo>
                      <a:pt x="1110" y="947"/>
                    </a:lnTo>
                    <a:lnTo>
                      <a:pt x="1093" y="970"/>
                    </a:lnTo>
                    <a:lnTo>
                      <a:pt x="1075" y="993"/>
                    </a:lnTo>
                    <a:lnTo>
                      <a:pt x="1056" y="1015"/>
                    </a:lnTo>
                    <a:lnTo>
                      <a:pt x="1036" y="1037"/>
                    </a:lnTo>
                    <a:lnTo>
                      <a:pt x="1015" y="1056"/>
                    </a:lnTo>
                    <a:lnTo>
                      <a:pt x="993" y="1075"/>
                    </a:lnTo>
                    <a:lnTo>
                      <a:pt x="970" y="1094"/>
                    </a:lnTo>
                    <a:lnTo>
                      <a:pt x="947" y="1111"/>
                    </a:lnTo>
                    <a:lnTo>
                      <a:pt x="922" y="1126"/>
                    </a:lnTo>
                    <a:lnTo>
                      <a:pt x="897" y="1141"/>
                    </a:lnTo>
                    <a:lnTo>
                      <a:pt x="870" y="1154"/>
                    </a:lnTo>
                    <a:lnTo>
                      <a:pt x="843" y="1166"/>
                    </a:lnTo>
                    <a:lnTo>
                      <a:pt x="816" y="1177"/>
                    </a:lnTo>
                    <a:lnTo>
                      <a:pt x="788" y="1186"/>
                    </a:lnTo>
                    <a:lnTo>
                      <a:pt x="758" y="1194"/>
                    </a:lnTo>
                    <a:lnTo>
                      <a:pt x="729" y="1202"/>
                    </a:lnTo>
                    <a:lnTo>
                      <a:pt x="699" y="1206"/>
                    </a:lnTo>
                    <a:lnTo>
                      <a:pt x="669" y="1210"/>
                    </a:lnTo>
                    <a:lnTo>
                      <a:pt x="638" y="1213"/>
                    </a:lnTo>
                    <a:lnTo>
                      <a:pt x="607" y="1214"/>
                    </a:lnTo>
                    <a:lnTo>
                      <a:pt x="607" y="1214"/>
                    </a:lnTo>
                    <a:lnTo>
                      <a:pt x="576" y="1213"/>
                    </a:lnTo>
                    <a:lnTo>
                      <a:pt x="545" y="1210"/>
                    </a:lnTo>
                    <a:lnTo>
                      <a:pt x="514" y="1206"/>
                    </a:lnTo>
                    <a:lnTo>
                      <a:pt x="484" y="1202"/>
                    </a:lnTo>
                    <a:lnTo>
                      <a:pt x="455" y="1194"/>
                    </a:lnTo>
                    <a:lnTo>
                      <a:pt x="427" y="1186"/>
                    </a:lnTo>
                    <a:lnTo>
                      <a:pt x="398" y="1177"/>
                    </a:lnTo>
                    <a:lnTo>
                      <a:pt x="371" y="1166"/>
                    </a:lnTo>
                    <a:lnTo>
                      <a:pt x="343" y="1154"/>
                    </a:lnTo>
                    <a:lnTo>
                      <a:pt x="318" y="1141"/>
                    </a:lnTo>
                    <a:lnTo>
                      <a:pt x="292" y="1126"/>
                    </a:lnTo>
                    <a:lnTo>
                      <a:pt x="268" y="1111"/>
                    </a:lnTo>
                    <a:lnTo>
                      <a:pt x="244" y="1094"/>
                    </a:lnTo>
                    <a:lnTo>
                      <a:pt x="221" y="1075"/>
                    </a:lnTo>
                    <a:lnTo>
                      <a:pt x="199" y="1056"/>
                    </a:lnTo>
                    <a:lnTo>
                      <a:pt x="178" y="1037"/>
                    </a:lnTo>
                    <a:lnTo>
                      <a:pt x="158" y="1015"/>
                    </a:lnTo>
                    <a:lnTo>
                      <a:pt x="138" y="993"/>
                    </a:lnTo>
                    <a:lnTo>
                      <a:pt x="121" y="970"/>
                    </a:lnTo>
                    <a:lnTo>
                      <a:pt x="104" y="947"/>
                    </a:lnTo>
                    <a:lnTo>
                      <a:pt x="88" y="921"/>
                    </a:lnTo>
                    <a:lnTo>
                      <a:pt x="74" y="896"/>
                    </a:lnTo>
                    <a:lnTo>
                      <a:pt x="61" y="870"/>
                    </a:lnTo>
                    <a:lnTo>
                      <a:pt x="48" y="844"/>
                    </a:lnTo>
                    <a:lnTo>
                      <a:pt x="37" y="816"/>
                    </a:lnTo>
                    <a:lnTo>
                      <a:pt x="28" y="788"/>
                    </a:lnTo>
                    <a:lnTo>
                      <a:pt x="19" y="759"/>
                    </a:lnTo>
                    <a:lnTo>
                      <a:pt x="12" y="729"/>
                    </a:lnTo>
                    <a:lnTo>
                      <a:pt x="7" y="699"/>
                    </a:lnTo>
                    <a:lnTo>
                      <a:pt x="3" y="669"/>
                    </a:lnTo>
                    <a:lnTo>
                      <a:pt x="1" y="638"/>
                    </a:lnTo>
                    <a:lnTo>
                      <a:pt x="0" y="607"/>
                    </a:lnTo>
                    <a:lnTo>
                      <a:pt x="0" y="607"/>
                    </a:lnTo>
                    <a:lnTo>
                      <a:pt x="1" y="575"/>
                    </a:lnTo>
                    <a:lnTo>
                      <a:pt x="3" y="545"/>
                    </a:lnTo>
                    <a:lnTo>
                      <a:pt x="7" y="515"/>
                    </a:lnTo>
                    <a:lnTo>
                      <a:pt x="12" y="484"/>
                    </a:lnTo>
                    <a:lnTo>
                      <a:pt x="19" y="455"/>
                    </a:lnTo>
                    <a:lnTo>
                      <a:pt x="28" y="426"/>
                    </a:lnTo>
                    <a:lnTo>
                      <a:pt x="37" y="398"/>
                    </a:lnTo>
                    <a:lnTo>
                      <a:pt x="48" y="370"/>
                    </a:lnTo>
                    <a:lnTo>
                      <a:pt x="61" y="343"/>
                    </a:lnTo>
                    <a:lnTo>
                      <a:pt x="74" y="318"/>
                    </a:lnTo>
                    <a:lnTo>
                      <a:pt x="88" y="293"/>
                    </a:lnTo>
                    <a:lnTo>
                      <a:pt x="104" y="267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7"/>
                    </a:lnTo>
                    <a:lnTo>
                      <a:pt x="199" y="158"/>
                    </a:lnTo>
                    <a:lnTo>
                      <a:pt x="221" y="138"/>
                    </a:lnTo>
                    <a:lnTo>
                      <a:pt x="244" y="120"/>
                    </a:lnTo>
                    <a:lnTo>
                      <a:pt x="268" y="103"/>
                    </a:lnTo>
                    <a:lnTo>
                      <a:pt x="292" y="87"/>
                    </a:lnTo>
                    <a:lnTo>
                      <a:pt x="318" y="73"/>
                    </a:lnTo>
                    <a:lnTo>
                      <a:pt x="343" y="59"/>
                    </a:lnTo>
                    <a:lnTo>
                      <a:pt x="371" y="47"/>
                    </a:lnTo>
                    <a:lnTo>
                      <a:pt x="398" y="36"/>
                    </a:lnTo>
                    <a:lnTo>
                      <a:pt x="427" y="27"/>
                    </a:lnTo>
                    <a:lnTo>
                      <a:pt x="455" y="19"/>
                    </a:lnTo>
                    <a:lnTo>
                      <a:pt x="484" y="12"/>
                    </a:lnTo>
                    <a:lnTo>
                      <a:pt x="514" y="7"/>
                    </a:lnTo>
                    <a:lnTo>
                      <a:pt x="545" y="4"/>
                    </a:lnTo>
                    <a:lnTo>
                      <a:pt x="576" y="1"/>
                    </a:lnTo>
                    <a:lnTo>
                      <a:pt x="607" y="0"/>
                    </a:lnTo>
                    <a:lnTo>
                      <a:pt x="607" y="0"/>
                    </a:lnTo>
                    <a:lnTo>
                      <a:pt x="638" y="1"/>
                    </a:lnTo>
                    <a:lnTo>
                      <a:pt x="669" y="4"/>
                    </a:lnTo>
                    <a:lnTo>
                      <a:pt x="699" y="7"/>
                    </a:lnTo>
                    <a:lnTo>
                      <a:pt x="729" y="12"/>
                    </a:lnTo>
                    <a:lnTo>
                      <a:pt x="758" y="19"/>
                    </a:lnTo>
                    <a:lnTo>
                      <a:pt x="788" y="27"/>
                    </a:lnTo>
                    <a:lnTo>
                      <a:pt x="816" y="36"/>
                    </a:lnTo>
                    <a:lnTo>
                      <a:pt x="843" y="47"/>
                    </a:lnTo>
                    <a:lnTo>
                      <a:pt x="870" y="59"/>
                    </a:lnTo>
                    <a:lnTo>
                      <a:pt x="897" y="73"/>
                    </a:lnTo>
                    <a:lnTo>
                      <a:pt x="922" y="87"/>
                    </a:lnTo>
                    <a:lnTo>
                      <a:pt x="947" y="103"/>
                    </a:lnTo>
                    <a:lnTo>
                      <a:pt x="970" y="120"/>
                    </a:lnTo>
                    <a:lnTo>
                      <a:pt x="993" y="138"/>
                    </a:lnTo>
                    <a:lnTo>
                      <a:pt x="1015" y="158"/>
                    </a:lnTo>
                    <a:lnTo>
                      <a:pt x="1036" y="177"/>
                    </a:lnTo>
                    <a:lnTo>
                      <a:pt x="1056" y="199"/>
                    </a:lnTo>
                    <a:lnTo>
                      <a:pt x="1075" y="221"/>
                    </a:lnTo>
                    <a:lnTo>
                      <a:pt x="1093" y="244"/>
                    </a:lnTo>
                    <a:lnTo>
                      <a:pt x="1110" y="267"/>
                    </a:lnTo>
                    <a:lnTo>
                      <a:pt x="1126" y="293"/>
                    </a:lnTo>
                    <a:lnTo>
                      <a:pt x="1141" y="318"/>
                    </a:lnTo>
                    <a:lnTo>
                      <a:pt x="1154" y="343"/>
                    </a:lnTo>
                    <a:lnTo>
                      <a:pt x="1166" y="370"/>
                    </a:lnTo>
                    <a:lnTo>
                      <a:pt x="1177" y="398"/>
                    </a:lnTo>
                    <a:lnTo>
                      <a:pt x="1187" y="426"/>
                    </a:lnTo>
                    <a:lnTo>
                      <a:pt x="1195" y="455"/>
                    </a:lnTo>
                    <a:lnTo>
                      <a:pt x="1201" y="484"/>
                    </a:lnTo>
                    <a:lnTo>
                      <a:pt x="1208" y="515"/>
                    </a:lnTo>
                    <a:lnTo>
                      <a:pt x="1211" y="545"/>
                    </a:lnTo>
                    <a:lnTo>
                      <a:pt x="1214" y="575"/>
                    </a:lnTo>
                    <a:lnTo>
                      <a:pt x="1214" y="607"/>
                    </a:lnTo>
                    <a:lnTo>
                      <a:pt x="1214" y="607"/>
                    </a:lnTo>
                    <a:close/>
                  </a:path>
                </a:pathLst>
              </a:custGeom>
              <a:solidFill>
                <a:srgbClr val="E1007A"/>
              </a:solidFill>
              <a:ln w="777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8" name="Freeform 7"/>
              <p:cNvSpPr>
                <a:spLocks/>
              </p:cNvSpPr>
              <p:nvPr/>
            </p:nvSpPr>
            <p:spPr bwMode="auto">
              <a:xfrm>
                <a:off x="4155770" y="3483471"/>
                <a:ext cx="1486626" cy="1486626"/>
              </a:xfrm>
              <a:custGeom>
                <a:avLst/>
                <a:gdLst>
                  <a:gd name="T0" fmla="*/ 1214 w 1214"/>
                  <a:gd name="T1" fmla="*/ 638 h 1214"/>
                  <a:gd name="T2" fmla="*/ 1202 w 1214"/>
                  <a:gd name="T3" fmla="*/ 729 h 1214"/>
                  <a:gd name="T4" fmla="*/ 1177 w 1214"/>
                  <a:gd name="T5" fmla="*/ 816 h 1214"/>
                  <a:gd name="T6" fmla="*/ 1141 w 1214"/>
                  <a:gd name="T7" fmla="*/ 896 h 1214"/>
                  <a:gd name="T8" fmla="*/ 1094 w 1214"/>
                  <a:gd name="T9" fmla="*/ 970 h 1214"/>
                  <a:gd name="T10" fmla="*/ 1037 w 1214"/>
                  <a:gd name="T11" fmla="*/ 1037 h 1214"/>
                  <a:gd name="T12" fmla="*/ 970 w 1214"/>
                  <a:gd name="T13" fmla="*/ 1094 h 1214"/>
                  <a:gd name="T14" fmla="*/ 897 w 1214"/>
                  <a:gd name="T15" fmla="*/ 1141 h 1214"/>
                  <a:gd name="T16" fmla="*/ 816 w 1214"/>
                  <a:gd name="T17" fmla="*/ 1177 h 1214"/>
                  <a:gd name="T18" fmla="*/ 729 w 1214"/>
                  <a:gd name="T19" fmla="*/ 1202 h 1214"/>
                  <a:gd name="T20" fmla="*/ 638 w 1214"/>
                  <a:gd name="T21" fmla="*/ 1213 h 1214"/>
                  <a:gd name="T22" fmla="*/ 575 w 1214"/>
                  <a:gd name="T23" fmla="*/ 1213 h 1214"/>
                  <a:gd name="T24" fmla="*/ 484 w 1214"/>
                  <a:gd name="T25" fmla="*/ 1202 h 1214"/>
                  <a:gd name="T26" fmla="*/ 398 w 1214"/>
                  <a:gd name="T27" fmla="*/ 1177 h 1214"/>
                  <a:gd name="T28" fmla="*/ 318 w 1214"/>
                  <a:gd name="T29" fmla="*/ 1141 h 1214"/>
                  <a:gd name="T30" fmla="*/ 244 w 1214"/>
                  <a:gd name="T31" fmla="*/ 1094 h 1214"/>
                  <a:gd name="T32" fmla="*/ 178 w 1214"/>
                  <a:gd name="T33" fmla="*/ 1037 h 1214"/>
                  <a:gd name="T34" fmla="*/ 121 w 1214"/>
                  <a:gd name="T35" fmla="*/ 970 h 1214"/>
                  <a:gd name="T36" fmla="*/ 74 w 1214"/>
                  <a:gd name="T37" fmla="*/ 896 h 1214"/>
                  <a:gd name="T38" fmla="*/ 38 w 1214"/>
                  <a:gd name="T39" fmla="*/ 816 h 1214"/>
                  <a:gd name="T40" fmla="*/ 12 w 1214"/>
                  <a:gd name="T41" fmla="*/ 729 h 1214"/>
                  <a:gd name="T42" fmla="*/ 1 w 1214"/>
                  <a:gd name="T43" fmla="*/ 638 h 1214"/>
                  <a:gd name="T44" fmla="*/ 1 w 1214"/>
                  <a:gd name="T45" fmla="*/ 575 h 1214"/>
                  <a:gd name="T46" fmla="*/ 12 w 1214"/>
                  <a:gd name="T47" fmla="*/ 484 h 1214"/>
                  <a:gd name="T48" fmla="*/ 38 w 1214"/>
                  <a:gd name="T49" fmla="*/ 398 h 1214"/>
                  <a:gd name="T50" fmla="*/ 74 w 1214"/>
                  <a:gd name="T51" fmla="*/ 318 h 1214"/>
                  <a:gd name="T52" fmla="*/ 121 w 1214"/>
                  <a:gd name="T53" fmla="*/ 244 h 1214"/>
                  <a:gd name="T54" fmla="*/ 178 w 1214"/>
                  <a:gd name="T55" fmla="*/ 177 h 1214"/>
                  <a:gd name="T56" fmla="*/ 244 w 1214"/>
                  <a:gd name="T57" fmla="*/ 120 h 1214"/>
                  <a:gd name="T58" fmla="*/ 318 w 1214"/>
                  <a:gd name="T59" fmla="*/ 73 h 1214"/>
                  <a:gd name="T60" fmla="*/ 398 w 1214"/>
                  <a:gd name="T61" fmla="*/ 36 h 1214"/>
                  <a:gd name="T62" fmla="*/ 484 w 1214"/>
                  <a:gd name="T63" fmla="*/ 12 h 1214"/>
                  <a:gd name="T64" fmla="*/ 575 w 1214"/>
                  <a:gd name="T65" fmla="*/ 1 h 1214"/>
                  <a:gd name="T66" fmla="*/ 638 w 1214"/>
                  <a:gd name="T67" fmla="*/ 1 h 1214"/>
                  <a:gd name="T68" fmla="*/ 729 w 1214"/>
                  <a:gd name="T69" fmla="*/ 12 h 1214"/>
                  <a:gd name="T70" fmla="*/ 816 w 1214"/>
                  <a:gd name="T71" fmla="*/ 36 h 1214"/>
                  <a:gd name="T72" fmla="*/ 897 w 1214"/>
                  <a:gd name="T73" fmla="*/ 73 h 1214"/>
                  <a:gd name="T74" fmla="*/ 970 w 1214"/>
                  <a:gd name="T75" fmla="*/ 120 h 1214"/>
                  <a:gd name="T76" fmla="*/ 1037 w 1214"/>
                  <a:gd name="T77" fmla="*/ 177 h 1214"/>
                  <a:gd name="T78" fmla="*/ 1094 w 1214"/>
                  <a:gd name="T79" fmla="*/ 244 h 1214"/>
                  <a:gd name="T80" fmla="*/ 1141 w 1214"/>
                  <a:gd name="T81" fmla="*/ 318 h 1214"/>
                  <a:gd name="T82" fmla="*/ 1177 w 1214"/>
                  <a:gd name="T83" fmla="*/ 398 h 1214"/>
                  <a:gd name="T84" fmla="*/ 1202 w 1214"/>
                  <a:gd name="T85" fmla="*/ 484 h 1214"/>
                  <a:gd name="T86" fmla="*/ 1214 w 1214"/>
                  <a:gd name="T87" fmla="*/ 575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14" h="1214">
                    <a:moveTo>
                      <a:pt x="1214" y="607"/>
                    </a:moveTo>
                    <a:lnTo>
                      <a:pt x="1214" y="607"/>
                    </a:lnTo>
                    <a:lnTo>
                      <a:pt x="1214" y="638"/>
                    </a:lnTo>
                    <a:lnTo>
                      <a:pt x="1211" y="669"/>
                    </a:lnTo>
                    <a:lnTo>
                      <a:pt x="1206" y="699"/>
                    </a:lnTo>
                    <a:lnTo>
                      <a:pt x="1202" y="729"/>
                    </a:lnTo>
                    <a:lnTo>
                      <a:pt x="1194" y="759"/>
                    </a:lnTo>
                    <a:lnTo>
                      <a:pt x="1187" y="788"/>
                    </a:lnTo>
                    <a:lnTo>
                      <a:pt x="1177" y="816"/>
                    </a:lnTo>
                    <a:lnTo>
                      <a:pt x="1166" y="844"/>
                    </a:lnTo>
                    <a:lnTo>
                      <a:pt x="1154" y="870"/>
                    </a:lnTo>
                    <a:lnTo>
                      <a:pt x="1141" y="896"/>
                    </a:lnTo>
                    <a:lnTo>
                      <a:pt x="1126" y="921"/>
                    </a:lnTo>
                    <a:lnTo>
                      <a:pt x="1111" y="947"/>
                    </a:lnTo>
                    <a:lnTo>
                      <a:pt x="1094" y="970"/>
                    </a:lnTo>
                    <a:lnTo>
                      <a:pt x="1075" y="993"/>
                    </a:lnTo>
                    <a:lnTo>
                      <a:pt x="1056" y="1015"/>
                    </a:lnTo>
                    <a:lnTo>
                      <a:pt x="1037" y="1037"/>
                    </a:lnTo>
                    <a:lnTo>
                      <a:pt x="1015" y="1056"/>
                    </a:lnTo>
                    <a:lnTo>
                      <a:pt x="993" y="1075"/>
                    </a:lnTo>
                    <a:lnTo>
                      <a:pt x="970" y="1094"/>
                    </a:lnTo>
                    <a:lnTo>
                      <a:pt x="947" y="1111"/>
                    </a:lnTo>
                    <a:lnTo>
                      <a:pt x="922" y="1126"/>
                    </a:lnTo>
                    <a:lnTo>
                      <a:pt x="897" y="1141"/>
                    </a:lnTo>
                    <a:lnTo>
                      <a:pt x="870" y="1154"/>
                    </a:lnTo>
                    <a:lnTo>
                      <a:pt x="844" y="1166"/>
                    </a:lnTo>
                    <a:lnTo>
                      <a:pt x="816" y="1177"/>
                    </a:lnTo>
                    <a:lnTo>
                      <a:pt x="788" y="1186"/>
                    </a:lnTo>
                    <a:lnTo>
                      <a:pt x="759" y="1194"/>
                    </a:lnTo>
                    <a:lnTo>
                      <a:pt x="729" y="1202"/>
                    </a:lnTo>
                    <a:lnTo>
                      <a:pt x="699" y="1206"/>
                    </a:lnTo>
                    <a:lnTo>
                      <a:pt x="669" y="1210"/>
                    </a:lnTo>
                    <a:lnTo>
                      <a:pt x="638" y="1213"/>
                    </a:lnTo>
                    <a:lnTo>
                      <a:pt x="607" y="1214"/>
                    </a:lnTo>
                    <a:lnTo>
                      <a:pt x="607" y="1214"/>
                    </a:lnTo>
                    <a:lnTo>
                      <a:pt x="575" y="1213"/>
                    </a:lnTo>
                    <a:lnTo>
                      <a:pt x="545" y="1210"/>
                    </a:lnTo>
                    <a:lnTo>
                      <a:pt x="515" y="1206"/>
                    </a:lnTo>
                    <a:lnTo>
                      <a:pt x="484" y="1202"/>
                    </a:lnTo>
                    <a:lnTo>
                      <a:pt x="455" y="1194"/>
                    </a:lnTo>
                    <a:lnTo>
                      <a:pt x="427" y="1186"/>
                    </a:lnTo>
                    <a:lnTo>
                      <a:pt x="398" y="1177"/>
                    </a:lnTo>
                    <a:lnTo>
                      <a:pt x="371" y="1166"/>
                    </a:lnTo>
                    <a:lnTo>
                      <a:pt x="343" y="1154"/>
                    </a:lnTo>
                    <a:lnTo>
                      <a:pt x="318" y="1141"/>
                    </a:lnTo>
                    <a:lnTo>
                      <a:pt x="292" y="1126"/>
                    </a:lnTo>
                    <a:lnTo>
                      <a:pt x="268" y="1111"/>
                    </a:lnTo>
                    <a:lnTo>
                      <a:pt x="244" y="1094"/>
                    </a:lnTo>
                    <a:lnTo>
                      <a:pt x="221" y="1075"/>
                    </a:lnTo>
                    <a:lnTo>
                      <a:pt x="199" y="1056"/>
                    </a:lnTo>
                    <a:lnTo>
                      <a:pt x="178" y="1037"/>
                    </a:lnTo>
                    <a:lnTo>
                      <a:pt x="158" y="1015"/>
                    </a:lnTo>
                    <a:lnTo>
                      <a:pt x="138" y="993"/>
                    </a:lnTo>
                    <a:lnTo>
                      <a:pt x="121" y="970"/>
                    </a:lnTo>
                    <a:lnTo>
                      <a:pt x="104" y="947"/>
                    </a:lnTo>
                    <a:lnTo>
                      <a:pt x="89" y="921"/>
                    </a:lnTo>
                    <a:lnTo>
                      <a:pt x="74" y="896"/>
                    </a:lnTo>
                    <a:lnTo>
                      <a:pt x="61" y="870"/>
                    </a:lnTo>
                    <a:lnTo>
                      <a:pt x="49" y="844"/>
                    </a:lnTo>
                    <a:lnTo>
                      <a:pt x="38" y="816"/>
                    </a:lnTo>
                    <a:lnTo>
                      <a:pt x="28" y="788"/>
                    </a:lnTo>
                    <a:lnTo>
                      <a:pt x="19" y="759"/>
                    </a:lnTo>
                    <a:lnTo>
                      <a:pt x="12" y="729"/>
                    </a:lnTo>
                    <a:lnTo>
                      <a:pt x="7" y="699"/>
                    </a:lnTo>
                    <a:lnTo>
                      <a:pt x="4" y="669"/>
                    </a:lnTo>
                    <a:lnTo>
                      <a:pt x="1" y="638"/>
                    </a:lnTo>
                    <a:lnTo>
                      <a:pt x="0" y="607"/>
                    </a:lnTo>
                    <a:lnTo>
                      <a:pt x="0" y="607"/>
                    </a:lnTo>
                    <a:lnTo>
                      <a:pt x="1" y="575"/>
                    </a:lnTo>
                    <a:lnTo>
                      <a:pt x="4" y="545"/>
                    </a:lnTo>
                    <a:lnTo>
                      <a:pt x="7" y="515"/>
                    </a:lnTo>
                    <a:lnTo>
                      <a:pt x="12" y="484"/>
                    </a:lnTo>
                    <a:lnTo>
                      <a:pt x="19" y="455"/>
                    </a:lnTo>
                    <a:lnTo>
                      <a:pt x="28" y="426"/>
                    </a:lnTo>
                    <a:lnTo>
                      <a:pt x="38" y="398"/>
                    </a:lnTo>
                    <a:lnTo>
                      <a:pt x="49" y="370"/>
                    </a:lnTo>
                    <a:lnTo>
                      <a:pt x="61" y="343"/>
                    </a:lnTo>
                    <a:lnTo>
                      <a:pt x="74" y="318"/>
                    </a:lnTo>
                    <a:lnTo>
                      <a:pt x="89" y="293"/>
                    </a:lnTo>
                    <a:lnTo>
                      <a:pt x="104" y="267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7"/>
                    </a:lnTo>
                    <a:lnTo>
                      <a:pt x="199" y="158"/>
                    </a:lnTo>
                    <a:lnTo>
                      <a:pt x="221" y="138"/>
                    </a:lnTo>
                    <a:lnTo>
                      <a:pt x="244" y="120"/>
                    </a:lnTo>
                    <a:lnTo>
                      <a:pt x="268" y="103"/>
                    </a:lnTo>
                    <a:lnTo>
                      <a:pt x="292" y="87"/>
                    </a:lnTo>
                    <a:lnTo>
                      <a:pt x="318" y="73"/>
                    </a:lnTo>
                    <a:lnTo>
                      <a:pt x="343" y="59"/>
                    </a:lnTo>
                    <a:lnTo>
                      <a:pt x="371" y="47"/>
                    </a:lnTo>
                    <a:lnTo>
                      <a:pt x="398" y="36"/>
                    </a:lnTo>
                    <a:lnTo>
                      <a:pt x="427" y="27"/>
                    </a:lnTo>
                    <a:lnTo>
                      <a:pt x="455" y="19"/>
                    </a:lnTo>
                    <a:lnTo>
                      <a:pt x="484" y="12"/>
                    </a:lnTo>
                    <a:lnTo>
                      <a:pt x="515" y="7"/>
                    </a:lnTo>
                    <a:lnTo>
                      <a:pt x="545" y="4"/>
                    </a:lnTo>
                    <a:lnTo>
                      <a:pt x="575" y="1"/>
                    </a:lnTo>
                    <a:lnTo>
                      <a:pt x="607" y="0"/>
                    </a:lnTo>
                    <a:lnTo>
                      <a:pt x="607" y="0"/>
                    </a:lnTo>
                    <a:lnTo>
                      <a:pt x="638" y="1"/>
                    </a:lnTo>
                    <a:lnTo>
                      <a:pt x="669" y="4"/>
                    </a:lnTo>
                    <a:lnTo>
                      <a:pt x="699" y="7"/>
                    </a:lnTo>
                    <a:lnTo>
                      <a:pt x="729" y="12"/>
                    </a:lnTo>
                    <a:lnTo>
                      <a:pt x="759" y="19"/>
                    </a:lnTo>
                    <a:lnTo>
                      <a:pt x="788" y="27"/>
                    </a:lnTo>
                    <a:lnTo>
                      <a:pt x="816" y="36"/>
                    </a:lnTo>
                    <a:lnTo>
                      <a:pt x="844" y="47"/>
                    </a:lnTo>
                    <a:lnTo>
                      <a:pt x="870" y="59"/>
                    </a:lnTo>
                    <a:lnTo>
                      <a:pt x="897" y="73"/>
                    </a:lnTo>
                    <a:lnTo>
                      <a:pt x="922" y="87"/>
                    </a:lnTo>
                    <a:lnTo>
                      <a:pt x="947" y="103"/>
                    </a:lnTo>
                    <a:lnTo>
                      <a:pt x="970" y="120"/>
                    </a:lnTo>
                    <a:lnTo>
                      <a:pt x="993" y="138"/>
                    </a:lnTo>
                    <a:lnTo>
                      <a:pt x="1015" y="158"/>
                    </a:lnTo>
                    <a:lnTo>
                      <a:pt x="1037" y="177"/>
                    </a:lnTo>
                    <a:lnTo>
                      <a:pt x="1056" y="199"/>
                    </a:lnTo>
                    <a:lnTo>
                      <a:pt x="1075" y="221"/>
                    </a:lnTo>
                    <a:lnTo>
                      <a:pt x="1094" y="244"/>
                    </a:lnTo>
                    <a:lnTo>
                      <a:pt x="1111" y="267"/>
                    </a:lnTo>
                    <a:lnTo>
                      <a:pt x="1126" y="293"/>
                    </a:lnTo>
                    <a:lnTo>
                      <a:pt x="1141" y="318"/>
                    </a:lnTo>
                    <a:lnTo>
                      <a:pt x="1154" y="343"/>
                    </a:lnTo>
                    <a:lnTo>
                      <a:pt x="1166" y="370"/>
                    </a:lnTo>
                    <a:lnTo>
                      <a:pt x="1177" y="398"/>
                    </a:lnTo>
                    <a:lnTo>
                      <a:pt x="1187" y="426"/>
                    </a:lnTo>
                    <a:lnTo>
                      <a:pt x="1194" y="455"/>
                    </a:lnTo>
                    <a:lnTo>
                      <a:pt x="1202" y="484"/>
                    </a:lnTo>
                    <a:lnTo>
                      <a:pt x="1206" y="515"/>
                    </a:lnTo>
                    <a:lnTo>
                      <a:pt x="1211" y="545"/>
                    </a:lnTo>
                    <a:lnTo>
                      <a:pt x="1214" y="575"/>
                    </a:lnTo>
                    <a:lnTo>
                      <a:pt x="1214" y="607"/>
                    </a:lnTo>
                    <a:lnTo>
                      <a:pt x="1214" y="607"/>
                    </a:lnTo>
                    <a:close/>
                  </a:path>
                </a:pathLst>
              </a:custGeom>
              <a:solidFill>
                <a:srgbClr val="FFCC00"/>
              </a:solidFill>
              <a:ln w="777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19" name="Freeform 8"/>
              <p:cNvSpPr>
                <a:spLocks/>
              </p:cNvSpPr>
              <p:nvPr/>
            </p:nvSpPr>
            <p:spPr bwMode="auto">
              <a:xfrm>
                <a:off x="4976231" y="2459732"/>
                <a:ext cx="1486626" cy="1485401"/>
              </a:xfrm>
              <a:custGeom>
                <a:avLst/>
                <a:gdLst>
                  <a:gd name="T0" fmla="*/ 1214 w 1214"/>
                  <a:gd name="T1" fmla="*/ 638 h 1213"/>
                  <a:gd name="T2" fmla="*/ 1202 w 1214"/>
                  <a:gd name="T3" fmla="*/ 729 h 1213"/>
                  <a:gd name="T4" fmla="*/ 1177 w 1214"/>
                  <a:gd name="T5" fmla="*/ 815 h 1213"/>
                  <a:gd name="T6" fmla="*/ 1141 w 1214"/>
                  <a:gd name="T7" fmla="*/ 895 h 1213"/>
                  <a:gd name="T8" fmla="*/ 1094 w 1214"/>
                  <a:gd name="T9" fmla="*/ 970 h 1213"/>
                  <a:gd name="T10" fmla="*/ 1037 w 1214"/>
                  <a:gd name="T11" fmla="*/ 1036 h 1213"/>
                  <a:gd name="T12" fmla="*/ 970 w 1214"/>
                  <a:gd name="T13" fmla="*/ 1093 h 1213"/>
                  <a:gd name="T14" fmla="*/ 897 w 1214"/>
                  <a:gd name="T15" fmla="*/ 1141 h 1213"/>
                  <a:gd name="T16" fmla="*/ 816 w 1214"/>
                  <a:gd name="T17" fmla="*/ 1177 h 1213"/>
                  <a:gd name="T18" fmla="*/ 729 w 1214"/>
                  <a:gd name="T19" fmla="*/ 1201 h 1213"/>
                  <a:gd name="T20" fmla="*/ 638 w 1214"/>
                  <a:gd name="T21" fmla="*/ 1212 h 1213"/>
                  <a:gd name="T22" fmla="*/ 575 w 1214"/>
                  <a:gd name="T23" fmla="*/ 1212 h 1213"/>
                  <a:gd name="T24" fmla="*/ 484 w 1214"/>
                  <a:gd name="T25" fmla="*/ 1201 h 1213"/>
                  <a:gd name="T26" fmla="*/ 398 w 1214"/>
                  <a:gd name="T27" fmla="*/ 1177 h 1213"/>
                  <a:gd name="T28" fmla="*/ 318 w 1214"/>
                  <a:gd name="T29" fmla="*/ 1141 h 1213"/>
                  <a:gd name="T30" fmla="*/ 244 w 1214"/>
                  <a:gd name="T31" fmla="*/ 1093 h 1213"/>
                  <a:gd name="T32" fmla="*/ 178 w 1214"/>
                  <a:gd name="T33" fmla="*/ 1036 h 1213"/>
                  <a:gd name="T34" fmla="*/ 121 w 1214"/>
                  <a:gd name="T35" fmla="*/ 970 h 1213"/>
                  <a:gd name="T36" fmla="*/ 74 w 1214"/>
                  <a:gd name="T37" fmla="*/ 895 h 1213"/>
                  <a:gd name="T38" fmla="*/ 38 w 1214"/>
                  <a:gd name="T39" fmla="*/ 815 h 1213"/>
                  <a:gd name="T40" fmla="*/ 12 w 1214"/>
                  <a:gd name="T41" fmla="*/ 729 h 1213"/>
                  <a:gd name="T42" fmla="*/ 1 w 1214"/>
                  <a:gd name="T43" fmla="*/ 638 h 1213"/>
                  <a:gd name="T44" fmla="*/ 1 w 1214"/>
                  <a:gd name="T45" fmla="*/ 575 h 1213"/>
                  <a:gd name="T46" fmla="*/ 12 w 1214"/>
                  <a:gd name="T47" fmla="*/ 484 h 1213"/>
                  <a:gd name="T48" fmla="*/ 38 w 1214"/>
                  <a:gd name="T49" fmla="*/ 398 h 1213"/>
                  <a:gd name="T50" fmla="*/ 74 w 1214"/>
                  <a:gd name="T51" fmla="*/ 318 h 1213"/>
                  <a:gd name="T52" fmla="*/ 121 w 1214"/>
                  <a:gd name="T53" fmla="*/ 244 h 1213"/>
                  <a:gd name="T54" fmla="*/ 178 w 1214"/>
                  <a:gd name="T55" fmla="*/ 177 h 1213"/>
                  <a:gd name="T56" fmla="*/ 244 w 1214"/>
                  <a:gd name="T57" fmla="*/ 120 h 1213"/>
                  <a:gd name="T58" fmla="*/ 318 w 1214"/>
                  <a:gd name="T59" fmla="*/ 73 h 1213"/>
                  <a:gd name="T60" fmla="*/ 398 w 1214"/>
                  <a:gd name="T61" fmla="*/ 36 h 1213"/>
                  <a:gd name="T62" fmla="*/ 484 w 1214"/>
                  <a:gd name="T63" fmla="*/ 12 h 1213"/>
                  <a:gd name="T64" fmla="*/ 575 w 1214"/>
                  <a:gd name="T65" fmla="*/ 1 h 1213"/>
                  <a:gd name="T66" fmla="*/ 638 w 1214"/>
                  <a:gd name="T67" fmla="*/ 1 h 1213"/>
                  <a:gd name="T68" fmla="*/ 729 w 1214"/>
                  <a:gd name="T69" fmla="*/ 12 h 1213"/>
                  <a:gd name="T70" fmla="*/ 816 w 1214"/>
                  <a:gd name="T71" fmla="*/ 36 h 1213"/>
                  <a:gd name="T72" fmla="*/ 897 w 1214"/>
                  <a:gd name="T73" fmla="*/ 73 h 1213"/>
                  <a:gd name="T74" fmla="*/ 970 w 1214"/>
                  <a:gd name="T75" fmla="*/ 120 h 1213"/>
                  <a:gd name="T76" fmla="*/ 1037 w 1214"/>
                  <a:gd name="T77" fmla="*/ 177 h 1213"/>
                  <a:gd name="T78" fmla="*/ 1094 w 1214"/>
                  <a:gd name="T79" fmla="*/ 244 h 1213"/>
                  <a:gd name="T80" fmla="*/ 1141 w 1214"/>
                  <a:gd name="T81" fmla="*/ 318 h 1213"/>
                  <a:gd name="T82" fmla="*/ 1177 w 1214"/>
                  <a:gd name="T83" fmla="*/ 398 h 1213"/>
                  <a:gd name="T84" fmla="*/ 1202 w 1214"/>
                  <a:gd name="T85" fmla="*/ 484 h 1213"/>
                  <a:gd name="T86" fmla="*/ 1214 w 1214"/>
                  <a:gd name="T87" fmla="*/ 575 h 1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14" h="1213">
                    <a:moveTo>
                      <a:pt x="1214" y="607"/>
                    </a:moveTo>
                    <a:lnTo>
                      <a:pt x="1214" y="607"/>
                    </a:lnTo>
                    <a:lnTo>
                      <a:pt x="1214" y="638"/>
                    </a:lnTo>
                    <a:lnTo>
                      <a:pt x="1211" y="669"/>
                    </a:lnTo>
                    <a:lnTo>
                      <a:pt x="1206" y="699"/>
                    </a:lnTo>
                    <a:lnTo>
                      <a:pt x="1202" y="729"/>
                    </a:lnTo>
                    <a:lnTo>
                      <a:pt x="1194" y="758"/>
                    </a:lnTo>
                    <a:lnTo>
                      <a:pt x="1187" y="787"/>
                    </a:lnTo>
                    <a:lnTo>
                      <a:pt x="1177" y="815"/>
                    </a:lnTo>
                    <a:lnTo>
                      <a:pt x="1166" y="843"/>
                    </a:lnTo>
                    <a:lnTo>
                      <a:pt x="1154" y="870"/>
                    </a:lnTo>
                    <a:lnTo>
                      <a:pt x="1141" y="895"/>
                    </a:lnTo>
                    <a:lnTo>
                      <a:pt x="1126" y="921"/>
                    </a:lnTo>
                    <a:lnTo>
                      <a:pt x="1111" y="946"/>
                    </a:lnTo>
                    <a:lnTo>
                      <a:pt x="1094" y="970"/>
                    </a:lnTo>
                    <a:lnTo>
                      <a:pt x="1075" y="993"/>
                    </a:lnTo>
                    <a:lnTo>
                      <a:pt x="1056" y="1014"/>
                    </a:lnTo>
                    <a:lnTo>
                      <a:pt x="1037" y="1036"/>
                    </a:lnTo>
                    <a:lnTo>
                      <a:pt x="1015" y="1056"/>
                    </a:lnTo>
                    <a:lnTo>
                      <a:pt x="993" y="1075"/>
                    </a:lnTo>
                    <a:lnTo>
                      <a:pt x="970" y="1093"/>
                    </a:lnTo>
                    <a:lnTo>
                      <a:pt x="947" y="1110"/>
                    </a:lnTo>
                    <a:lnTo>
                      <a:pt x="921" y="1126"/>
                    </a:lnTo>
                    <a:lnTo>
                      <a:pt x="897" y="1141"/>
                    </a:lnTo>
                    <a:lnTo>
                      <a:pt x="870" y="1154"/>
                    </a:lnTo>
                    <a:lnTo>
                      <a:pt x="844" y="1166"/>
                    </a:lnTo>
                    <a:lnTo>
                      <a:pt x="816" y="1177"/>
                    </a:lnTo>
                    <a:lnTo>
                      <a:pt x="788" y="1187"/>
                    </a:lnTo>
                    <a:lnTo>
                      <a:pt x="759" y="1194"/>
                    </a:lnTo>
                    <a:lnTo>
                      <a:pt x="729" y="1201"/>
                    </a:lnTo>
                    <a:lnTo>
                      <a:pt x="699" y="1206"/>
                    </a:lnTo>
                    <a:lnTo>
                      <a:pt x="669" y="1210"/>
                    </a:lnTo>
                    <a:lnTo>
                      <a:pt x="638" y="1212"/>
                    </a:lnTo>
                    <a:lnTo>
                      <a:pt x="607" y="1213"/>
                    </a:lnTo>
                    <a:lnTo>
                      <a:pt x="607" y="1213"/>
                    </a:lnTo>
                    <a:lnTo>
                      <a:pt x="575" y="1212"/>
                    </a:lnTo>
                    <a:lnTo>
                      <a:pt x="545" y="1210"/>
                    </a:lnTo>
                    <a:lnTo>
                      <a:pt x="515" y="1206"/>
                    </a:lnTo>
                    <a:lnTo>
                      <a:pt x="484" y="1201"/>
                    </a:lnTo>
                    <a:lnTo>
                      <a:pt x="455" y="1194"/>
                    </a:lnTo>
                    <a:lnTo>
                      <a:pt x="427" y="1187"/>
                    </a:lnTo>
                    <a:lnTo>
                      <a:pt x="398" y="1177"/>
                    </a:lnTo>
                    <a:lnTo>
                      <a:pt x="371" y="1166"/>
                    </a:lnTo>
                    <a:lnTo>
                      <a:pt x="343" y="1154"/>
                    </a:lnTo>
                    <a:lnTo>
                      <a:pt x="318" y="1141"/>
                    </a:lnTo>
                    <a:lnTo>
                      <a:pt x="292" y="1126"/>
                    </a:lnTo>
                    <a:lnTo>
                      <a:pt x="268" y="1110"/>
                    </a:lnTo>
                    <a:lnTo>
                      <a:pt x="244" y="1093"/>
                    </a:lnTo>
                    <a:lnTo>
                      <a:pt x="221" y="1075"/>
                    </a:lnTo>
                    <a:lnTo>
                      <a:pt x="199" y="1056"/>
                    </a:lnTo>
                    <a:lnTo>
                      <a:pt x="178" y="1036"/>
                    </a:lnTo>
                    <a:lnTo>
                      <a:pt x="158" y="1014"/>
                    </a:lnTo>
                    <a:lnTo>
                      <a:pt x="138" y="993"/>
                    </a:lnTo>
                    <a:lnTo>
                      <a:pt x="121" y="970"/>
                    </a:lnTo>
                    <a:lnTo>
                      <a:pt x="104" y="946"/>
                    </a:lnTo>
                    <a:lnTo>
                      <a:pt x="89" y="921"/>
                    </a:lnTo>
                    <a:lnTo>
                      <a:pt x="74" y="895"/>
                    </a:lnTo>
                    <a:lnTo>
                      <a:pt x="61" y="870"/>
                    </a:lnTo>
                    <a:lnTo>
                      <a:pt x="47" y="843"/>
                    </a:lnTo>
                    <a:lnTo>
                      <a:pt x="38" y="815"/>
                    </a:lnTo>
                    <a:lnTo>
                      <a:pt x="28" y="787"/>
                    </a:lnTo>
                    <a:lnTo>
                      <a:pt x="19" y="758"/>
                    </a:lnTo>
                    <a:lnTo>
                      <a:pt x="12" y="729"/>
                    </a:lnTo>
                    <a:lnTo>
                      <a:pt x="7" y="699"/>
                    </a:lnTo>
                    <a:lnTo>
                      <a:pt x="4" y="669"/>
                    </a:lnTo>
                    <a:lnTo>
                      <a:pt x="1" y="638"/>
                    </a:lnTo>
                    <a:lnTo>
                      <a:pt x="0" y="607"/>
                    </a:lnTo>
                    <a:lnTo>
                      <a:pt x="0" y="607"/>
                    </a:lnTo>
                    <a:lnTo>
                      <a:pt x="1" y="575"/>
                    </a:lnTo>
                    <a:lnTo>
                      <a:pt x="4" y="545"/>
                    </a:lnTo>
                    <a:lnTo>
                      <a:pt x="7" y="514"/>
                    </a:lnTo>
                    <a:lnTo>
                      <a:pt x="12" y="484"/>
                    </a:lnTo>
                    <a:lnTo>
                      <a:pt x="19" y="455"/>
                    </a:lnTo>
                    <a:lnTo>
                      <a:pt x="28" y="426"/>
                    </a:lnTo>
                    <a:lnTo>
                      <a:pt x="38" y="398"/>
                    </a:lnTo>
                    <a:lnTo>
                      <a:pt x="47" y="370"/>
                    </a:lnTo>
                    <a:lnTo>
                      <a:pt x="61" y="343"/>
                    </a:lnTo>
                    <a:lnTo>
                      <a:pt x="74" y="318"/>
                    </a:lnTo>
                    <a:lnTo>
                      <a:pt x="89" y="292"/>
                    </a:lnTo>
                    <a:lnTo>
                      <a:pt x="104" y="267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7"/>
                    </a:lnTo>
                    <a:lnTo>
                      <a:pt x="199" y="158"/>
                    </a:lnTo>
                    <a:lnTo>
                      <a:pt x="221" y="138"/>
                    </a:lnTo>
                    <a:lnTo>
                      <a:pt x="244" y="120"/>
                    </a:lnTo>
                    <a:lnTo>
                      <a:pt x="268" y="103"/>
                    </a:lnTo>
                    <a:lnTo>
                      <a:pt x="292" y="87"/>
                    </a:lnTo>
                    <a:lnTo>
                      <a:pt x="318" y="73"/>
                    </a:lnTo>
                    <a:lnTo>
                      <a:pt x="343" y="59"/>
                    </a:lnTo>
                    <a:lnTo>
                      <a:pt x="371" y="47"/>
                    </a:lnTo>
                    <a:lnTo>
                      <a:pt x="398" y="36"/>
                    </a:lnTo>
                    <a:lnTo>
                      <a:pt x="427" y="26"/>
                    </a:lnTo>
                    <a:lnTo>
                      <a:pt x="455" y="19"/>
                    </a:lnTo>
                    <a:lnTo>
                      <a:pt x="484" y="12"/>
                    </a:lnTo>
                    <a:lnTo>
                      <a:pt x="515" y="7"/>
                    </a:lnTo>
                    <a:lnTo>
                      <a:pt x="545" y="3"/>
                    </a:lnTo>
                    <a:lnTo>
                      <a:pt x="575" y="1"/>
                    </a:lnTo>
                    <a:lnTo>
                      <a:pt x="607" y="0"/>
                    </a:lnTo>
                    <a:lnTo>
                      <a:pt x="607" y="0"/>
                    </a:lnTo>
                    <a:lnTo>
                      <a:pt x="638" y="1"/>
                    </a:lnTo>
                    <a:lnTo>
                      <a:pt x="669" y="3"/>
                    </a:lnTo>
                    <a:lnTo>
                      <a:pt x="699" y="7"/>
                    </a:lnTo>
                    <a:lnTo>
                      <a:pt x="729" y="12"/>
                    </a:lnTo>
                    <a:lnTo>
                      <a:pt x="759" y="19"/>
                    </a:lnTo>
                    <a:lnTo>
                      <a:pt x="788" y="26"/>
                    </a:lnTo>
                    <a:lnTo>
                      <a:pt x="816" y="36"/>
                    </a:lnTo>
                    <a:lnTo>
                      <a:pt x="844" y="47"/>
                    </a:lnTo>
                    <a:lnTo>
                      <a:pt x="870" y="59"/>
                    </a:lnTo>
                    <a:lnTo>
                      <a:pt x="897" y="73"/>
                    </a:lnTo>
                    <a:lnTo>
                      <a:pt x="921" y="87"/>
                    </a:lnTo>
                    <a:lnTo>
                      <a:pt x="947" y="103"/>
                    </a:lnTo>
                    <a:lnTo>
                      <a:pt x="970" y="120"/>
                    </a:lnTo>
                    <a:lnTo>
                      <a:pt x="993" y="138"/>
                    </a:lnTo>
                    <a:lnTo>
                      <a:pt x="1015" y="158"/>
                    </a:lnTo>
                    <a:lnTo>
                      <a:pt x="1037" y="177"/>
                    </a:lnTo>
                    <a:lnTo>
                      <a:pt x="1056" y="199"/>
                    </a:lnTo>
                    <a:lnTo>
                      <a:pt x="1075" y="221"/>
                    </a:lnTo>
                    <a:lnTo>
                      <a:pt x="1094" y="244"/>
                    </a:lnTo>
                    <a:lnTo>
                      <a:pt x="1111" y="267"/>
                    </a:lnTo>
                    <a:lnTo>
                      <a:pt x="1126" y="292"/>
                    </a:lnTo>
                    <a:lnTo>
                      <a:pt x="1141" y="318"/>
                    </a:lnTo>
                    <a:lnTo>
                      <a:pt x="1154" y="343"/>
                    </a:lnTo>
                    <a:lnTo>
                      <a:pt x="1166" y="370"/>
                    </a:lnTo>
                    <a:lnTo>
                      <a:pt x="1177" y="398"/>
                    </a:lnTo>
                    <a:lnTo>
                      <a:pt x="1187" y="426"/>
                    </a:lnTo>
                    <a:lnTo>
                      <a:pt x="1194" y="455"/>
                    </a:lnTo>
                    <a:lnTo>
                      <a:pt x="1202" y="484"/>
                    </a:lnTo>
                    <a:lnTo>
                      <a:pt x="1206" y="514"/>
                    </a:lnTo>
                    <a:lnTo>
                      <a:pt x="1211" y="545"/>
                    </a:lnTo>
                    <a:lnTo>
                      <a:pt x="1214" y="575"/>
                    </a:lnTo>
                    <a:lnTo>
                      <a:pt x="1214" y="607"/>
                    </a:lnTo>
                    <a:lnTo>
                      <a:pt x="1214" y="607"/>
                    </a:lnTo>
                    <a:close/>
                  </a:path>
                </a:pathLst>
              </a:custGeom>
              <a:solidFill>
                <a:srgbClr val="0A71B3"/>
              </a:solidFill>
              <a:ln w="777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0" name="Freeform 9"/>
              <p:cNvSpPr>
                <a:spLocks/>
              </p:cNvSpPr>
              <p:nvPr/>
            </p:nvSpPr>
            <p:spPr bwMode="auto">
              <a:xfrm>
                <a:off x="4714173" y="1165363"/>
                <a:ext cx="1486626" cy="1485401"/>
              </a:xfrm>
              <a:custGeom>
                <a:avLst/>
                <a:gdLst>
                  <a:gd name="T0" fmla="*/ 1214 w 1214"/>
                  <a:gd name="T1" fmla="*/ 638 h 1213"/>
                  <a:gd name="T2" fmla="*/ 1202 w 1214"/>
                  <a:gd name="T3" fmla="*/ 729 h 1213"/>
                  <a:gd name="T4" fmla="*/ 1178 w 1214"/>
                  <a:gd name="T5" fmla="*/ 815 h 1213"/>
                  <a:gd name="T6" fmla="*/ 1141 w 1214"/>
                  <a:gd name="T7" fmla="*/ 895 h 1213"/>
                  <a:gd name="T8" fmla="*/ 1094 w 1214"/>
                  <a:gd name="T9" fmla="*/ 969 h 1213"/>
                  <a:gd name="T10" fmla="*/ 1037 w 1214"/>
                  <a:gd name="T11" fmla="*/ 1036 h 1213"/>
                  <a:gd name="T12" fmla="*/ 970 w 1214"/>
                  <a:gd name="T13" fmla="*/ 1093 h 1213"/>
                  <a:gd name="T14" fmla="*/ 897 w 1214"/>
                  <a:gd name="T15" fmla="*/ 1141 h 1213"/>
                  <a:gd name="T16" fmla="*/ 816 w 1214"/>
                  <a:gd name="T17" fmla="*/ 1177 h 1213"/>
                  <a:gd name="T18" fmla="*/ 730 w 1214"/>
                  <a:gd name="T19" fmla="*/ 1201 h 1213"/>
                  <a:gd name="T20" fmla="*/ 639 w 1214"/>
                  <a:gd name="T21" fmla="*/ 1212 h 1213"/>
                  <a:gd name="T22" fmla="*/ 577 w 1214"/>
                  <a:gd name="T23" fmla="*/ 1212 h 1213"/>
                  <a:gd name="T24" fmla="*/ 485 w 1214"/>
                  <a:gd name="T25" fmla="*/ 1201 h 1213"/>
                  <a:gd name="T26" fmla="*/ 398 w 1214"/>
                  <a:gd name="T27" fmla="*/ 1177 h 1213"/>
                  <a:gd name="T28" fmla="*/ 318 w 1214"/>
                  <a:gd name="T29" fmla="*/ 1141 h 1213"/>
                  <a:gd name="T30" fmla="*/ 244 w 1214"/>
                  <a:gd name="T31" fmla="*/ 1093 h 1213"/>
                  <a:gd name="T32" fmla="*/ 179 w 1214"/>
                  <a:gd name="T33" fmla="*/ 1036 h 1213"/>
                  <a:gd name="T34" fmla="*/ 122 w 1214"/>
                  <a:gd name="T35" fmla="*/ 969 h 1213"/>
                  <a:gd name="T36" fmla="*/ 74 w 1214"/>
                  <a:gd name="T37" fmla="*/ 895 h 1213"/>
                  <a:gd name="T38" fmla="*/ 38 w 1214"/>
                  <a:gd name="T39" fmla="*/ 815 h 1213"/>
                  <a:gd name="T40" fmla="*/ 12 w 1214"/>
                  <a:gd name="T41" fmla="*/ 729 h 1213"/>
                  <a:gd name="T42" fmla="*/ 2 w 1214"/>
                  <a:gd name="T43" fmla="*/ 638 h 1213"/>
                  <a:gd name="T44" fmla="*/ 2 w 1214"/>
                  <a:gd name="T45" fmla="*/ 575 h 1213"/>
                  <a:gd name="T46" fmla="*/ 12 w 1214"/>
                  <a:gd name="T47" fmla="*/ 484 h 1213"/>
                  <a:gd name="T48" fmla="*/ 38 w 1214"/>
                  <a:gd name="T49" fmla="*/ 398 h 1213"/>
                  <a:gd name="T50" fmla="*/ 74 w 1214"/>
                  <a:gd name="T51" fmla="*/ 318 h 1213"/>
                  <a:gd name="T52" fmla="*/ 122 w 1214"/>
                  <a:gd name="T53" fmla="*/ 244 h 1213"/>
                  <a:gd name="T54" fmla="*/ 179 w 1214"/>
                  <a:gd name="T55" fmla="*/ 177 h 1213"/>
                  <a:gd name="T56" fmla="*/ 244 w 1214"/>
                  <a:gd name="T57" fmla="*/ 120 h 1213"/>
                  <a:gd name="T58" fmla="*/ 318 w 1214"/>
                  <a:gd name="T59" fmla="*/ 72 h 1213"/>
                  <a:gd name="T60" fmla="*/ 398 w 1214"/>
                  <a:gd name="T61" fmla="*/ 36 h 1213"/>
                  <a:gd name="T62" fmla="*/ 485 w 1214"/>
                  <a:gd name="T63" fmla="*/ 12 h 1213"/>
                  <a:gd name="T64" fmla="*/ 577 w 1214"/>
                  <a:gd name="T65" fmla="*/ 1 h 1213"/>
                  <a:gd name="T66" fmla="*/ 639 w 1214"/>
                  <a:gd name="T67" fmla="*/ 1 h 1213"/>
                  <a:gd name="T68" fmla="*/ 730 w 1214"/>
                  <a:gd name="T69" fmla="*/ 12 h 1213"/>
                  <a:gd name="T70" fmla="*/ 816 w 1214"/>
                  <a:gd name="T71" fmla="*/ 36 h 1213"/>
                  <a:gd name="T72" fmla="*/ 897 w 1214"/>
                  <a:gd name="T73" fmla="*/ 72 h 1213"/>
                  <a:gd name="T74" fmla="*/ 970 w 1214"/>
                  <a:gd name="T75" fmla="*/ 120 h 1213"/>
                  <a:gd name="T76" fmla="*/ 1037 w 1214"/>
                  <a:gd name="T77" fmla="*/ 177 h 1213"/>
                  <a:gd name="T78" fmla="*/ 1094 w 1214"/>
                  <a:gd name="T79" fmla="*/ 244 h 1213"/>
                  <a:gd name="T80" fmla="*/ 1141 w 1214"/>
                  <a:gd name="T81" fmla="*/ 318 h 1213"/>
                  <a:gd name="T82" fmla="*/ 1178 w 1214"/>
                  <a:gd name="T83" fmla="*/ 398 h 1213"/>
                  <a:gd name="T84" fmla="*/ 1202 w 1214"/>
                  <a:gd name="T85" fmla="*/ 484 h 1213"/>
                  <a:gd name="T86" fmla="*/ 1214 w 1214"/>
                  <a:gd name="T87" fmla="*/ 575 h 1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14" h="1213">
                    <a:moveTo>
                      <a:pt x="1214" y="606"/>
                    </a:moveTo>
                    <a:lnTo>
                      <a:pt x="1214" y="606"/>
                    </a:lnTo>
                    <a:lnTo>
                      <a:pt x="1214" y="638"/>
                    </a:lnTo>
                    <a:lnTo>
                      <a:pt x="1212" y="668"/>
                    </a:lnTo>
                    <a:lnTo>
                      <a:pt x="1207" y="699"/>
                    </a:lnTo>
                    <a:lnTo>
                      <a:pt x="1202" y="729"/>
                    </a:lnTo>
                    <a:lnTo>
                      <a:pt x="1196" y="758"/>
                    </a:lnTo>
                    <a:lnTo>
                      <a:pt x="1187" y="787"/>
                    </a:lnTo>
                    <a:lnTo>
                      <a:pt x="1178" y="815"/>
                    </a:lnTo>
                    <a:lnTo>
                      <a:pt x="1167" y="843"/>
                    </a:lnTo>
                    <a:lnTo>
                      <a:pt x="1155" y="870"/>
                    </a:lnTo>
                    <a:lnTo>
                      <a:pt x="1141" y="895"/>
                    </a:lnTo>
                    <a:lnTo>
                      <a:pt x="1127" y="921"/>
                    </a:lnTo>
                    <a:lnTo>
                      <a:pt x="1111" y="946"/>
                    </a:lnTo>
                    <a:lnTo>
                      <a:pt x="1094" y="969"/>
                    </a:lnTo>
                    <a:lnTo>
                      <a:pt x="1076" y="992"/>
                    </a:lnTo>
                    <a:lnTo>
                      <a:pt x="1056" y="1014"/>
                    </a:lnTo>
                    <a:lnTo>
                      <a:pt x="1037" y="1036"/>
                    </a:lnTo>
                    <a:lnTo>
                      <a:pt x="1015" y="1056"/>
                    </a:lnTo>
                    <a:lnTo>
                      <a:pt x="993" y="1075"/>
                    </a:lnTo>
                    <a:lnTo>
                      <a:pt x="970" y="1093"/>
                    </a:lnTo>
                    <a:lnTo>
                      <a:pt x="947" y="1110"/>
                    </a:lnTo>
                    <a:lnTo>
                      <a:pt x="923" y="1126"/>
                    </a:lnTo>
                    <a:lnTo>
                      <a:pt x="897" y="1141"/>
                    </a:lnTo>
                    <a:lnTo>
                      <a:pt x="871" y="1154"/>
                    </a:lnTo>
                    <a:lnTo>
                      <a:pt x="844" y="1166"/>
                    </a:lnTo>
                    <a:lnTo>
                      <a:pt x="816" y="1177"/>
                    </a:lnTo>
                    <a:lnTo>
                      <a:pt x="788" y="1187"/>
                    </a:lnTo>
                    <a:lnTo>
                      <a:pt x="759" y="1194"/>
                    </a:lnTo>
                    <a:lnTo>
                      <a:pt x="730" y="1201"/>
                    </a:lnTo>
                    <a:lnTo>
                      <a:pt x="699" y="1206"/>
                    </a:lnTo>
                    <a:lnTo>
                      <a:pt x="669" y="1210"/>
                    </a:lnTo>
                    <a:lnTo>
                      <a:pt x="639" y="1212"/>
                    </a:lnTo>
                    <a:lnTo>
                      <a:pt x="607" y="1213"/>
                    </a:lnTo>
                    <a:lnTo>
                      <a:pt x="607" y="1213"/>
                    </a:lnTo>
                    <a:lnTo>
                      <a:pt x="577" y="1212"/>
                    </a:lnTo>
                    <a:lnTo>
                      <a:pt x="545" y="1210"/>
                    </a:lnTo>
                    <a:lnTo>
                      <a:pt x="515" y="1206"/>
                    </a:lnTo>
                    <a:lnTo>
                      <a:pt x="485" y="1201"/>
                    </a:lnTo>
                    <a:lnTo>
                      <a:pt x="455" y="1194"/>
                    </a:lnTo>
                    <a:lnTo>
                      <a:pt x="428" y="1187"/>
                    </a:lnTo>
                    <a:lnTo>
                      <a:pt x="398" y="1177"/>
                    </a:lnTo>
                    <a:lnTo>
                      <a:pt x="372" y="1166"/>
                    </a:lnTo>
                    <a:lnTo>
                      <a:pt x="344" y="1154"/>
                    </a:lnTo>
                    <a:lnTo>
                      <a:pt x="318" y="1141"/>
                    </a:lnTo>
                    <a:lnTo>
                      <a:pt x="293" y="1126"/>
                    </a:lnTo>
                    <a:lnTo>
                      <a:pt x="269" y="1110"/>
                    </a:lnTo>
                    <a:lnTo>
                      <a:pt x="244" y="1093"/>
                    </a:lnTo>
                    <a:lnTo>
                      <a:pt x="221" y="1075"/>
                    </a:lnTo>
                    <a:lnTo>
                      <a:pt x="199" y="1056"/>
                    </a:lnTo>
                    <a:lnTo>
                      <a:pt x="179" y="1036"/>
                    </a:lnTo>
                    <a:lnTo>
                      <a:pt x="158" y="1014"/>
                    </a:lnTo>
                    <a:lnTo>
                      <a:pt x="139" y="992"/>
                    </a:lnTo>
                    <a:lnTo>
                      <a:pt x="122" y="969"/>
                    </a:lnTo>
                    <a:lnTo>
                      <a:pt x="105" y="946"/>
                    </a:lnTo>
                    <a:lnTo>
                      <a:pt x="89" y="921"/>
                    </a:lnTo>
                    <a:lnTo>
                      <a:pt x="74" y="895"/>
                    </a:lnTo>
                    <a:lnTo>
                      <a:pt x="61" y="870"/>
                    </a:lnTo>
                    <a:lnTo>
                      <a:pt x="49" y="843"/>
                    </a:lnTo>
                    <a:lnTo>
                      <a:pt x="38" y="815"/>
                    </a:lnTo>
                    <a:lnTo>
                      <a:pt x="28" y="787"/>
                    </a:lnTo>
                    <a:lnTo>
                      <a:pt x="20" y="758"/>
                    </a:lnTo>
                    <a:lnTo>
                      <a:pt x="12" y="729"/>
                    </a:lnTo>
                    <a:lnTo>
                      <a:pt x="8" y="699"/>
                    </a:lnTo>
                    <a:lnTo>
                      <a:pt x="4" y="668"/>
                    </a:lnTo>
                    <a:lnTo>
                      <a:pt x="2" y="638"/>
                    </a:lnTo>
                    <a:lnTo>
                      <a:pt x="0" y="606"/>
                    </a:lnTo>
                    <a:lnTo>
                      <a:pt x="0" y="606"/>
                    </a:lnTo>
                    <a:lnTo>
                      <a:pt x="2" y="575"/>
                    </a:lnTo>
                    <a:lnTo>
                      <a:pt x="4" y="545"/>
                    </a:lnTo>
                    <a:lnTo>
                      <a:pt x="8" y="514"/>
                    </a:lnTo>
                    <a:lnTo>
                      <a:pt x="12" y="484"/>
                    </a:lnTo>
                    <a:lnTo>
                      <a:pt x="20" y="455"/>
                    </a:lnTo>
                    <a:lnTo>
                      <a:pt x="28" y="426"/>
                    </a:lnTo>
                    <a:lnTo>
                      <a:pt x="38" y="398"/>
                    </a:lnTo>
                    <a:lnTo>
                      <a:pt x="49" y="370"/>
                    </a:lnTo>
                    <a:lnTo>
                      <a:pt x="61" y="343"/>
                    </a:lnTo>
                    <a:lnTo>
                      <a:pt x="74" y="318"/>
                    </a:lnTo>
                    <a:lnTo>
                      <a:pt x="89" y="292"/>
                    </a:lnTo>
                    <a:lnTo>
                      <a:pt x="105" y="267"/>
                    </a:lnTo>
                    <a:lnTo>
                      <a:pt x="122" y="244"/>
                    </a:lnTo>
                    <a:lnTo>
                      <a:pt x="139" y="221"/>
                    </a:lnTo>
                    <a:lnTo>
                      <a:pt x="158" y="199"/>
                    </a:lnTo>
                    <a:lnTo>
                      <a:pt x="179" y="177"/>
                    </a:lnTo>
                    <a:lnTo>
                      <a:pt x="199" y="157"/>
                    </a:lnTo>
                    <a:lnTo>
                      <a:pt x="221" y="138"/>
                    </a:lnTo>
                    <a:lnTo>
                      <a:pt x="244" y="120"/>
                    </a:lnTo>
                    <a:lnTo>
                      <a:pt x="269" y="103"/>
                    </a:lnTo>
                    <a:lnTo>
                      <a:pt x="293" y="87"/>
                    </a:lnTo>
                    <a:lnTo>
                      <a:pt x="318" y="72"/>
                    </a:lnTo>
                    <a:lnTo>
                      <a:pt x="344" y="59"/>
                    </a:lnTo>
                    <a:lnTo>
                      <a:pt x="372" y="47"/>
                    </a:lnTo>
                    <a:lnTo>
                      <a:pt x="398" y="36"/>
                    </a:lnTo>
                    <a:lnTo>
                      <a:pt x="428" y="28"/>
                    </a:lnTo>
                    <a:lnTo>
                      <a:pt x="455" y="19"/>
                    </a:lnTo>
                    <a:lnTo>
                      <a:pt x="485" y="12"/>
                    </a:lnTo>
                    <a:lnTo>
                      <a:pt x="515" y="7"/>
                    </a:lnTo>
                    <a:lnTo>
                      <a:pt x="545" y="3"/>
                    </a:lnTo>
                    <a:lnTo>
                      <a:pt x="577" y="1"/>
                    </a:lnTo>
                    <a:lnTo>
                      <a:pt x="607" y="0"/>
                    </a:lnTo>
                    <a:lnTo>
                      <a:pt x="607" y="0"/>
                    </a:lnTo>
                    <a:lnTo>
                      <a:pt x="639" y="1"/>
                    </a:lnTo>
                    <a:lnTo>
                      <a:pt x="669" y="3"/>
                    </a:lnTo>
                    <a:lnTo>
                      <a:pt x="699" y="7"/>
                    </a:lnTo>
                    <a:lnTo>
                      <a:pt x="730" y="12"/>
                    </a:lnTo>
                    <a:lnTo>
                      <a:pt x="759" y="19"/>
                    </a:lnTo>
                    <a:lnTo>
                      <a:pt x="788" y="28"/>
                    </a:lnTo>
                    <a:lnTo>
                      <a:pt x="816" y="36"/>
                    </a:lnTo>
                    <a:lnTo>
                      <a:pt x="844" y="47"/>
                    </a:lnTo>
                    <a:lnTo>
                      <a:pt x="871" y="59"/>
                    </a:lnTo>
                    <a:lnTo>
                      <a:pt x="897" y="72"/>
                    </a:lnTo>
                    <a:lnTo>
                      <a:pt x="923" y="87"/>
                    </a:lnTo>
                    <a:lnTo>
                      <a:pt x="947" y="103"/>
                    </a:lnTo>
                    <a:lnTo>
                      <a:pt x="970" y="120"/>
                    </a:lnTo>
                    <a:lnTo>
                      <a:pt x="993" y="138"/>
                    </a:lnTo>
                    <a:lnTo>
                      <a:pt x="1015" y="157"/>
                    </a:lnTo>
                    <a:lnTo>
                      <a:pt x="1037" y="177"/>
                    </a:lnTo>
                    <a:lnTo>
                      <a:pt x="1056" y="199"/>
                    </a:lnTo>
                    <a:lnTo>
                      <a:pt x="1076" y="221"/>
                    </a:lnTo>
                    <a:lnTo>
                      <a:pt x="1094" y="244"/>
                    </a:lnTo>
                    <a:lnTo>
                      <a:pt x="1111" y="267"/>
                    </a:lnTo>
                    <a:lnTo>
                      <a:pt x="1127" y="292"/>
                    </a:lnTo>
                    <a:lnTo>
                      <a:pt x="1141" y="318"/>
                    </a:lnTo>
                    <a:lnTo>
                      <a:pt x="1155" y="343"/>
                    </a:lnTo>
                    <a:lnTo>
                      <a:pt x="1167" y="370"/>
                    </a:lnTo>
                    <a:lnTo>
                      <a:pt x="1178" y="398"/>
                    </a:lnTo>
                    <a:lnTo>
                      <a:pt x="1187" y="426"/>
                    </a:lnTo>
                    <a:lnTo>
                      <a:pt x="1196" y="455"/>
                    </a:lnTo>
                    <a:lnTo>
                      <a:pt x="1202" y="484"/>
                    </a:lnTo>
                    <a:lnTo>
                      <a:pt x="1207" y="514"/>
                    </a:lnTo>
                    <a:lnTo>
                      <a:pt x="1212" y="545"/>
                    </a:lnTo>
                    <a:lnTo>
                      <a:pt x="1214" y="575"/>
                    </a:lnTo>
                    <a:lnTo>
                      <a:pt x="1214" y="606"/>
                    </a:lnTo>
                    <a:lnTo>
                      <a:pt x="1214" y="606"/>
                    </a:lnTo>
                    <a:close/>
                  </a:path>
                </a:pathLst>
              </a:custGeom>
              <a:solidFill>
                <a:srgbClr val="BD0926"/>
              </a:solidFill>
              <a:ln w="777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1" name="Freeform 10"/>
              <p:cNvSpPr>
                <a:spLocks/>
              </p:cNvSpPr>
              <p:nvPr/>
            </p:nvSpPr>
            <p:spPr bwMode="auto">
              <a:xfrm>
                <a:off x="3495727" y="584918"/>
                <a:ext cx="1486626" cy="1486626"/>
              </a:xfrm>
              <a:custGeom>
                <a:avLst/>
                <a:gdLst>
                  <a:gd name="T0" fmla="*/ 1214 w 1214"/>
                  <a:gd name="T1" fmla="*/ 639 h 1214"/>
                  <a:gd name="T2" fmla="*/ 1202 w 1214"/>
                  <a:gd name="T3" fmla="*/ 730 h 1214"/>
                  <a:gd name="T4" fmla="*/ 1177 w 1214"/>
                  <a:gd name="T5" fmla="*/ 816 h 1214"/>
                  <a:gd name="T6" fmla="*/ 1141 w 1214"/>
                  <a:gd name="T7" fmla="*/ 896 h 1214"/>
                  <a:gd name="T8" fmla="*/ 1094 w 1214"/>
                  <a:gd name="T9" fmla="*/ 970 h 1214"/>
                  <a:gd name="T10" fmla="*/ 1037 w 1214"/>
                  <a:gd name="T11" fmla="*/ 1037 h 1214"/>
                  <a:gd name="T12" fmla="*/ 970 w 1214"/>
                  <a:gd name="T13" fmla="*/ 1094 h 1214"/>
                  <a:gd name="T14" fmla="*/ 897 w 1214"/>
                  <a:gd name="T15" fmla="*/ 1141 h 1214"/>
                  <a:gd name="T16" fmla="*/ 816 w 1214"/>
                  <a:gd name="T17" fmla="*/ 1178 h 1214"/>
                  <a:gd name="T18" fmla="*/ 730 w 1214"/>
                  <a:gd name="T19" fmla="*/ 1202 h 1214"/>
                  <a:gd name="T20" fmla="*/ 638 w 1214"/>
                  <a:gd name="T21" fmla="*/ 1213 h 1214"/>
                  <a:gd name="T22" fmla="*/ 577 w 1214"/>
                  <a:gd name="T23" fmla="*/ 1213 h 1214"/>
                  <a:gd name="T24" fmla="*/ 484 w 1214"/>
                  <a:gd name="T25" fmla="*/ 1202 h 1214"/>
                  <a:gd name="T26" fmla="*/ 398 w 1214"/>
                  <a:gd name="T27" fmla="*/ 1178 h 1214"/>
                  <a:gd name="T28" fmla="*/ 318 w 1214"/>
                  <a:gd name="T29" fmla="*/ 1141 h 1214"/>
                  <a:gd name="T30" fmla="*/ 244 w 1214"/>
                  <a:gd name="T31" fmla="*/ 1094 h 1214"/>
                  <a:gd name="T32" fmla="*/ 178 w 1214"/>
                  <a:gd name="T33" fmla="*/ 1037 h 1214"/>
                  <a:gd name="T34" fmla="*/ 121 w 1214"/>
                  <a:gd name="T35" fmla="*/ 970 h 1214"/>
                  <a:gd name="T36" fmla="*/ 74 w 1214"/>
                  <a:gd name="T37" fmla="*/ 896 h 1214"/>
                  <a:gd name="T38" fmla="*/ 38 w 1214"/>
                  <a:gd name="T39" fmla="*/ 816 h 1214"/>
                  <a:gd name="T40" fmla="*/ 12 w 1214"/>
                  <a:gd name="T41" fmla="*/ 730 h 1214"/>
                  <a:gd name="T42" fmla="*/ 1 w 1214"/>
                  <a:gd name="T43" fmla="*/ 639 h 1214"/>
                  <a:gd name="T44" fmla="*/ 1 w 1214"/>
                  <a:gd name="T45" fmla="*/ 576 h 1214"/>
                  <a:gd name="T46" fmla="*/ 12 w 1214"/>
                  <a:gd name="T47" fmla="*/ 485 h 1214"/>
                  <a:gd name="T48" fmla="*/ 38 w 1214"/>
                  <a:gd name="T49" fmla="*/ 398 h 1214"/>
                  <a:gd name="T50" fmla="*/ 74 w 1214"/>
                  <a:gd name="T51" fmla="*/ 318 h 1214"/>
                  <a:gd name="T52" fmla="*/ 121 w 1214"/>
                  <a:gd name="T53" fmla="*/ 244 h 1214"/>
                  <a:gd name="T54" fmla="*/ 178 w 1214"/>
                  <a:gd name="T55" fmla="*/ 179 h 1214"/>
                  <a:gd name="T56" fmla="*/ 244 w 1214"/>
                  <a:gd name="T57" fmla="*/ 120 h 1214"/>
                  <a:gd name="T58" fmla="*/ 318 w 1214"/>
                  <a:gd name="T59" fmla="*/ 73 h 1214"/>
                  <a:gd name="T60" fmla="*/ 398 w 1214"/>
                  <a:gd name="T61" fmla="*/ 37 h 1214"/>
                  <a:gd name="T62" fmla="*/ 484 w 1214"/>
                  <a:gd name="T63" fmla="*/ 12 h 1214"/>
                  <a:gd name="T64" fmla="*/ 577 w 1214"/>
                  <a:gd name="T65" fmla="*/ 1 h 1214"/>
                  <a:gd name="T66" fmla="*/ 638 w 1214"/>
                  <a:gd name="T67" fmla="*/ 1 h 1214"/>
                  <a:gd name="T68" fmla="*/ 730 w 1214"/>
                  <a:gd name="T69" fmla="*/ 12 h 1214"/>
                  <a:gd name="T70" fmla="*/ 816 w 1214"/>
                  <a:gd name="T71" fmla="*/ 37 h 1214"/>
                  <a:gd name="T72" fmla="*/ 897 w 1214"/>
                  <a:gd name="T73" fmla="*/ 73 h 1214"/>
                  <a:gd name="T74" fmla="*/ 970 w 1214"/>
                  <a:gd name="T75" fmla="*/ 120 h 1214"/>
                  <a:gd name="T76" fmla="*/ 1037 w 1214"/>
                  <a:gd name="T77" fmla="*/ 179 h 1214"/>
                  <a:gd name="T78" fmla="*/ 1094 w 1214"/>
                  <a:gd name="T79" fmla="*/ 244 h 1214"/>
                  <a:gd name="T80" fmla="*/ 1141 w 1214"/>
                  <a:gd name="T81" fmla="*/ 318 h 1214"/>
                  <a:gd name="T82" fmla="*/ 1177 w 1214"/>
                  <a:gd name="T83" fmla="*/ 398 h 1214"/>
                  <a:gd name="T84" fmla="*/ 1202 w 1214"/>
                  <a:gd name="T85" fmla="*/ 485 h 1214"/>
                  <a:gd name="T86" fmla="*/ 1214 w 1214"/>
                  <a:gd name="T87" fmla="*/ 576 h 1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14" h="1214">
                    <a:moveTo>
                      <a:pt x="1214" y="607"/>
                    </a:moveTo>
                    <a:lnTo>
                      <a:pt x="1214" y="607"/>
                    </a:lnTo>
                    <a:lnTo>
                      <a:pt x="1214" y="639"/>
                    </a:lnTo>
                    <a:lnTo>
                      <a:pt x="1211" y="669"/>
                    </a:lnTo>
                    <a:lnTo>
                      <a:pt x="1207" y="699"/>
                    </a:lnTo>
                    <a:lnTo>
                      <a:pt x="1202" y="730"/>
                    </a:lnTo>
                    <a:lnTo>
                      <a:pt x="1196" y="759"/>
                    </a:lnTo>
                    <a:lnTo>
                      <a:pt x="1187" y="788"/>
                    </a:lnTo>
                    <a:lnTo>
                      <a:pt x="1177" y="816"/>
                    </a:lnTo>
                    <a:lnTo>
                      <a:pt x="1166" y="844"/>
                    </a:lnTo>
                    <a:lnTo>
                      <a:pt x="1154" y="871"/>
                    </a:lnTo>
                    <a:lnTo>
                      <a:pt x="1141" y="896"/>
                    </a:lnTo>
                    <a:lnTo>
                      <a:pt x="1126" y="921"/>
                    </a:lnTo>
                    <a:lnTo>
                      <a:pt x="1111" y="947"/>
                    </a:lnTo>
                    <a:lnTo>
                      <a:pt x="1094" y="970"/>
                    </a:lnTo>
                    <a:lnTo>
                      <a:pt x="1075" y="993"/>
                    </a:lnTo>
                    <a:lnTo>
                      <a:pt x="1056" y="1015"/>
                    </a:lnTo>
                    <a:lnTo>
                      <a:pt x="1037" y="1037"/>
                    </a:lnTo>
                    <a:lnTo>
                      <a:pt x="1015" y="1056"/>
                    </a:lnTo>
                    <a:lnTo>
                      <a:pt x="993" y="1076"/>
                    </a:lnTo>
                    <a:lnTo>
                      <a:pt x="970" y="1094"/>
                    </a:lnTo>
                    <a:lnTo>
                      <a:pt x="947" y="1111"/>
                    </a:lnTo>
                    <a:lnTo>
                      <a:pt x="923" y="1127"/>
                    </a:lnTo>
                    <a:lnTo>
                      <a:pt x="897" y="1141"/>
                    </a:lnTo>
                    <a:lnTo>
                      <a:pt x="870" y="1155"/>
                    </a:lnTo>
                    <a:lnTo>
                      <a:pt x="844" y="1167"/>
                    </a:lnTo>
                    <a:lnTo>
                      <a:pt x="816" y="1178"/>
                    </a:lnTo>
                    <a:lnTo>
                      <a:pt x="788" y="1187"/>
                    </a:lnTo>
                    <a:lnTo>
                      <a:pt x="759" y="1195"/>
                    </a:lnTo>
                    <a:lnTo>
                      <a:pt x="730" y="1202"/>
                    </a:lnTo>
                    <a:lnTo>
                      <a:pt x="699" y="1207"/>
                    </a:lnTo>
                    <a:lnTo>
                      <a:pt x="669" y="1210"/>
                    </a:lnTo>
                    <a:lnTo>
                      <a:pt x="638" y="1213"/>
                    </a:lnTo>
                    <a:lnTo>
                      <a:pt x="607" y="1214"/>
                    </a:lnTo>
                    <a:lnTo>
                      <a:pt x="607" y="1214"/>
                    </a:lnTo>
                    <a:lnTo>
                      <a:pt x="577" y="1213"/>
                    </a:lnTo>
                    <a:lnTo>
                      <a:pt x="545" y="1210"/>
                    </a:lnTo>
                    <a:lnTo>
                      <a:pt x="515" y="1207"/>
                    </a:lnTo>
                    <a:lnTo>
                      <a:pt x="484" y="1202"/>
                    </a:lnTo>
                    <a:lnTo>
                      <a:pt x="455" y="1195"/>
                    </a:lnTo>
                    <a:lnTo>
                      <a:pt x="427" y="1187"/>
                    </a:lnTo>
                    <a:lnTo>
                      <a:pt x="398" y="1178"/>
                    </a:lnTo>
                    <a:lnTo>
                      <a:pt x="371" y="1167"/>
                    </a:lnTo>
                    <a:lnTo>
                      <a:pt x="344" y="1155"/>
                    </a:lnTo>
                    <a:lnTo>
                      <a:pt x="318" y="1141"/>
                    </a:lnTo>
                    <a:lnTo>
                      <a:pt x="293" y="1127"/>
                    </a:lnTo>
                    <a:lnTo>
                      <a:pt x="268" y="1111"/>
                    </a:lnTo>
                    <a:lnTo>
                      <a:pt x="244" y="1094"/>
                    </a:lnTo>
                    <a:lnTo>
                      <a:pt x="221" y="1076"/>
                    </a:lnTo>
                    <a:lnTo>
                      <a:pt x="199" y="1056"/>
                    </a:lnTo>
                    <a:lnTo>
                      <a:pt x="178" y="1037"/>
                    </a:lnTo>
                    <a:lnTo>
                      <a:pt x="158" y="1015"/>
                    </a:lnTo>
                    <a:lnTo>
                      <a:pt x="138" y="993"/>
                    </a:lnTo>
                    <a:lnTo>
                      <a:pt x="121" y="970"/>
                    </a:lnTo>
                    <a:lnTo>
                      <a:pt x="104" y="947"/>
                    </a:lnTo>
                    <a:lnTo>
                      <a:pt x="89" y="921"/>
                    </a:lnTo>
                    <a:lnTo>
                      <a:pt x="74" y="896"/>
                    </a:lnTo>
                    <a:lnTo>
                      <a:pt x="61" y="871"/>
                    </a:lnTo>
                    <a:lnTo>
                      <a:pt x="49" y="844"/>
                    </a:lnTo>
                    <a:lnTo>
                      <a:pt x="38" y="816"/>
                    </a:lnTo>
                    <a:lnTo>
                      <a:pt x="28" y="788"/>
                    </a:lnTo>
                    <a:lnTo>
                      <a:pt x="19" y="759"/>
                    </a:lnTo>
                    <a:lnTo>
                      <a:pt x="12" y="730"/>
                    </a:lnTo>
                    <a:lnTo>
                      <a:pt x="7" y="699"/>
                    </a:lnTo>
                    <a:lnTo>
                      <a:pt x="4" y="669"/>
                    </a:lnTo>
                    <a:lnTo>
                      <a:pt x="1" y="639"/>
                    </a:lnTo>
                    <a:lnTo>
                      <a:pt x="0" y="607"/>
                    </a:lnTo>
                    <a:lnTo>
                      <a:pt x="0" y="607"/>
                    </a:lnTo>
                    <a:lnTo>
                      <a:pt x="1" y="576"/>
                    </a:lnTo>
                    <a:lnTo>
                      <a:pt x="4" y="545"/>
                    </a:lnTo>
                    <a:lnTo>
                      <a:pt x="7" y="515"/>
                    </a:lnTo>
                    <a:lnTo>
                      <a:pt x="12" y="485"/>
                    </a:lnTo>
                    <a:lnTo>
                      <a:pt x="19" y="455"/>
                    </a:lnTo>
                    <a:lnTo>
                      <a:pt x="28" y="426"/>
                    </a:lnTo>
                    <a:lnTo>
                      <a:pt x="38" y="398"/>
                    </a:lnTo>
                    <a:lnTo>
                      <a:pt x="49" y="370"/>
                    </a:lnTo>
                    <a:lnTo>
                      <a:pt x="61" y="344"/>
                    </a:lnTo>
                    <a:lnTo>
                      <a:pt x="74" y="318"/>
                    </a:lnTo>
                    <a:lnTo>
                      <a:pt x="89" y="293"/>
                    </a:lnTo>
                    <a:lnTo>
                      <a:pt x="104" y="269"/>
                    </a:lnTo>
                    <a:lnTo>
                      <a:pt x="121" y="244"/>
                    </a:lnTo>
                    <a:lnTo>
                      <a:pt x="138" y="221"/>
                    </a:lnTo>
                    <a:lnTo>
                      <a:pt x="158" y="199"/>
                    </a:lnTo>
                    <a:lnTo>
                      <a:pt x="178" y="179"/>
                    </a:lnTo>
                    <a:lnTo>
                      <a:pt x="199" y="158"/>
                    </a:lnTo>
                    <a:lnTo>
                      <a:pt x="221" y="139"/>
                    </a:lnTo>
                    <a:lnTo>
                      <a:pt x="244" y="120"/>
                    </a:lnTo>
                    <a:lnTo>
                      <a:pt x="268" y="103"/>
                    </a:lnTo>
                    <a:lnTo>
                      <a:pt x="293" y="88"/>
                    </a:lnTo>
                    <a:lnTo>
                      <a:pt x="318" y="73"/>
                    </a:lnTo>
                    <a:lnTo>
                      <a:pt x="344" y="60"/>
                    </a:lnTo>
                    <a:lnTo>
                      <a:pt x="371" y="48"/>
                    </a:lnTo>
                    <a:lnTo>
                      <a:pt x="398" y="37"/>
                    </a:lnTo>
                    <a:lnTo>
                      <a:pt x="427" y="28"/>
                    </a:lnTo>
                    <a:lnTo>
                      <a:pt x="455" y="20"/>
                    </a:lnTo>
                    <a:lnTo>
                      <a:pt x="484" y="12"/>
                    </a:lnTo>
                    <a:lnTo>
                      <a:pt x="515" y="8"/>
                    </a:lnTo>
                    <a:lnTo>
                      <a:pt x="545" y="4"/>
                    </a:lnTo>
                    <a:lnTo>
                      <a:pt x="577" y="1"/>
                    </a:lnTo>
                    <a:lnTo>
                      <a:pt x="607" y="0"/>
                    </a:lnTo>
                    <a:lnTo>
                      <a:pt x="607" y="0"/>
                    </a:lnTo>
                    <a:lnTo>
                      <a:pt x="638" y="1"/>
                    </a:lnTo>
                    <a:lnTo>
                      <a:pt x="669" y="4"/>
                    </a:lnTo>
                    <a:lnTo>
                      <a:pt x="699" y="8"/>
                    </a:lnTo>
                    <a:lnTo>
                      <a:pt x="730" y="12"/>
                    </a:lnTo>
                    <a:lnTo>
                      <a:pt x="759" y="20"/>
                    </a:lnTo>
                    <a:lnTo>
                      <a:pt x="788" y="28"/>
                    </a:lnTo>
                    <a:lnTo>
                      <a:pt x="816" y="37"/>
                    </a:lnTo>
                    <a:lnTo>
                      <a:pt x="844" y="48"/>
                    </a:lnTo>
                    <a:lnTo>
                      <a:pt x="870" y="60"/>
                    </a:lnTo>
                    <a:lnTo>
                      <a:pt x="897" y="73"/>
                    </a:lnTo>
                    <a:lnTo>
                      <a:pt x="923" y="88"/>
                    </a:lnTo>
                    <a:lnTo>
                      <a:pt x="947" y="103"/>
                    </a:lnTo>
                    <a:lnTo>
                      <a:pt x="970" y="120"/>
                    </a:lnTo>
                    <a:lnTo>
                      <a:pt x="993" y="139"/>
                    </a:lnTo>
                    <a:lnTo>
                      <a:pt x="1015" y="158"/>
                    </a:lnTo>
                    <a:lnTo>
                      <a:pt x="1037" y="179"/>
                    </a:lnTo>
                    <a:lnTo>
                      <a:pt x="1056" y="199"/>
                    </a:lnTo>
                    <a:lnTo>
                      <a:pt x="1075" y="221"/>
                    </a:lnTo>
                    <a:lnTo>
                      <a:pt x="1094" y="244"/>
                    </a:lnTo>
                    <a:lnTo>
                      <a:pt x="1111" y="269"/>
                    </a:lnTo>
                    <a:lnTo>
                      <a:pt x="1126" y="293"/>
                    </a:lnTo>
                    <a:lnTo>
                      <a:pt x="1141" y="318"/>
                    </a:lnTo>
                    <a:lnTo>
                      <a:pt x="1154" y="344"/>
                    </a:lnTo>
                    <a:lnTo>
                      <a:pt x="1166" y="370"/>
                    </a:lnTo>
                    <a:lnTo>
                      <a:pt x="1177" y="398"/>
                    </a:lnTo>
                    <a:lnTo>
                      <a:pt x="1187" y="426"/>
                    </a:lnTo>
                    <a:lnTo>
                      <a:pt x="1196" y="455"/>
                    </a:lnTo>
                    <a:lnTo>
                      <a:pt x="1202" y="485"/>
                    </a:lnTo>
                    <a:lnTo>
                      <a:pt x="1207" y="515"/>
                    </a:lnTo>
                    <a:lnTo>
                      <a:pt x="1211" y="545"/>
                    </a:lnTo>
                    <a:lnTo>
                      <a:pt x="1214" y="576"/>
                    </a:lnTo>
                    <a:lnTo>
                      <a:pt x="1214" y="607"/>
                    </a:lnTo>
                    <a:lnTo>
                      <a:pt x="1214" y="607"/>
                    </a:lnTo>
                    <a:close/>
                  </a:path>
                </a:pathLst>
              </a:custGeom>
              <a:solidFill>
                <a:srgbClr val="E46C0A"/>
              </a:solidFill>
              <a:ln w="777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22" name="Freeform 11"/>
              <p:cNvSpPr>
                <a:spLocks/>
              </p:cNvSpPr>
              <p:nvPr/>
            </p:nvSpPr>
            <p:spPr bwMode="auto">
              <a:xfrm>
                <a:off x="2304223" y="1162914"/>
                <a:ext cx="1485401" cy="1465808"/>
              </a:xfrm>
              <a:custGeom>
                <a:avLst/>
                <a:gdLst>
                  <a:gd name="T0" fmla="*/ 576 w 1213"/>
                  <a:gd name="T1" fmla="*/ 1 h 1197"/>
                  <a:gd name="T2" fmla="*/ 484 w 1213"/>
                  <a:gd name="T3" fmla="*/ 14 h 1197"/>
                  <a:gd name="T4" fmla="*/ 398 w 1213"/>
                  <a:gd name="T5" fmla="*/ 38 h 1197"/>
                  <a:gd name="T6" fmla="*/ 318 w 1213"/>
                  <a:gd name="T7" fmla="*/ 74 h 1197"/>
                  <a:gd name="T8" fmla="*/ 244 w 1213"/>
                  <a:gd name="T9" fmla="*/ 122 h 1197"/>
                  <a:gd name="T10" fmla="*/ 178 w 1213"/>
                  <a:gd name="T11" fmla="*/ 179 h 1197"/>
                  <a:gd name="T12" fmla="*/ 121 w 1213"/>
                  <a:gd name="T13" fmla="*/ 244 h 1197"/>
                  <a:gd name="T14" fmla="*/ 74 w 1213"/>
                  <a:gd name="T15" fmla="*/ 318 h 1197"/>
                  <a:gd name="T16" fmla="*/ 37 w 1213"/>
                  <a:gd name="T17" fmla="*/ 398 h 1197"/>
                  <a:gd name="T18" fmla="*/ 12 w 1213"/>
                  <a:gd name="T19" fmla="*/ 486 h 1197"/>
                  <a:gd name="T20" fmla="*/ 1 w 1213"/>
                  <a:gd name="T21" fmla="*/ 577 h 1197"/>
                  <a:gd name="T22" fmla="*/ 1 w 1213"/>
                  <a:gd name="T23" fmla="*/ 642 h 1197"/>
                  <a:gd name="T24" fmla="*/ 15 w 1213"/>
                  <a:gd name="T25" fmla="*/ 744 h 1197"/>
                  <a:gd name="T26" fmla="*/ 46 w 1213"/>
                  <a:gd name="T27" fmla="*/ 840 h 1197"/>
                  <a:gd name="T28" fmla="*/ 92 w 1213"/>
                  <a:gd name="T29" fmla="*/ 929 h 1197"/>
                  <a:gd name="T30" fmla="*/ 150 w 1213"/>
                  <a:gd name="T31" fmla="*/ 1008 h 1197"/>
                  <a:gd name="T32" fmla="*/ 221 w 1213"/>
                  <a:gd name="T33" fmla="*/ 1076 h 1197"/>
                  <a:gd name="T34" fmla="*/ 292 w 1213"/>
                  <a:gd name="T35" fmla="*/ 1062 h 1197"/>
                  <a:gd name="T36" fmla="*/ 366 w 1213"/>
                  <a:gd name="T37" fmla="*/ 1057 h 1197"/>
                  <a:gd name="T38" fmla="*/ 447 w 1213"/>
                  <a:gd name="T39" fmla="*/ 1063 h 1197"/>
                  <a:gd name="T40" fmla="*/ 525 w 1213"/>
                  <a:gd name="T41" fmla="*/ 1079 h 1197"/>
                  <a:gd name="T42" fmla="*/ 599 w 1213"/>
                  <a:gd name="T43" fmla="*/ 1105 h 1197"/>
                  <a:gd name="T44" fmla="*/ 668 w 1213"/>
                  <a:gd name="T45" fmla="*/ 1139 h 1197"/>
                  <a:gd name="T46" fmla="*/ 733 w 1213"/>
                  <a:gd name="T47" fmla="*/ 1181 h 1197"/>
                  <a:gd name="T48" fmla="*/ 778 w 1213"/>
                  <a:gd name="T49" fmla="*/ 1190 h 1197"/>
                  <a:gd name="T50" fmla="*/ 849 w 1213"/>
                  <a:gd name="T51" fmla="*/ 1164 h 1197"/>
                  <a:gd name="T52" fmla="*/ 916 w 1213"/>
                  <a:gd name="T53" fmla="*/ 1130 h 1197"/>
                  <a:gd name="T54" fmla="*/ 977 w 1213"/>
                  <a:gd name="T55" fmla="*/ 1089 h 1197"/>
                  <a:gd name="T56" fmla="*/ 1033 w 1213"/>
                  <a:gd name="T57" fmla="*/ 1039 h 1197"/>
                  <a:gd name="T58" fmla="*/ 1082 w 1213"/>
                  <a:gd name="T59" fmla="*/ 985 h 1197"/>
                  <a:gd name="T60" fmla="*/ 1125 w 1213"/>
                  <a:gd name="T61" fmla="*/ 924 h 1197"/>
                  <a:gd name="T62" fmla="*/ 1160 w 1213"/>
                  <a:gd name="T63" fmla="*/ 857 h 1197"/>
                  <a:gd name="T64" fmla="*/ 1187 w 1213"/>
                  <a:gd name="T65" fmla="*/ 787 h 1197"/>
                  <a:gd name="T66" fmla="*/ 1205 w 1213"/>
                  <a:gd name="T67" fmla="*/ 711 h 1197"/>
                  <a:gd name="T68" fmla="*/ 1213 w 1213"/>
                  <a:gd name="T69" fmla="*/ 634 h 1197"/>
                  <a:gd name="T70" fmla="*/ 1213 w 1213"/>
                  <a:gd name="T71" fmla="*/ 577 h 1197"/>
                  <a:gd name="T72" fmla="*/ 1201 w 1213"/>
                  <a:gd name="T73" fmla="*/ 486 h 1197"/>
                  <a:gd name="T74" fmla="*/ 1177 w 1213"/>
                  <a:gd name="T75" fmla="*/ 398 h 1197"/>
                  <a:gd name="T76" fmla="*/ 1141 w 1213"/>
                  <a:gd name="T77" fmla="*/ 318 h 1197"/>
                  <a:gd name="T78" fmla="*/ 1093 w 1213"/>
                  <a:gd name="T79" fmla="*/ 244 h 1197"/>
                  <a:gd name="T80" fmla="*/ 1036 w 1213"/>
                  <a:gd name="T81" fmla="*/ 179 h 1197"/>
                  <a:gd name="T82" fmla="*/ 969 w 1213"/>
                  <a:gd name="T83" fmla="*/ 122 h 1197"/>
                  <a:gd name="T84" fmla="*/ 897 w 1213"/>
                  <a:gd name="T85" fmla="*/ 74 h 1197"/>
                  <a:gd name="T86" fmla="*/ 815 w 1213"/>
                  <a:gd name="T87" fmla="*/ 38 h 1197"/>
                  <a:gd name="T88" fmla="*/ 729 w 1213"/>
                  <a:gd name="T89" fmla="*/ 14 h 1197"/>
                  <a:gd name="T90" fmla="*/ 638 w 1213"/>
                  <a:gd name="T91" fmla="*/ 1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13" h="1197">
                    <a:moveTo>
                      <a:pt x="606" y="0"/>
                    </a:moveTo>
                    <a:lnTo>
                      <a:pt x="606" y="0"/>
                    </a:lnTo>
                    <a:lnTo>
                      <a:pt x="576" y="1"/>
                    </a:lnTo>
                    <a:lnTo>
                      <a:pt x="545" y="4"/>
                    </a:lnTo>
                    <a:lnTo>
                      <a:pt x="514" y="8"/>
                    </a:lnTo>
                    <a:lnTo>
                      <a:pt x="484" y="14"/>
                    </a:lnTo>
                    <a:lnTo>
                      <a:pt x="455" y="20"/>
                    </a:lnTo>
                    <a:lnTo>
                      <a:pt x="427" y="28"/>
                    </a:lnTo>
                    <a:lnTo>
                      <a:pt x="398" y="38"/>
                    </a:lnTo>
                    <a:lnTo>
                      <a:pt x="371" y="49"/>
                    </a:lnTo>
                    <a:lnTo>
                      <a:pt x="343" y="61"/>
                    </a:lnTo>
                    <a:lnTo>
                      <a:pt x="318" y="74"/>
                    </a:lnTo>
                    <a:lnTo>
                      <a:pt x="292" y="89"/>
                    </a:lnTo>
                    <a:lnTo>
                      <a:pt x="268" y="105"/>
                    </a:lnTo>
                    <a:lnTo>
                      <a:pt x="244" y="122"/>
                    </a:lnTo>
                    <a:lnTo>
                      <a:pt x="221" y="140"/>
                    </a:lnTo>
                    <a:lnTo>
                      <a:pt x="199" y="158"/>
                    </a:lnTo>
                    <a:lnTo>
                      <a:pt x="178" y="179"/>
                    </a:lnTo>
                    <a:lnTo>
                      <a:pt x="157" y="199"/>
                    </a:lnTo>
                    <a:lnTo>
                      <a:pt x="138" y="221"/>
                    </a:lnTo>
                    <a:lnTo>
                      <a:pt x="121" y="244"/>
                    </a:lnTo>
                    <a:lnTo>
                      <a:pt x="104" y="268"/>
                    </a:lnTo>
                    <a:lnTo>
                      <a:pt x="88" y="293"/>
                    </a:lnTo>
                    <a:lnTo>
                      <a:pt x="74" y="318"/>
                    </a:lnTo>
                    <a:lnTo>
                      <a:pt x="60" y="345"/>
                    </a:lnTo>
                    <a:lnTo>
                      <a:pt x="48" y="372"/>
                    </a:lnTo>
                    <a:lnTo>
                      <a:pt x="37" y="398"/>
                    </a:lnTo>
                    <a:lnTo>
                      <a:pt x="28" y="427"/>
                    </a:lnTo>
                    <a:lnTo>
                      <a:pt x="19" y="455"/>
                    </a:lnTo>
                    <a:lnTo>
                      <a:pt x="12" y="486"/>
                    </a:lnTo>
                    <a:lnTo>
                      <a:pt x="7" y="515"/>
                    </a:lnTo>
                    <a:lnTo>
                      <a:pt x="3" y="545"/>
                    </a:lnTo>
                    <a:lnTo>
                      <a:pt x="1" y="577"/>
                    </a:lnTo>
                    <a:lnTo>
                      <a:pt x="0" y="607"/>
                    </a:lnTo>
                    <a:lnTo>
                      <a:pt x="0" y="607"/>
                    </a:lnTo>
                    <a:lnTo>
                      <a:pt x="1" y="642"/>
                    </a:lnTo>
                    <a:lnTo>
                      <a:pt x="3" y="678"/>
                    </a:lnTo>
                    <a:lnTo>
                      <a:pt x="8" y="711"/>
                    </a:lnTo>
                    <a:lnTo>
                      <a:pt x="15" y="744"/>
                    </a:lnTo>
                    <a:lnTo>
                      <a:pt x="24" y="777"/>
                    </a:lnTo>
                    <a:lnTo>
                      <a:pt x="34" y="809"/>
                    </a:lnTo>
                    <a:lnTo>
                      <a:pt x="46" y="840"/>
                    </a:lnTo>
                    <a:lnTo>
                      <a:pt x="59" y="870"/>
                    </a:lnTo>
                    <a:lnTo>
                      <a:pt x="75" y="900"/>
                    </a:lnTo>
                    <a:lnTo>
                      <a:pt x="92" y="929"/>
                    </a:lnTo>
                    <a:lnTo>
                      <a:pt x="110" y="955"/>
                    </a:lnTo>
                    <a:lnTo>
                      <a:pt x="129" y="982"/>
                    </a:lnTo>
                    <a:lnTo>
                      <a:pt x="150" y="1008"/>
                    </a:lnTo>
                    <a:lnTo>
                      <a:pt x="172" y="1031"/>
                    </a:lnTo>
                    <a:lnTo>
                      <a:pt x="196" y="1054"/>
                    </a:lnTo>
                    <a:lnTo>
                      <a:pt x="221" y="1076"/>
                    </a:lnTo>
                    <a:lnTo>
                      <a:pt x="221" y="1076"/>
                    </a:lnTo>
                    <a:lnTo>
                      <a:pt x="256" y="1068"/>
                    </a:lnTo>
                    <a:lnTo>
                      <a:pt x="292" y="1062"/>
                    </a:lnTo>
                    <a:lnTo>
                      <a:pt x="329" y="1059"/>
                    </a:lnTo>
                    <a:lnTo>
                      <a:pt x="366" y="1057"/>
                    </a:lnTo>
                    <a:lnTo>
                      <a:pt x="366" y="1057"/>
                    </a:lnTo>
                    <a:lnTo>
                      <a:pt x="394" y="1059"/>
                    </a:lnTo>
                    <a:lnTo>
                      <a:pt x="421" y="1060"/>
                    </a:lnTo>
                    <a:lnTo>
                      <a:pt x="447" y="1063"/>
                    </a:lnTo>
                    <a:lnTo>
                      <a:pt x="474" y="1067"/>
                    </a:lnTo>
                    <a:lnTo>
                      <a:pt x="500" y="1072"/>
                    </a:lnTo>
                    <a:lnTo>
                      <a:pt x="525" y="1079"/>
                    </a:lnTo>
                    <a:lnTo>
                      <a:pt x="551" y="1087"/>
                    </a:lnTo>
                    <a:lnTo>
                      <a:pt x="575" y="1095"/>
                    </a:lnTo>
                    <a:lnTo>
                      <a:pt x="599" y="1105"/>
                    </a:lnTo>
                    <a:lnTo>
                      <a:pt x="623" y="1114"/>
                    </a:lnTo>
                    <a:lnTo>
                      <a:pt x="647" y="1127"/>
                    </a:lnTo>
                    <a:lnTo>
                      <a:pt x="668" y="1139"/>
                    </a:lnTo>
                    <a:lnTo>
                      <a:pt x="691" y="1152"/>
                    </a:lnTo>
                    <a:lnTo>
                      <a:pt x="712" y="1165"/>
                    </a:lnTo>
                    <a:lnTo>
                      <a:pt x="733" y="1181"/>
                    </a:lnTo>
                    <a:lnTo>
                      <a:pt x="753" y="1197"/>
                    </a:lnTo>
                    <a:lnTo>
                      <a:pt x="753" y="1197"/>
                    </a:lnTo>
                    <a:lnTo>
                      <a:pt x="778" y="1190"/>
                    </a:lnTo>
                    <a:lnTo>
                      <a:pt x="802" y="1182"/>
                    </a:lnTo>
                    <a:lnTo>
                      <a:pt x="825" y="1174"/>
                    </a:lnTo>
                    <a:lnTo>
                      <a:pt x="849" y="1164"/>
                    </a:lnTo>
                    <a:lnTo>
                      <a:pt x="871" y="1153"/>
                    </a:lnTo>
                    <a:lnTo>
                      <a:pt x="894" y="1142"/>
                    </a:lnTo>
                    <a:lnTo>
                      <a:pt x="916" y="1130"/>
                    </a:lnTo>
                    <a:lnTo>
                      <a:pt x="937" y="1117"/>
                    </a:lnTo>
                    <a:lnTo>
                      <a:pt x="957" y="1104"/>
                    </a:lnTo>
                    <a:lnTo>
                      <a:pt x="977" y="1089"/>
                    </a:lnTo>
                    <a:lnTo>
                      <a:pt x="996" y="1073"/>
                    </a:lnTo>
                    <a:lnTo>
                      <a:pt x="1016" y="1056"/>
                    </a:lnTo>
                    <a:lnTo>
                      <a:pt x="1033" y="1039"/>
                    </a:lnTo>
                    <a:lnTo>
                      <a:pt x="1051" y="1022"/>
                    </a:lnTo>
                    <a:lnTo>
                      <a:pt x="1067" y="1004"/>
                    </a:lnTo>
                    <a:lnTo>
                      <a:pt x="1082" y="985"/>
                    </a:lnTo>
                    <a:lnTo>
                      <a:pt x="1098" y="965"/>
                    </a:lnTo>
                    <a:lnTo>
                      <a:pt x="1111" y="945"/>
                    </a:lnTo>
                    <a:lnTo>
                      <a:pt x="1125" y="924"/>
                    </a:lnTo>
                    <a:lnTo>
                      <a:pt x="1138" y="902"/>
                    </a:lnTo>
                    <a:lnTo>
                      <a:pt x="1149" y="880"/>
                    </a:lnTo>
                    <a:lnTo>
                      <a:pt x="1160" y="857"/>
                    </a:lnTo>
                    <a:lnTo>
                      <a:pt x="1170" y="834"/>
                    </a:lnTo>
                    <a:lnTo>
                      <a:pt x="1179" y="811"/>
                    </a:lnTo>
                    <a:lnTo>
                      <a:pt x="1187" y="787"/>
                    </a:lnTo>
                    <a:lnTo>
                      <a:pt x="1194" y="762"/>
                    </a:lnTo>
                    <a:lnTo>
                      <a:pt x="1200" y="737"/>
                    </a:lnTo>
                    <a:lnTo>
                      <a:pt x="1205" y="711"/>
                    </a:lnTo>
                    <a:lnTo>
                      <a:pt x="1209" y="686"/>
                    </a:lnTo>
                    <a:lnTo>
                      <a:pt x="1211" y="661"/>
                    </a:lnTo>
                    <a:lnTo>
                      <a:pt x="1213" y="634"/>
                    </a:lnTo>
                    <a:lnTo>
                      <a:pt x="1213" y="607"/>
                    </a:lnTo>
                    <a:lnTo>
                      <a:pt x="1213" y="607"/>
                    </a:lnTo>
                    <a:lnTo>
                      <a:pt x="1213" y="577"/>
                    </a:lnTo>
                    <a:lnTo>
                      <a:pt x="1211" y="545"/>
                    </a:lnTo>
                    <a:lnTo>
                      <a:pt x="1206" y="515"/>
                    </a:lnTo>
                    <a:lnTo>
                      <a:pt x="1201" y="486"/>
                    </a:lnTo>
                    <a:lnTo>
                      <a:pt x="1195" y="455"/>
                    </a:lnTo>
                    <a:lnTo>
                      <a:pt x="1187" y="427"/>
                    </a:lnTo>
                    <a:lnTo>
                      <a:pt x="1177" y="398"/>
                    </a:lnTo>
                    <a:lnTo>
                      <a:pt x="1166" y="372"/>
                    </a:lnTo>
                    <a:lnTo>
                      <a:pt x="1154" y="345"/>
                    </a:lnTo>
                    <a:lnTo>
                      <a:pt x="1141" y="318"/>
                    </a:lnTo>
                    <a:lnTo>
                      <a:pt x="1126" y="293"/>
                    </a:lnTo>
                    <a:lnTo>
                      <a:pt x="1110" y="268"/>
                    </a:lnTo>
                    <a:lnTo>
                      <a:pt x="1093" y="244"/>
                    </a:lnTo>
                    <a:lnTo>
                      <a:pt x="1075" y="221"/>
                    </a:lnTo>
                    <a:lnTo>
                      <a:pt x="1056" y="199"/>
                    </a:lnTo>
                    <a:lnTo>
                      <a:pt x="1036" y="179"/>
                    </a:lnTo>
                    <a:lnTo>
                      <a:pt x="1014" y="158"/>
                    </a:lnTo>
                    <a:lnTo>
                      <a:pt x="992" y="140"/>
                    </a:lnTo>
                    <a:lnTo>
                      <a:pt x="969" y="122"/>
                    </a:lnTo>
                    <a:lnTo>
                      <a:pt x="946" y="105"/>
                    </a:lnTo>
                    <a:lnTo>
                      <a:pt x="922" y="89"/>
                    </a:lnTo>
                    <a:lnTo>
                      <a:pt x="897" y="74"/>
                    </a:lnTo>
                    <a:lnTo>
                      <a:pt x="870" y="61"/>
                    </a:lnTo>
                    <a:lnTo>
                      <a:pt x="843" y="49"/>
                    </a:lnTo>
                    <a:lnTo>
                      <a:pt x="815" y="38"/>
                    </a:lnTo>
                    <a:lnTo>
                      <a:pt x="787" y="28"/>
                    </a:lnTo>
                    <a:lnTo>
                      <a:pt x="758" y="20"/>
                    </a:lnTo>
                    <a:lnTo>
                      <a:pt x="729" y="14"/>
                    </a:lnTo>
                    <a:lnTo>
                      <a:pt x="699" y="8"/>
                    </a:lnTo>
                    <a:lnTo>
                      <a:pt x="668" y="4"/>
                    </a:lnTo>
                    <a:lnTo>
                      <a:pt x="638" y="1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rgbClr val="92117E"/>
              </a:solidFill>
              <a:ln w="77788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</p:grpSp>
        <p:sp>
          <p:nvSpPr>
            <p:cNvPr id="23" name="ZoneTexte 22"/>
            <p:cNvSpPr txBox="1"/>
            <p:nvPr/>
          </p:nvSpPr>
          <p:spPr>
            <a:xfrm>
              <a:off x="3524669" y="915566"/>
              <a:ext cx="15513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b="0" dirty="0" smtClean="0">
                  <a:solidFill>
                    <a:schemeClr val="bg1"/>
                  </a:solidFill>
                  <a:latin typeface="+mj-lt"/>
                </a:rPr>
                <a:t>Nouveau</a:t>
              </a:r>
            </a:p>
            <a:p>
              <a:pPr lvl="0" algn="ctr"/>
              <a:r>
                <a:rPr lang="fr-FR" sz="1400" b="0" dirty="0" smtClean="0">
                  <a:solidFill>
                    <a:schemeClr val="bg1"/>
                  </a:solidFill>
                  <a:latin typeface="+mj-lt"/>
                </a:rPr>
                <a:t>Positionnement Marketing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4716020" y="1616482"/>
              <a:ext cx="1551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b="0" dirty="0" smtClean="0">
                  <a:solidFill>
                    <a:schemeClr val="bg1"/>
                  </a:solidFill>
                  <a:latin typeface="+mj-lt"/>
                </a:rPr>
                <a:t>Relation </a:t>
              </a:r>
            </a:p>
            <a:p>
              <a:pPr lvl="0" algn="ctr"/>
              <a:r>
                <a:rPr lang="fr-FR" sz="1400" b="0" dirty="0" smtClean="0">
                  <a:solidFill>
                    <a:schemeClr val="bg1"/>
                  </a:solidFill>
                  <a:latin typeface="+mj-lt"/>
                </a:rPr>
                <a:t>Sociétaire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4964833" y="3075808"/>
              <a:ext cx="15513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b="0" dirty="0" smtClean="0">
                  <a:solidFill>
                    <a:schemeClr val="bg1"/>
                  </a:solidFill>
                  <a:latin typeface="+mj-lt"/>
                </a:rPr>
                <a:t>Innovation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100735" y="4011910"/>
              <a:ext cx="1551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b="0" dirty="0" smtClean="0">
                  <a:solidFill>
                    <a:schemeClr val="bg1"/>
                  </a:solidFill>
                  <a:latin typeface="+mj-lt"/>
                </a:rPr>
                <a:t>Marché de l’entreprise</a:t>
              </a: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2627788" y="3939902"/>
              <a:ext cx="1782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b="0" spc="-50" baseline="0" dirty="0" smtClean="0">
                  <a:solidFill>
                    <a:schemeClr val="bg1"/>
                  </a:solidFill>
                  <a:latin typeface="+mj-lt"/>
                </a:rPr>
                <a:t>Performance opérationnelle</a:t>
              </a:r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2012505" y="2912626"/>
              <a:ext cx="1551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b="0" dirty="0" smtClean="0">
                  <a:solidFill>
                    <a:schemeClr val="bg1"/>
                  </a:solidFill>
                  <a:latin typeface="+mj-lt"/>
                </a:rPr>
                <a:t>Digital </a:t>
              </a:r>
            </a:p>
            <a:p>
              <a:pPr lvl="0" algn="ctr"/>
              <a:r>
                <a:rPr lang="fr-FR" sz="1400" b="0" dirty="0" smtClean="0">
                  <a:solidFill>
                    <a:schemeClr val="bg1"/>
                  </a:solidFill>
                  <a:latin typeface="+mj-lt"/>
                </a:rPr>
                <a:t>à la Matmut</a:t>
              </a:r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2300533" y="1779664"/>
              <a:ext cx="155138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400" b="0" kern="1200" dirty="0" smtClean="0">
                  <a:solidFill>
                    <a:schemeClr val="bg1"/>
                  </a:solidFill>
                  <a:latin typeface="+mj-lt"/>
                  <a:ea typeface="+mn-ea"/>
                  <a:cs typeface="+mn-cs"/>
                </a:rPr>
                <a:t>RH Digital</a:t>
              </a:r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3305488" y="2665244"/>
              <a:ext cx="19366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/>
              <a:r>
                <a:rPr lang="fr-FR" sz="1600" b="1" dirty="0" smtClean="0">
                  <a:solidFill>
                    <a:srgbClr val="17375E"/>
                  </a:solidFill>
                  <a:latin typeface="+mj-lt"/>
                </a:rPr>
                <a:t>LE SOCIÉTAIRE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-36511" y="33468"/>
            <a:ext cx="7979943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650"/>
                </a:solidFill>
                <a:effectLst/>
                <a:uLnTx/>
                <a:uFillTx/>
                <a:ea typeface="+mj-ea"/>
                <a:cs typeface="+mj-cs"/>
              </a:rPr>
              <a:t>#AMBITION MATMUT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6D49-CA87-48FD-9836-6AEABDE0996C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43608" y="1203598"/>
            <a:ext cx="7272808" cy="3231654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449263" indent="-182563">
              <a:buFont typeface="Wingdings" pitchFamily="2" charset="2"/>
              <a:buChar char="§"/>
            </a:pPr>
            <a:r>
              <a:rPr lang="fr-FR" sz="1600" b="1" dirty="0" smtClean="0"/>
              <a:t>Personnalisation et proximité </a:t>
            </a:r>
            <a:r>
              <a:rPr lang="fr-FR" sz="1600" b="1" dirty="0" smtClean="0"/>
              <a:t>renforcées</a:t>
            </a:r>
          </a:p>
          <a:p>
            <a:pPr marL="449263" indent="-182563"/>
            <a:endParaRPr lang="fr-FR" sz="1600" b="1" dirty="0" smtClean="0"/>
          </a:p>
          <a:p>
            <a:pPr marL="449263" indent="-182563">
              <a:buFont typeface="Wingdings" pitchFamily="2" charset="2"/>
              <a:buChar char="§"/>
            </a:pPr>
            <a:r>
              <a:rPr lang="fr-FR" sz="1600" b="1" dirty="0" smtClean="0"/>
              <a:t>Définition d’un parcours Sociétaire omni-canal pour l’ensemble des situations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Agence au centre de la relation (vision « 360 »)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Symétrie du parcours entre les différents canaux</a:t>
            </a:r>
            <a:endParaRPr lang="fr-FR" sz="1600" b="1" dirty="0" smtClean="0"/>
          </a:p>
          <a:p>
            <a:pPr>
              <a:buFont typeface="Wingdings" pitchFamily="2" charset="2"/>
              <a:buChar char="§"/>
            </a:pPr>
            <a:endParaRPr lang="fr-FR" sz="1200" dirty="0" smtClean="0"/>
          </a:p>
          <a:p>
            <a:pPr marL="449263" indent="-182563">
              <a:buFont typeface="Wingdings" pitchFamily="2" charset="2"/>
              <a:buChar char="§"/>
            </a:pPr>
            <a:r>
              <a:rPr lang="fr-FR" sz="1600" b="1" dirty="0" smtClean="0"/>
              <a:t>Refonte de la relation sociétaire digitale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Nouvelles applications </a:t>
            </a:r>
            <a:r>
              <a:rPr lang="fr-FR" sz="1600" dirty="0" err="1" smtClean="0"/>
              <a:t>smartphone</a:t>
            </a:r>
            <a:endParaRPr lang="fr-FR" sz="1600" dirty="0" smtClean="0"/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Signature électronique</a:t>
            </a:r>
          </a:p>
          <a:p>
            <a:pPr marL="801688" lvl="1" indent="-171450">
              <a:buFont typeface="Arial" pitchFamily="34" charset="0"/>
              <a:buChar char="•"/>
              <a:tabLst>
                <a:tab pos="801688" algn="l"/>
              </a:tabLst>
            </a:pPr>
            <a:r>
              <a:rPr lang="fr-FR" sz="1600" dirty="0" smtClean="0"/>
              <a:t>Dématérialisation des courriers, des supports d’information, des relevés et des CG</a:t>
            </a:r>
          </a:p>
          <a:p>
            <a:pPr lvl="1"/>
            <a:endParaRPr lang="fr-FR" sz="1600" dirty="0" smtClean="0"/>
          </a:p>
          <a:p>
            <a:endParaRPr lang="fr-FR" sz="1600" b="1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043608" y="771550"/>
            <a:ext cx="7200000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043608" y="771550"/>
            <a:ext cx="7200000" cy="432048"/>
          </a:xfrm>
          <a:prstGeom prst="rect">
            <a:avLst/>
          </a:prstGeom>
          <a:solidFill>
            <a:srgbClr val="C00000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RELATION SOCIETAIRE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97161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5496" y="33468"/>
            <a:ext cx="7979943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650"/>
                </a:solidFill>
                <a:effectLst/>
                <a:uLnTx/>
                <a:uFillTx/>
                <a:ea typeface="+mj-ea"/>
                <a:cs typeface="+mj-cs"/>
              </a:rPr>
              <a:t>#AMBITION MATMUT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6D49-CA87-48FD-9836-6AEABDE0996C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115616" y="1275606"/>
            <a:ext cx="6984776" cy="30469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endParaRPr lang="fr-FR" sz="1600" b="1" dirty="0" smtClean="0"/>
          </a:p>
          <a:p>
            <a:pPr marL="534988" indent="-173038">
              <a:buFont typeface="Wingdings" pitchFamily="2" charset="2"/>
              <a:buChar char="§"/>
            </a:pPr>
            <a:r>
              <a:rPr lang="fr-FR" sz="1600" b="1" dirty="0" smtClean="0"/>
              <a:t>Renforcement de la pro-activité en faveur du multi-équipement et de la fidélisation</a:t>
            </a:r>
          </a:p>
          <a:p>
            <a:endParaRPr lang="fr-FR" sz="1600" b="1" dirty="0" smtClean="0"/>
          </a:p>
          <a:p>
            <a:pPr marL="534988" indent="-173038">
              <a:buFont typeface="Wingdings" pitchFamily="2" charset="2"/>
              <a:buChar char="§"/>
            </a:pPr>
            <a:r>
              <a:rPr lang="fr-FR" sz="1600" b="1" dirty="0" smtClean="0"/>
              <a:t>Action en faveur de la qualité 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Formalisation </a:t>
            </a:r>
            <a:r>
              <a:rPr lang="fr-FR" sz="1600" dirty="0" smtClean="0"/>
              <a:t>d’une charte de </a:t>
            </a:r>
            <a:r>
              <a:rPr lang="fr-FR" sz="1600" dirty="0" smtClean="0"/>
              <a:t>16 engagements qualité 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Définition des indicateurs de suivi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Mise en œuvre du cycle de qualité induit</a:t>
            </a:r>
          </a:p>
          <a:p>
            <a:pPr lvl="1">
              <a:buFont typeface="Arial" pitchFamily="34" charset="0"/>
              <a:buChar char="•"/>
            </a:pPr>
            <a:endParaRPr lang="fr-FR" sz="1600" dirty="0" smtClean="0"/>
          </a:p>
          <a:p>
            <a:pPr lvl="1">
              <a:buFont typeface="Arial" pitchFamily="34" charset="0"/>
              <a:buChar char="•"/>
            </a:pPr>
            <a:endParaRPr lang="fr-FR" sz="1600" dirty="0" smtClean="0"/>
          </a:p>
          <a:p>
            <a:pPr lvl="1">
              <a:buFont typeface="Arial" pitchFamily="34" charset="0"/>
              <a:buChar char="•"/>
            </a:pPr>
            <a:endParaRPr lang="fr-FR" sz="1600" dirty="0" smtClean="0"/>
          </a:p>
          <a:p>
            <a:pPr lvl="1">
              <a:buFont typeface="Arial" pitchFamily="34" charset="0"/>
              <a:buChar char="•"/>
            </a:pPr>
            <a:endParaRPr lang="fr-FR" sz="1600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1043608" y="771550"/>
            <a:ext cx="7200000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043608" y="771550"/>
            <a:ext cx="7200000" cy="432048"/>
          </a:xfrm>
          <a:prstGeom prst="rect">
            <a:avLst/>
          </a:prstGeom>
          <a:solidFill>
            <a:srgbClr val="C00000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RELATION SOCIETAIRE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97161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-36511" y="33468"/>
            <a:ext cx="7979943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650"/>
                </a:solidFill>
                <a:effectLst/>
                <a:uLnTx/>
                <a:uFillTx/>
                <a:ea typeface="+mj-ea"/>
                <a:cs typeface="+mj-cs"/>
              </a:rPr>
              <a:t>#AMBITION MATMUT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6D49-CA87-48FD-9836-6AEABDE0996C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43608" y="771550"/>
            <a:ext cx="7200000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043608" y="771550"/>
            <a:ext cx="7200000" cy="432048"/>
          </a:xfrm>
          <a:prstGeom prst="rect">
            <a:avLst/>
          </a:prstGeom>
          <a:solidFill>
            <a:srgbClr val="0070C0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INNOVATION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043608" y="1203598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173038">
              <a:buFont typeface="Wingdings" pitchFamily="2" charset="2"/>
              <a:buChar char="§"/>
            </a:pPr>
            <a:r>
              <a:rPr lang="fr-FR" sz="1600" dirty="0" smtClean="0"/>
              <a:t> </a:t>
            </a:r>
            <a:r>
              <a:rPr lang="fr-FR" sz="1600" b="1" dirty="0" smtClean="0"/>
              <a:t>Structuration  de l’innovation 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Cellule innovation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Comité interne innovation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Comité avec IMA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Open</a:t>
            </a:r>
            <a:r>
              <a:rPr lang="fr-FR" sz="1600" dirty="0" smtClean="0"/>
              <a:t> </a:t>
            </a:r>
            <a:r>
              <a:rPr lang="fr-FR" sz="1600" dirty="0" smtClean="0"/>
              <a:t>innovation avec Matmut Innovation</a:t>
            </a:r>
          </a:p>
          <a:p>
            <a:pPr lvl="1"/>
            <a:endParaRPr lang="fr-FR" sz="1600" dirty="0" smtClean="0"/>
          </a:p>
          <a:p>
            <a:pPr marL="534988" indent="-173038">
              <a:buFont typeface="Wingdings" pitchFamily="2" charset="2"/>
              <a:buChar char="§"/>
            </a:pPr>
            <a:r>
              <a:rPr lang="fr-FR" sz="1600" b="1" dirty="0" smtClean="0"/>
              <a:t>5 thématiques prioritaires calées sur les évolutions sociétales  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Jeunes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Objets connectés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Mobilité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Consommation collaborative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Récompense de la fidélité</a:t>
            </a:r>
          </a:p>
        </p:txBody>
      </p:sp>
    </p:spTree>
    <p:extLst>
      <p:ext uri="{BB962C8B-B14F-4D97-AF65-F5344CB8AC3E}">
        <p14:creationId xmlns="" xmlns:p14="http://schemas.microsoft.com/office/powerpoint/2010/main" val="1397161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-36511" y="33468"/>
            <a:ext cx="7979943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650"/>
                </a:solidFill>
                <a:effectLst/>
                <a:uLnTx/>
                <a:uFillTx/>
                <a:ea typeface="+mj-ea"/>
                <a:cs typeface="+mj-cs"/>
              </a:rPr>
              <a:t>#AMBITION MATMUT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6D49-CA87-48FD-9836-6AEABDE0996C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1043608" y="771550"/>
            <a:ext cx="7200000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043608" y="771550"/>
            <a:ext cx="7200000" cy="432048"/>
          </a:xfrm>
          <a:prstGeom prst="rect">
            <a:avLst/>
          </a:prstGeom>
          <a:solidFill>
            <a:srgbClr val="0070C0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INNOVATION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043608" y="1203598"/>
            <a:ext cx="72728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4988" indent="-173038">
              <a:buFont typeface="Wingdings" pitchFamily="2" charset="2"/>
              <a:buChar char="§"/>
            </a:pPr>
            <a:r>
              <a:rPr lang="fr-FR" sz="1600" b="1" dirty="0" smtClean="0"/>
              <a:t>Partenariats avec des start-up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err="1" smtClean="0"/>
              <a:t>Carizy</a:t>
            </a:r>
            <a:r>
              <a:rPr lang="fr-FR" sz="1600" dirty="0" smtClean="0"/>
              <a:t> : plateforme 100 % digitale pour l’achat et la vente de véhicules d’occasion entre particuliers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 </a:t>
            </a:r>
            <a:r>
              <a:rPr lang="fr-FR" sz="1600" dirty="0" err="1" smtClean="0"/>
              <a:t>Lendix</a:t>
            </a:r>
            <a:r>
              <a:rPr lang="fr-FR" sz="1600" dirty="0" smtClean="0"/>
              <a:t> : numéro 1 français des plateformes de prêts aux PME</a:t>
            </a:r>
          </a:p>
          <a:p>
            <a:pPr marL="801688" lvl="1" indent="-171450">
              <a:buFont typeface="Arial" pitchFamily="34" charset="0"/>
              <a:buChar char="•"/>
              <a:tabLst>
                <a:tab pos="85725" algn="l"/>
              </a:tabLst>
            </a:pPr>
            <a:r>
              <a:rPr lang="fr-FR" sz="1600" dirty="0" smtClean="0"/>
              <a:t> </a:t>
            </a:r>
            <a:r>
              <a:rPr lang="fr-FR" sz="1600" dirty="0" err="1" smtClean="0"/>
              <a:t>Cbien</a:t>
            </a:r>
            <a:r>
              <a:rPr lang="fr-FR" sz="1600" dirty="0" smtClean="0"/>
              <a:t> : service en ligne de gestion et d’inventaire de ses biens</a:t>
            </a:r>
          </a:p>
          <a:p>
            <a:pPr lvl="1">
              <a:tabLst>
                <a:tab pos="85725" algn="l"/>
              </a:tabLst>
            </a:pPr>
            <a:endParaRPr lang="fr-FR" sz="1600" b="1" dirty="0" smtClean="0"/>
          </a:p>
          <a:p>
            <a:pPr marL="534988" indent="-173038">
              <a:buFont typeface="Wingdings" pitchFamily="2" charset="2"/>
              <a:buChar char="§"/>
            </a:pPr>
            <a:r>
              <a:rPr lang="fr-FR" sz="1600" b="1" dirty="0" err="1" smtClean="0"/>
              <a:t>Big</a:t>
            </a:r>
            <a:r>
              <a:rPr lang="fr-FR" sz="1600" b="1" dirty="0" smtClean="0"/>
              <a:t> Data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Expérimentation avec des partenaires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Prise de participation dans les start-up SAAGIE et TELL ME PLUS</a:t>
            </a:r>
          </a:p>
          <a:p>
            <a:pPr marL="801688" lvl="1" indent="-171450">
              <a:buFont typeface="Arial" pitchFamily="34" charset="0"/>
              <a:buChar char="•"/>
            </a:pPr>
            <a:r>
              <a:rPr lang="fr-FR" sz="1600" dirty="0" smtClean="0"/>
              <a:t>Organisation interne de la valorisation de la donnée</a:t>
            </a:r>
          </a:p>
          <a:p>
            <a:pPr lvl="1">
              <a:buFont typeface="Arial" pitchFamily="34" charset="0"/>
              <a:buChar char="•"/>
            </a:pPr>
            <a:endParaRPr lang="fr-FR" sz="1600" dirty="0" smtClean="0"/>
          </a:p>
          <a:p>
            <a:pPr marL="534988" lvl="1" indent="-173038">
              <a:buFont typeface="Wingdings" pitchFamily="2" charset="2"/>
              <a:buChar char="§"/>
            </a:pPr>
            <a:r>
              <a:rPr lang="fr-FR" sz="1600" b="1" dirty="0" err="1" smtClean="0"/>
              <a:t>Hackathon</a:t>
            </a:r>
            <a:endParaRPr lang="fr-FR" sz="1600" dirty="0" smtClean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15968"/>
            <a:ext cx="827422" cy="49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397161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-36511" y="33468"/>
            <a:ext cx="7979943" cy="810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650"/>
                </a:solidFill>
                <a:effectLst/>
                <a:uLnTx/>
                <a:uFillTx/>
                <a:ea typeface="+mj-ea"/>
                <a:cs typeface="+mj-cs"/>
              </a:rPr>
              <a:t>#AMBITION MATMUT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46D49-CA87-48FD-9836-6AEABDE0996C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1043608" y="1347614"/>
            <a:ext cx="7128792" cy="267765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 rtlCol="0">
            <a:spAutoFit/>
          </a:bodyPr>
          <a:lstStyle/>
          <a:p>
            <a:pPr marL="534988" lvl="1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600" b="1" dirty="0" smtClean="0"/>
              <a:t>Formalisation d’une segmentation des professionnels et des entreprises</a:t>
            </a:r>
          </a:p>
          <a:p>
            <a:pPr marL="534988" lvl="1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600" b="1" dirty="0" smtClean="0"/>
              <a:t>Définition des principes de synergies réseaux dans le cadre d’une relation client optimisée</a:t>
            </a:r>
          </a:p>
          <a:p>
            <a:pPr marL="534988" lvl="1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600" b="1" dirty="0" smtClean="0"/>
              <a:t>Nouvelles offres autour des marchés ouverts par la digitalisation notamment </a:t>
            </a:r>
            <a:r>
              <a:rPr lang="fr-FR" sz="1600" dirty="0" smtClean="0"/>
              <a:t>(exemple : cyber-risques)</a:t>
            </a:r>
          </a:p>
          <a:p>
            <a:pPr marL="534988" lvl="1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600" b="1" dirty="0" smtClean="0"/>
              <a:t>Refonte de la gestion des flottes</a:t>
            </a:r>
          </a:p>
          <a:p>
            <a:pPr marL="534988" lvl="1" indent="-173038">
              <a:lnSpc>
                <a:spcPct val="150000"/>
              </a:lnSpc>
              <a:buFont typeface="Wingdings" pitchFamily="2" charset="2"/>
              <a:buChar char="§"/>
            </a:pPr>
            <a:r>
              <a:rPr lang="fr-FR" sz="1600" b="1" dirty="0" smtClean="0"/>
              <a:t>Partenariats avec des acteurs du monde de la complémentaire santé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3608" y="771550"/>
            <a:ext cx="7200000" cy="34563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1043608" y="771550"/>
            <a:ext cx="7200000" cy="432048"/>
          </a:xfrm>
          <a:prstGeom prst="rect">
            <a:avLst/>
          </a:prstGeom>
          <a:solidFill>
            <a:srgbClr val="FFCC00"/>
          </a:solidFill>
          <a:ln w="254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MARCHE DE L’ENTREPRISE  </a:t>
            </a: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3971611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2931</TotalTime>
  <Words>408</Words>
  <Application>Microsoft Office PowerPoint</Application>
  <PresentationFormat>Affichage à l'écran (16:9)</PresentationFormat>
  <Paragraphs>151</Paragraphs>
  <Slides>10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</vt:vector>
  </TitlesOfParts>
  <Company>Matmut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merel.pascale</dc:creator>
  <cp:lastModifiedBy>ruffin.emmanuel</cp:lastModifiedBy>
  <cp:revision>323</cp:revision>
  <dcterms:created xsi:type="dcterms:W3CDTF">2016-05-11T07:24:47Z</dcterms:created>
  <dcterms:modified xsi:type="dcterms:W3CDTF">2017-02-27T15:23:37Z</dcterms:modified>
</cp:coreProperties>
</file>