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2" r:id="rId2"/>
  </p:sldMasterIdLst>
  <p:notesMasterIdLst>
    <p:notesMasterId r:id="rId55"/>
  </p:notesMasterIdLst>
  <p:handoutMasterIdLst>
    <p:handoutMasterId r:id="rId56"/>
  </p:handoutMasterIdLst>
  <p:sldIdLst>
    <p:sldId id="290" r:id="rId3"/>
    <p:sldId id="765" r:id="rId4"/>
    <p:sldId id="685" r:id="rId5"/>
    <p:sldId id="777" r:id="rId6"/>
    <p:sldId id="683" r:id="rId7"/>
    <p:sldId id="768" r:id="rId8"/>
    <p:sldId id="769" r:id="rId9"/>
    <p:sldId id="770" r:id="rId10"/>
    <p:sldId id="771" r:id="rId11"/>
    <p:sldId id="772" r:id="rId12"/>
    <p:sldId id="773" r:id="rId13"/>
    <p:sldId id="774" r:id="rId14"/>
    <p:sldId id="775" r:id="rId15"/>
    <p:sldId id="686" r:id="rId16"/>
    <p:sldId id="687" r:id="rId17"/>
    <p:sldId id="688" r:id="rId18"/>
    <p:sldId id="689" r:id="rId19"/>
    <p:sldId id="690" r:id="rId20"/>
    <p:sldId id="691" r:id="rId21"/>
    <p:sldId id="692" r:id="rId22"/>
    <p:sldId id="693" r:id="rId23"/>
    <p:sldId id="694" r:id="rId24"/>
    <p:sldId id="696" r:id="rId25"/>
    <p:sldId id="699" r:id="rId26"/>
    <p:sldId id="700" r:id="rId27"/>
    <p:sldId id="709" r:id="rId28"/>
    <p:sldId id="701" r:id="rId29"/>
    <p:sldId id="702" r:id="rId30"/>
    <p:sldId id="708" r:id="rId31"/>
    <p:sldId id="720" r:id="rId32"/>
    <p:sldId id="719" r:id="rId33"/>
    <p:sldId id="776" r:id="rId34"/>
    <p:sldId id="721" r:id="rId35"/>
    <p:sldId id="722" r:id="rId36"/>
    <p:sldId id="725" r:id="rId37"/>
    <p:sldId id="727" r:id="rId38"/>
    <p:sldId id="731" r:id="rId39"/>
    <p:sldId id="778" r:id="rId40"/>
    <p:sldId id="764" r:id="rId41"/>
    <p:sldId id="742" r:id="rId42"/>
    <p:sldId id="743" r:id="rId43"/>
    <p:sldId id="744" r:id="rId44"/>
    <p:sldId id="745" r:id="rId45"/>
    <p:sldId id="746" r:id="rId46"/>
    <p:sldId id="753" r:id="rId47"/>
    <p:sldId id="750" r:id="rId48"/>
    <p:sldId id="754" r:id="rId49"/>
    <p:sldId id="755" r:id="rId50"/>
    <p:sldId id="760" r:id="rId51"/>
    <p:sldId id="766" r:id="rId52"/>
    <p:sldId id="761" r:id="rId53"/>
    <p:sldId id="762" r:id="rId54"/>
  </p:sldIdLst>
  <p:sldSz cx="9144000" cy="6858000" type="screen4x3"/>
  <p:notesSz cx="6724650" cy="987425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750" userDrawn="1">
          <p15:clr>
            <a:srgbClr val="A4A3A4"/>
          </p15:clr>
        </p15:guide>
        <p15:guide id="2" pos="347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1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rcé KROUCH-GUILHEM" initials="CK" lastIdx="16" clrIdx="0">
    <p:extLst>
      <p:ext uri="{19B8F6BF-5375-455C-9EA6-DF929625EA0E}">
        <p15:presenceInfo xmlns:p15="http://schemas.microsoft.com/office/powerpoint/2012/main" userId="S-1-5-21-802977321-2899260850-1434925865-2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FFE285"/>
    <a:srgbClr val="FFE79B"/>
    <a:srgbClr val="CC3300"/>
    <a:srgbClr val="F8F8F8"/>
    <a:srgbClr val="9E4000"/>
    <a:srgbClr val="923B00"/>
    <a:srgbClr val="CC006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9" autoAdjust="0"/>
    <p:restoredTop sz="93441" autoAdjust="0"/>
  </p:normalViewPr>
  <p:slideViewPr>
    <p:cSldViewPr>
      <p:cViewPr varScale="1">
        <p:scale>
          <a:sx n="63" d="100"/>
          <a:sy n="63" d="100"/>
        </p:scale>
        <p:origin x="1392" y="60"/>
      </p:cViewPr>
      <p:guideLst>
        <p:guide orient="horz" pos="2750"/>
        <p:guide pos="3470"/>
      </p:guideLst>
    </p:cSldViewPr>
  </p:slideViewPr>
  <p:outlineViewPr>
    <p:cViewPr>
      <p:scale>
        <a:sx n="33" d="100"/>
        <a:sy n="33" d="100"/>
      </p:scale>
      <p:origin x="0" y="-85560"/>
    </p:cViewPr>
  </p:outlineViewPr>
  <p:notesTextViewPr>
    <p:cViewPr>
      <p:scale>
        <a:sx n="100" d="100"/>
        <a:sy n="100" d="100"/>
      </p:scale>
      <p:origin x="0" y="0"/>
    </p:cViewPr>
  </p:notesTextViewPr>
  <p:sorterViewPr>
    <p:cViewPr varScale="1">
      <p:scale>
        <a:sx n="1" d="1"/>
        <a:sy n="1" d="1"/>
      </p:scale>
      <p:origin x="0" y="-7650"/>
    </p:cViewPr>
  </p:sorterViewPr>
  <p:notesViewPr>
    <p:cSldViewPr>
      <p:cViewPr>
        <p:scale>
          <a:sx n="130" d="100"/>
          <a:sy n="130" d="100"/>
        </p:scale>
        <p:origin x="2946" y="96"/>
      </p:cViewPr>
      <p:guideLst>
        <p:guide orient="horz" pos="3110"/>
        <p:guide pos="21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4015" cy="493713"/>
          </a:xfrm>
          <a:prstGeom prst="rect">
            <a:avLst/>
          </a:prstGeom>
        </p:spPr>
        <p:txBody>
          <a:bodyPr vert="horz" lIns="90745" tIns="45373" rIns="90745" bIns="45373" rtlCol="0"/>
          <a:lstStyle>
            <a:lvl1pPr algn="l">
              <a:defRPr sz="1200">
                <a:latin typeface="Arial" charset="0"/>
                <a:cs typeface="Arial" charset="0"/>
              </a:defRPr>
            </a:lvl1pPr>
          </a:lstStyle>
          <a:p>
            <a:pPr>
              <a:defRPr/>
            </a:pPr>
            <a:endParaRPr lang="fr-FR" dirty="0"/>
          </a:p>
        </p:txBody>
      </p:sp>
      <p:sp>
        <p:nvSpPr>
          <p:cNvPr id="3" name="Espace réservé de la date 2"/>
          <p:cNvSpPr>
            <a:spLocks noGrp="1"/>
          </p:cNvSpPr>
          <p:nvPr>
            <p:ph type="dt" sz="quarter" idx="1"/>
          </p:nvPr>
        </p:nvSpPr>
        <p:spPr>
          <a:xfrm>
            <a:off x="3809080" y="0"/>
            <a:ext cx="2914015" cy="493713"/>
          </a:xfrm>
          <a:prstGeom prst="rect">
            <a:avLst/>
          </a:prstGeom>
        </p:spPr>
        <p:txBody>
          <a:bodyPr vert="horz" lIns="90745" tIns="45373" rIns="90745" bIns="45373" rtlCol="0"/>
          <a:lstStyle>
            <a:lvl1pPr algn="r">
              <a:defRPr sz="1200">
                <a:latin typeface="Arial" charset="0"/>
                <a:cs typeface="Arial" charset="0"/>
              </a:defRPr>
            </a:lvl1pPr>
          </a:lstStyle>
          <a:p>
            <a:pPr>
              <a:defRPr/>
            </a:pPr>
            <a:fld id="{A2AF8C54-0D1C-4F31-B79A-10B96BA17FC3}" type="datetimeFigureOut">
              <a:rPr lang="fr-FR"/>
              <a:pPr>
                <a:defRPr/>
              </a:pPr>
              <a:t>09/11/2016</a:t>
            </a:fld>
            <a:endParaRPr lang="fr-FR" dirty="0"/>
          </a:p>
        </p:txBody>
      </p:sp>
      <p:sp>
        <p:nvSpPr>
          <p:cNvPr id="5" name="Espace réservé du numéro de diapositive 4"/>
          <p:cNvSpPr>
            <a:spLocks noGrp="1"/>
          </p:cNvSpPr>
          <p:nvPr>
            <p:ph type="sldNum" sz="quarter" idx="3"/>
          </p:nvPr>
        </p:nvSpPr>
        <p:spPr>
          <a:xfrm>
            <a:off x="3809080" y="9378825"/>
            <a:ext cx="2914015" cy="493713"/>
          </a:xfrm>
          <a:prstGeom prst="rect">
            <a:avLst/>
          </a:prstGeom>
        </p:spPr>
        <p:txBody>
          <a:bodyPr vert="horz" lIns="90745" tIns="45373" rIns="90745" bIns="45373" rtlCol="0" anchor="b"/>
          <a:lstStyle>
            <a:lvl1pPr algn="r">
              <a:defRPr sz="1200">
                <a:latin typeface="Arial" charset="0"/>
                <a:cs typeface="Arial" charset="0"/>
              </a:defRPr>
            </a:lvl1pPr>
          </a:lstStyle>
          <a:p>
            <a:pPr>
              <a:defRPr/>
            </a:pPr>
            <a:fld id="{0EA81481-6F72-4D7C-AD1D-107871978542}" type="slidenum">
              <a:rPr lang="fr-FR"/>
              <a:pPr>
                <a:defRPr/>
              </a:pPr>
              <a:t>‹N°›</a:t>
            </a:fld>
            <a:endParaRPr lang="fr-FR"/>
          </a:p>
        </p:txBody>
      </p:sp>
    </p:spTree>
    <p:extLst>
      <p:ext uri="{BB962C8B-B14F-4D97-AF65-F5344CB8AC3E}">
        <p14:creationId xmlns:p14="http://schemas.microsoft.com/office/powerpoint/2010/main" val="19369887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14015" cy="493713"/>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3075" name="Rectangle 3"/>
          <p:cNvSpPr>
            <a:spLocks noGrp="1" noChangeArrowheads="1"/>
          </p:cNvSpPr>
          <p:nvPr>
            <p:ph type="dt" idx="1"/>
          </p:nvPr>
        </p:nvSpPr>
        <p:spPr bwMode="auto">
          <a:xfrm>
            <a:off x="3809080" y="0"/>
            <a:ext cx="2914015" cy="493713"/>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0244" name="Rectangle 4"/>
          <p:cNvSpPr>
            <a:spLocks noGrp="1" noRot="1" noChangeAspect="1" noChangeArrowheads="1" noTextEdit="1"/>
          </p:cNvSpPr>
          <p:nvPr>
            <p:ph type="sldImg" idx="2"/>
          </p:nvPr>
        </p:nvSpPr>
        <p:spPr bwMode="auto">
          <a:xfrm>
            <a:off x="893763" y="739775"/>
            <a:ext cx="4937125" cy="37036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2465" y="4690270"/>
            <a:ext cx="5379720" cy="4443413"/>
          </a:xfrm>
          <a:prstGeom prst="rect">
            <a:avLst/>
          </a:prstGeom>
          <a:noFill/>
          <a:ln w="9525">
            <a:noFill/>
            <a:miter lim="800000"/>
            <a:headEnd/>
            <a:tailEnd/>
          </a:ln>
          <a:effectLst/>
        </p:spPr>
        <p:txBody>
          <a:bodyPr vert="horz" wrap="square" lIns="90745" tIns="45373" rIns="90745" bIns="45373"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p>
        </p:txBody>
      </p:sp>
      <p:sp>
        <p:nvSpPr>
          <p:cNvPr id="3079" name="Rectangle 7"/>
          <p:cNvSpPr>
            <a:spLocks noGrp="1" noChangeArrowheads="1"/>
          </p:cNvSpPr>
          <p:nvPr>
            <p:ph type="sldNum" sz="quarter" idx="5"/>
          </p:nvPr>
        </p:nvSpPr>
        <p:spPr bwMode="auto">
          <a:xfrm>
            <a:off x="3809080" y="9378825"/>
            <a:ext cx="2914015" cy="493713"/>
          </a:xfrm>
          <a:prstGeom prst="rect">
            <a:avLst/>
          </a:prstGeom>
          <a:noFill/>
          <a:ln w="9525">
            <a:noFill/>
            <a:miter lim="800000"/>
            <a:headEnd/>
            <a:tailEnd/>
          </a:ln>
          <a:effectLst/>
        </p:spPr>
        <p:txBody>
          <a:bodyPr vert="horz" wrap="square" lIns="90745" tIns="45373" rIns="90745" bIns="45373" numCol="1" anchor="b" anchorCtr="0" compatLnSpc="1">
            <a:prstTxWarp prst="textNoShape">
              <a:avLst/>
            </a:prstTxWarp>
          </a:bodyPr>
          <a:lstStyle>
            <a:lvl1pPr algn="r">
              <a:defRPr sz="1200">
                <a:latin typeface="Arial" charset="0"/>
                <a:cs typeface="Arial" charset="0"/>
              </a:defRPr>
            </a:lvl1pPr>
          </a:lstStyle>
          <a:p>
            <a:pPr>
              <a:defRPr/>
            </a:pPr>
            <a:fld id="{A3BE0D17-E09A-4242-B9E2-6144E2DC1D2F}" type="slidenum">
              <a:rPr lang="fr-FR"/>
              <a:pPr>
                <a:defRPr/>
              </a:pPr>
              <a:t>‹N°›</a:t>
            </a:fld>
            <a:endParaRPr lang="fr-FR"/>
          </a:p>
        </p:txBody>
      </p:sp>
      <p:sp>
        <p:nvSpPr>
          <p:cNvPr id="9" name="Espace réservé du pied de page 8"/>
          <p:cNvSpPr>
            <a:spLocks noGrp="1"/>
          </p:cNvSpPr>
          <p:nvPr>
            <p:ph type="ftr" sz="quarter" idx="4"/>
          </p:nvPr>
        </p:nvSpPr>
        <p:spPr>
          <a:xfrm>
            <a:off x="1" y="9378514"/>
            <a:ext cx="2914624" cy="494051"/>
          </a:xfrm>
          <a:prstGeom prst="rect">
            <a:avLst/>
          </a:prstGeom>
        </p:spPr>
        <p:txBody>
          <a:bodyPr vert="horz" lIns="90745" tIns="45373" rIns="90745" bIns="45373" rtlCol="0" anchor="b"/>
          <a:lstStyle>
            <a:lvl1pPr algn="l">
              <a:defRPr sz="1200"/>
            </a:lvl1pPr>
          </a:lstStyle>
          <a:p>
            <a:endParaRPr lang="fr-FR"/>
          </a:p>
        </p:txBody>
      </p:sp>
    </p:spTree>
    <p:extLst>
      <p:ext uri="{BB962C8B-B14F-4D97-AF65-F5344CB8AC3E}">
        <p14:creationId xmlns:p14="http://schemas.microsoft.com/office/powerpoint/2010/main" val="198054451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1</a:t>
            </a:fld>
            <a:endParaRPr lang="fr-FR" dirty="0"/>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dirty="0" smtClean="0"/>
              <a:t>Déclaration Sociale Nominative - Présentation aux mutuelles - 26 février 2014</a:t>
            </a:r>
            <a:endParaRPr lang="fr-FR" dirty="0"/>
          </a:p>
        </p:txBody>
      </p:sp>
    </p:spTree>
    <p:extLst>
      <p:ext uri="{BB962C8B-B14F-4D97-AF65-F5344CB8AC3E}">
        <p14:creationId xmlns:p14="http://schemas.microsoft.com/office/powerpoint/2010/main" val="2995896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7892" name="Slide Number Placeholder 3"/>
          <p:cNvSpPr>
            <a:spLocks noGrp="1"/>
          </p:cNvSpPr>
          <p:nvPr>
            <p:ph type="sldNum" sz="quarter" idx="4294967295"/>
          </p:nvPr>
        </p:nvSpPr>
        <p:spPr bwMode="auto">
          <a:xfrm>
            <a:off x="3763380" y="9408562"/>
            <a:ext cx="2880343" cy="495854"/>
          </a:xfrm>
          <a:prstGeom prst="rect">
            <a:avLst/>
          </a:prstGeom>
          <a:noFill/>
          <a:ln>
            <a:miter lim="800000"/>
            <a:headEnd/>
            <a:tailEnd/>
          </a:ln>
        </p:spPr>
        <p:txBody>
          <a:bodyPr lIns="91412" tIns="45706" rIns="91412" bIns="45706"/>
          <a:lstStyle/>
          <a:p>
            <a:fld id="{35AC4D49-984F-4676-B362-CC57D4AA1B93}" type="slidenum">
              <a:rPr lang="en-US">
                <a:latin typeface="Calibri" pitchFamily="34" charset="0"/>
              </a:rPr>
              <a:pPr/>
              <a:t>11</a:t>
            </a:fld>
            <a:endParaRPr lang="en-US" dirty="0">
              <a:latin typeface="Calibri" pitchFamily="34" charset="0"/>
            </a:endParaRPr>
          </a:p>
        </p:txBody>
      </p:sp>
    </p:spTree>
    <p:extLst>
      <p:ext uri="{BB962C8B-B14F-4D97-AF65-F5344CB8AC3E}">
        <p14:creationId xmlns:p14="http://schemas.microsoft.com/office/powerpoint/2010/main" val="171935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Espace réservé du numéro de diapositive 3"/>
          <p:cNvSpPr>
            <a:spLocks noGrp="1"/>
          </p:cNvSpPr>
          <p:nvPr>
            <p:ph type="sldNum" sz="quarter" idx="5"/>
          </p:nvPr>
        </p:nvSpPr>
        <p:spPr/>
        <p:txBody>
          <a:bodyPr lIns="92373" tIns="46186" rIns="92373" bIns="46186"/>
          <a:lstStyle/>
          <a:p>
            <a:pPr>
              <a:defRPr/>
            </a:pPr>
            <a:fld id="{ECE0A7DD-C1EC-46E3-B5F3-68DD7CC4408D}" type="slidenum">
              <a:rPr lang="en-US" smtClean="0"/>
              <a:pPr>
                <a:defRPr/>
              </a:pPr>
              <a:t>12</a:t>
            </a:fld>
            <a:endParaRPr lang="en-US" dirty="0"/>
          </a:p>
        </p:txBody>
      </p:sp>
    </p:spTree>
    <p:extLst>
      <p:ext uri="{BB962C8B-B14F-4D97-AF65-F5344CB8AC3E}">
        <p14:creationId xmlns:p14="http://schemas.microsoft.com/office/powerpoint/2010/main" val="1602090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Espace réservé du numéro de diapositive 3"/>
          <p:cNvSpPr>
            <a:spLocks noGrp="1"/>
          </p:cNvSpPr>
          <p:nvPr>
            <p:ph type="sldNum" sz="quarter" idx="5"/>
          </p:nvPr>
        </p:nvSpPr>
        <p:spPr/>
        <p:txBody>
          <a:bodyPr lIns="92373" tIns="46186" rIns="92373" bIns="46186"/>
          <a:lstStyle/>
          <a:p>
            <a:pPr>
              <a:defRPr/>
            </a:pPr>
            <a:fld id="{ECE0A7DD-C1EC-46E3-B5F3-68DD7CC4408D}" type="slidenum">
              <a:rPr lang="en-US" smtClean="0"/>
              <a:pPr>
                <a:defRPr/>
              </a:pPr>
              <a:t>13</a:t>
            </a:fld>
            <a:endParaRPr lang="en-US" dirty="0"/>
          </a:p>
        </p:txBody>
      </p:sp>
    </p:spTree>
    <p:extLst>
      <p:ext uri="{BB962C8B-B14F-4D97-AF65-F5344CB8AC3E}">
        <p14:creationId xmlns:p14="http://schemas.microsoft.com/office/powerpoint/2010/main" val="204448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14</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154496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70477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17</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291638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18</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16688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19</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349779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20</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927075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3729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122438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22</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718726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23</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833418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24</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056308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25</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2830864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26</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2484095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27</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67704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28</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77000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29</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255228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31</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1683486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32</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72056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3</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3097347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33</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1568319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2950"/>
            <a:ext cx="4967287" cy="3724275"/>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991493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2950"/>
            <a:ext cx="4967287" cy="3724275"/>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3783296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2950"/>
            <a:ext cx="4967287" cy="3724275"/>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083640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2950"/>
            <a:ext cx="4967287" cy="3724275"/>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753768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2950"/>
            <a:ext cx="4967287" cy="3724275"/>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dirty="0" smtClean="0"/>
          </a:p>
        </p:txBody>
      </p:sp>
    </p:spTree>
    <p:extLst>
      <p:ext uri="{BB962C8B-B14F-4D97-AF65-F5344CB8AC3E}">
        <p14:creationId xmlns:p14="http://schemas.microsoft.com/office/powerpoint/2010/main" val="2822839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915988" y="742950"/>
            <a:ext cx="4967287" cy="3724275"/>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32348657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40</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3008250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41</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1709967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47</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329473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endParaRPr>
          </a:p>
        </p:txBody>
      </p:sp>
    </p:spTree>
    <p:extLst>
      <p:ext uri="{BB962C8B-B14F-4D97-AF65-F5344CB8AC3E}">
        <p14:creationId xmlns:p14="http://schemas.microsoft.com/office/powerpoint/2010/main" val="3166881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67277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xfrm>
            <a:off x="868363" y="739775"/>
            <a:ext cx="4933950" cy="3700463"/>
          </a:xfrm>
          <a:noFill/>
          <a:ln>
            <a:solidFill>
              <a:srgbClr val="000000"/>
            </a:solidFill>
            <a:miter lim="800000"/>
            <a:headEnd/>
            <a:tailEnd/>
          </a:ln>
        </p:spPr>
      </p:sp>
      <p:sp>
        <p:nvSpPr>
          <p:cNvPr id="33795"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428532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0201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BE0D17-E09A-4242-B9E2-6144E2DC1D2F}" type="slidenum">
              <a:rPr lang="fr-FR" smtClean="0"/>
              <a:pPr>
                <a:defRPr/>
              </a:pPr>
              <a:t>5</a:t>
            </a:fld>
            <a:endParaRPr lang="fr-FR"/>
          </a:p>
        </p:txBody>
      </p:sp>
      <p:sp>
        <p:nvSpPr>
          <p:cNvPr id="5" name="Espace réservé du pied de page 4"/>
          <p:cNvSpPr>
            <a:spLocks noGrp="1"/>
          </p:cNvSpPr>
          <p:nvPr>
            <p:ph type="ftr" sz="quarter" idx="11"/>
          </p:nvPr>
        </p:nvSpPr>
        <p:spPr>
          <a:xfrm>
            <a:off x="1" y="9378825"/>
            <a:ext cx="2914015" cy="493713"/>
          </a:xfrm>
          <a:prstGeom prst="rect">
            <a:avLst/>
          </a:prstGeom>
        </p:spPr>
        <p:txBody>
          <a:bodyPr/>
          <a:lstStyle/>
          <a:p>
            <a:pPr>
              <a:defRPr/>
            </a:pPr>
            <a:r>
              <a:rPr lang="fr-FR" smtClean="0"/>
              <a:t>Déclaration Sociale Nominative - Présentation aux mutuelles - 26 février 2014</a:t>
            </a:r>
            <a:endParaRPr lang="fr-FR"/>
          </a:p>
        </p:txBody>
      </p:sp>
    </p:spTree>
    <p:extLst>
      <p:ext uri="{BB962C8B-B14F-4D97-AF65-F5344CB8AC3E}">
        <p14:creationId xmlns:p14="http://schemas.microsoft.com/office/powerpoint/2010/main" val="288121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Espace réservé du numéro de diapositive 3"/>
          <p:cNvSpPr>
            <a:spLocks noGrp="1"/>
          </p:cNvSpPr>
          <p:nvPr>
            <p:ph type="sldNum" sz="quarter" idx="5"/>
          </p:nvPr>
        </p:nvSpPr>
        <p:spPr/>
        <p:txBody>
          <a:bodyPr lIns="92373" tIns="46186" rIns="92373" bIns="46186"/>
          <a:lstStyle/>
          <a:p>
            <a:pPr>
              <a:defRPr/>
            </a:pPr>
            <a:fld id="{ECE0A7DD-C1EC-46E3-B5F3-68DD7CC4408D}" type="slidenum">
              <a:rPr lang="en-US" smtClean="0"/>
              <a:pPr>
                <a:defRPr/>
              </a:pPr>
              <a:t>7</a:t>
            </a:fld>
            <a:endParaRPr lang="en-US" dirty="0"/>
          </a:p>
        </p:txBody>
      </p:sp>
    </p:spTree>
    <p:extLst>
      <p:ext uri="{BB962C8B-B14F-4D97-AF65-F5344CB8AC3E}">
        <p14:creationId xmlns:p14="http://schemas.microsoft.com/office/powerpoint/2010/main" val="384226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04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Espace réservé du numéro de diapositive 3"/>
          <p:cNvSpPr>
            <a:spLocks noGrp="1"/>
          </p:cNvSpPr>
          <p:nvPr>
            <p:ph type="sldNum" sz="quarter" idx="5"/>
          </p:nvPr>
        </p:nvSpPr>
        <p:spPr/>
        <p:txBody>
          <a:bodyPr lIns="92373" tIns="46186" rIns="92373" bIns="46186"/>
          <a:lstStyle/>
          <a:p>
            <a:pPr>
              <a:defRPr/>
            </a:pPr>
            <a:fld id="{ECE0A7DD-C1EC-46E3-B5F3-68DD7CC4408D}" type="slidenum">
              <a:rPr lang="en-US" smtClean="0"/>
              <a:pPr>
                <a:defRPr/>
              </a:pPr>
              <a:t>8</a:t>
            </a:fld>
            <a:endParaRPr lang="en-US" dirty="0"/>
          </a:p>
        </p:txBody>
      </p:sp>
    </p:spTree>
    <p:extLst>
      <p:ext uri="{BB962C8B-B14F-4D97-AF65-F5344CB8AC3E}">
        <p14:creationId xmlns:p14="http://schemas.microsoft.com/office/powerpoint/2010/main" val="232394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7892" name="Slide Number Placeholder 3"/>
          <p:cNvSpPr>
            <a:spLocks noGrp="1"/>
          </p:cNvSpPr>
          <p:nvPr>
            <p:ph type="sldNum" sz="quarter" idx="4294967295"/>
          </p:nvPr>
        </p:nvSpPr>
        <p:spPr bwMode="auto">
          <a:xfrm>
            <a:off x="3763380" y="9408562"/>
            <a:ext cx="2880343" cy="495854"/>
          </a:xfrm>
          <a:prstGeom prst="rect">
            <a:avLst/>
          </a:prstGeom>
          <a:noFill/>
          <a:ln>
            <a:miter lim="800000"/>
            <a:headEnd/>
            <a:tailEnd/>
          </a:ln>
        </p:spPr>
        <p:txBody>
          <a:bodyPr lIns="91412" tIns="45706" rIns="91412" bIns="45706"/>
          <a:lstStyle/>
          <a:p>
            <a:fld id="{35AC4D49-984F-4676-B362-CC57D4AA1B93}" type="slidenum">
              <a:rPr lang="en-US">
                <a:latin typeface="Calibri" pitchFamily="34" charset="0"/>
              </a:rPr>
              <a:pPr/>
              <a:t>9</a:t>
            </a:fld>
            <a:endParaRPr lang="en-US" dirty="0">
              <a:latin typeface="Calibri" pitchFamily="34" charset="0"/>
            </a:endParaRPr>
          </a:p>
        </p:txBody>
      </p:sp>
    </p:spTree>
    <p:extLst>
      <p:ext uri="{BB962C8B-B14F-4D97-AF65-F5344CB8AC3E}">
        <p14:creationId xmlns:p14="http://schemas.microsoft.com/office/powerpoint/2010/main" val="346802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7892" name="Slide Number Placeholder 3"/>
          <p:cNvSpPr>
            <a:spLocks noGrp="1"/>
          </p:cNvSpPr>
          <p:nvPr>
            <p:ph type="sldNum" sz="quarter" idx="4294967295"/>
          </p:nvPr>
        </p:nvSpPr>
        <p:spPr bwMode="auto">
          <a:xfrm>
            <a:off x="3763380" y="9408562"/>
            <a:ext cx="2880343" cy="495854"/>
          </a:xfrm>
          <a:prstGeom prst="rect">
            <a:avLst/>
          </a:prstGeom>
          <a:noFill/>
          <a:ln>
            <a:miter lim="800000"/>
            <a:headEnd/>
            <a:tailEnd/>
          </a:ln>
        </p:spPr>
        <p:txBody>
          <a:bodyPr lIns="91412" tIns="45706" rIns="91412" bIns="45706"/>
          <a:lstStyle/>
          <a:p>
            <a:fld id="{35AC4D49-984F-4676-B362-CC57D4AA1B93}" type="slidenum">
              <a:rPr lang="en-US">
                <a:latin typeface="Calibri" pitchFamily="34" charset="0"/>
              </a:rPr>
              <a:pPr/>
              <a:t>10</a:t>
            </a:fld>
            <a:endParaRPr lang="en-US" dirty="0">
              <a:latin typeface="Calibri" pitchFamily="34" charset="0"/>
            </a:endParaRPr>
          </a:p>
        </p:txBody>
      </p:sp>
    </p:spTree>
    <p:extLst>
      <p:ext uri="{BB962C8B-B14F-4D97-AF65-F5344CB8AC3E}">
        <p14:creationId xmlns:p14="http://schemas.microsoft.com/office/powerpoint/2010/main" val="2846716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fr-FR">
              <a:latin typeface="Arial" charset="0"/>
              <a:cs typeface="Arial" charset="0"/>
            </a:endParaRPr>
          </a:p>
        </p:txBody>
      </p:sp>
      <p:pic>
        <p:nvPicPr>
          <p:cNvPr id="5" name="Picture 34" descr="MF_logotype_rouge"/>
          <p:cNvPicPr>
            <a:picLocks noChangeAspect="1" noChangeArrowheads="1"/>
          </p:cNvPicPr>
          <p:nvPr userDrawn="1"/>
        </p:nvPicPr>
        <p:blipFill>
          <a:blip r:embed="rId2" cstate="print"/>
          <a:srcRect l="16806" t="20830" r="16806" b="18452"/>
          <a:stretch>
            <a:fillRect/>
          </a:stretch>
        </p:blipFill>
        <p:spPr bwMode="auto">
          <a:xfrm>
            <a:off x="7062788" y="5372100"/>
            <a:ext cx="1860550" cy="1368425"/>
          </a:xfrm>
          <a:prstGeom prst="rect">
            <a:avLst/>
          </a:prstGeom>
          <a:noFill/>
          <a:ln w="9525">
            <a:noFill/>
            <a:miter lim="800000"/>
            <a:headEnd/>
            <a:tailEnd/>
          </a:ln>
        </p:spPr>
      </p:pic>
      <p:pic>
        <p:nvPicPr>
          <p:cNvPr id="6" name="Picture 23" descr="FOND_rouge"/>
          <p:cNvPicPr>
            <a:picLocks noChangeAspect="1" noChangeArrowheads="1"/>
          </p:cNvPicPr>
          <p:nvPr/>
        </p:nvPicPr>
        <p:blipFill>
          <a:blip r:embed="rId3" cstate="print"/>
          <a:srcRect/>
          <a:stretch>
            <a:fillRect/>
          </a:stretch>
        </p:blipFill>
        <p:spPr bwMode="auto">
          <a:xfrm>
            <a:off x="0" y="0"/>
            <a:ext cx="3240088" cy="6858000"/>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1079500" y="5773738"/>
            <a:ext cx="1079500" cy="1084262"/>
          </a:xfrm>
          <a:prstGeom prst="rect">
            <a:avLst/>
          </a:prstGeom>
          <a:noFill/>
          <a:ln w="9525">
            <a:noFill/>
            <a:miter lim="800000"/>
            <a:headEnd/>
            <a:tailEnd/>
          </a:ln>
        </p:spPr>
      </p:pic>
      <p:pic>
        <p:nvPicPr>
          <p:cNvPr id="8" name="Picture 3"/>
          <p:cNvPicPr>
            <a:picLocks noChangeAspect="1" noChangeArrowheads="1"/>
          </p:cNvPicPr>
          <p:nvPr userDrawn="1"/>
        </p:nvPicPr>
        <p:blipFill>
          <a:blip r:embed="rId5" cstate="print"/>
          <a:srcRect/>
          <a:stretch>
            <a:fillRect/>
          </a:stretch>
        </p:blipFill>
        <p:spPr bwMode="auto">
          <a:xfrm>
            <a:off x="2151063" y="5773738"/>
            <a:ext cx="1089025" cy="1084262"/>
          </a:xfrm>
          <a:prstGeom prst="rect">
            <a:avLst/>
          </a:prstGeom>
          <a:noFill/>
          <a:ln w="9525">
            <a:noFill/>
            <a:miter lim="800000"/>
            <a:headEnd/>
            <a:tailEnd/>
          </a:ln>
        </p:spPr>
      </p:pic>
      <p:pic>
        <p:nvPicPr>
          <p:cNvPr id="9" name="Picture 4"/>
          <p:cNvPicPr>
            <a:picLocks noChangeAspect="1" noChangeArrowheads="1"/>
          </p:cNvPicPr>
          <p:nvPr userDrawn="1"/>
        </p:nvPicPr>
        <p:blipFill>
          <a:blip r:embed="rId6" cstate="print"/>
          <a:srcRect/>
          <a:stretch>
            <a:fillRect/>
          </a:stretch>
        </p:blipFill>
        <p:spPr bwMode="auto">
          <a:xfrm>
            <a:off x="0" y="5773738"/>
            <a:ext cx="1079500" cy="1084262"/>
          </a:xfrm>
          <a:prstGeom prst="rect">
            <a:avLst/>
          </a:prstGeom>
          <a:noFill/>
          <a:ln w="9525">
            <a:noFill/>
            <a:miter lim="800000"/>
            <a:headEnd/>
            <a:tailEnd/>
          </a:ln>
        </p:spPr>
      </p:pic>
      <p:sp>
        <p:nvSpPr>
          <p:cNvPr id="10247" name="Rectangle 7"/>
          <p:cNvSpPr>
            <a:spLocks noGrp="1" noChangeArrowheads="1"/>
          </p:cNvSpPr>
          <p:nvPr>
            <p:ph type="ctrTitle" hasCustomPrompt="1"/>
          </p:nvPr>
        </p:nvSpPr>
        <p:spPr>
          <a:xfrm>
            <a:off x="3457605" y="1357298"/>
            <a:ext cx="5400675" cy="1785950"/>
          </a:xfrm>
        </p:spPr>
        <p:txBody>
          <a:bodyPr anchor="t"/>
          <a:lstStyle>
            <a:lvl1pPr>
              <a:tabLst/>
              <a:defRPr sz="2800" b="1" u="none" cap="all" baseline="0">
                <a:solidFill>
                  <a:schemeClr val="accent1"/>
                </a:solidFill>
              </a:defRPr>
            </a:lvl1pPr>
          </a:lstStyle>
          <a:p>
            <a:r>
              <a:rPr lang="fr-FR" dirty="0" smtClean="0"/>
              <a:t>[modèle de DIAPOSITIVE de début de présentation] Cliquez ICI pour modifier le titre</a:t>
            </a:r>
            <a:endParaRPr lang="fr-FR" dirty="0"/>
          </a:p>
        </p:txBody>
      </p:sp>
      <p:sp>
        <p:nvSpPr>
          <p:cNvPr id="10248" name="Rectangle 8"/>
          <p:cNvSpPr>
            <a:spLocks noGrp="1" noChangeArrowheads="1"/>
          </p:cNvSpPr>
          <p:nvPr>
            <p:ph type="subTitle" idx="1" hasCustomPrompt="1"/>
          </p:nvPr>
        </p:nvSpPr>
        <p:spPr>
          <a:xfrm>
            <a:off x="3457605" y="3429000"/>
            <a:ext cx="5400675" cy="1854216"/>
          </a:xfrm>
        </p:spPr>
        <p:txBody>
          <a:bodyPr/>
          <a:lstStyle>
            <a:lvl1pPr marL="0" indent="0">
              <a:buFont typeface="Arial" charset="0"/>
              <a:buNone/>
              <a:defRPr sz="2000" b="0" cap="none" baseline="0">
                <a:solidFill>
                  <a:srgbClr val="4D4D4D"/>
                </a:solidFill>
              </a:defRPr>
            </a:lvl1pPr>
          </a:lstStyle>
          <a:p>
            <a:r>
              <a:rPr lang="fr-FR" dirty="0" smtClean="0"/>
              <a:t>Cliquez ici pour insérer le nom de l’intervenant, la date de présentation ou un sous-titre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1142976" y="1285860"/>
            <a:ext cx="7858180" cy="5072098"/>
          </a:xfrm>
        </p:spPr>
        <p:txBody>
          <a:bodyPr/>
          <a:lstStyle>
            <a:lvl1pPr>
              <a:buClr>
                <a:schemeClr val="tx1">
                  <a:lumMod val="65000"/>
                  <a:lumOff val="35000"/>
                </a:schemeClr>
              </a:buClr>
              <a:buFont typeface="Wingdings 3" pitchFamily="18" charset="2"/>
              <a:buChar char=""/>
              <a:defRPr b="0"/>
            </a:lvl1pPr>
            <a:lvl2pPr>
              <a:buClr>
                <a:schemeClr val="accent1"/>
              </a:buClr>
              <a:buSzPct val="130000"/>
              <a:buFont typeface="Wingdings 3" pitchFamily="18" charset="2"/>
              <a:buChar char="î"/>
              <a:defRPr/>
            </a:lvl2pPr>
            <a:lvl3pPr>
              <a:buClr>
                <a:schemeClr val="accent2"/>
              </a:buClr>
              <a:buFont typeface="Webdings" pitchFamily="18" charset="2"/>
              <a:buChar char="a"/>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Titre 8"/>
          <p:cNvSpPr>
            <a:spLocks noGrp="1"/>
          </p:cNvSpPr>
          <p:nvPr>
            <p:ph type="title"/>
          </p:nvPr>
        </p:nvSpPr>
        <p:spPr/>
        <p:txBody>
          <a:bodyPr/>
          <a:lstStyle/>
          <a:p>
            <a:r>
              <a:rPr lang="fr-FR" smtClean="0"/>
              <a:t>Cliquez pour modifier le style du titre</a:t>
            </a:r>
            <a:endParaRPr lang="fr-FR"/>
          </a:p>
        </p:txBody>
      </p:sp>
    </p:spTree>
    <p:extLst>
      <p:ext uri="{BB962C8B-B14F-4D97-AF65-F5344CB8AC3E}">
        <p14:creationId xmlns:p14="http://schemas.microsoft.com/office/powerpoint/2010/main" val="287981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sous parti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fr-FR">
              <a:solidFill>
                <a:prstClr val="black"/>
              </a:solidFill>
              <a:latin typeface="Arial"/>
              <a:cs typeface="Arial"/>
            </a:endParaRPr>
          </a:p>
        </p:txBody>
      </p:sp>
      <p:pic>
        <p:nvPicPr>
          <p:cNvPr id="5" name="Image 9" descr="MF_logotype_rouge.jpg"/>
          <p:cNvPicPr>
            <a:picLocks noChangeAspect="1"/>
          </p:cNvPicPr>
          <p:nvPr userDrawn="1"/>
        </p:nvPicPr>
        <p:blipFill>
          <a:blip r:embed="rId2" cstate="print"/>
          <a:srcRect l="7813" r="6248"/>
          <a:stretch>
            <a:fillRect/>
          </a:stretch>
        </p:blipFill>
        <p:spPr bwMode="auto">
          <a:xfrm>
            <a:off x="7500939" y="5456238"/>
            <a:ext cx="1500187" cy="1401762"/>
          </a:xfrm>
          <a:prstGeom prst="rect">
            <a:avLst/>
          </a:prstGeom>
          <a:noFill/>
          <a:ln w="19050">
            <a:noFill/>
            <a:miter lim="800000"/>
            <a:headEnd/>
            <a:tailEnd/>
          </a:ln>
        </p:spPr>
      </p:pic>
      <p:sp>
        <p:nvSpPr>
          <p:cNvPr id="6" name="Triangle isocèle 5"/>
          <p:cNvSpPr/>
          <p:nvPr userDrawn="1"/>
        </p:nvSpPr>
        <p:spPr>
          <a:xfrm rot="5400000">
            <a:off x="3107532" y="964408"/>
            <a:ext cx="428625" cy="214312"/>
          </a:xfrm>
          <a:prstGeom prst="triangle">
            <a:avLst/>
          </a:prstGeom>
          <a:solidFill>
            <a:srgbClr val="D30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pic>
        <p:nvPicPr>
          <p:cNvPr id="7" name="Picture 23" descr="FOND_rouge"/>
          <p:cNvPicPr>
            <a:picLocks noChangeAspect="1" noChangeArrowheads="1"/>
          </p:cNvPicPr>
          <p:nvPr userDrawn="1"/>
        </p:nvPicPr>
        <p:blipFill>
          <a:blip r:embed="rId3" cstate="print">
            <a:duotone>
              <a:schemeClr val="bg2">
                <a:shade val="45000"/>
                <a:satMod val="135000"/>
              </a:schemeClr>
              <a:prstClr val="white"/>
            </a:duotone>
            <a:lum bright="10000"/>
          </a:blip>
          <a:srcRect/>
          <a:stretch>
            <a:fillRect/>
          </a:stretch>
        </p:blipFill>
        <p:spPr bwMode="auto">
          <a:xfrm>
            <a:off x="1" y="0"/>
            <a:ext cx="3240087"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4" cstate="print">
            <a:lum bright="10000"/>
            <a:grayscl/>
          </a:blip>
          <a:srcRect/>
          <a:stretch>
            <a:fillRect/>
          </a:stretch>
        </p:blipFill>
        <p:spPr bwMode="auto">
          <a:xfrm>
            <a:off x="1079501" y="5773738"/>
            <a:ext cx="1079500" cy="1084262"/>
          </a:xfrm>
          <a:prstGeom prst="rect">
            <a:avLst/>
          </a:prstGeom>
          <a:noFill/>
          <a:ln w="9525">
            <a:noFill/>
            <a:miter lim="800000"/>
            <a:headEnd/>
            <a:tailEnd/>
          </a:ln>
        </p:spPr>
      </p:pic>
      <p:pic>
        <p:nvPicPr>
          <p:cNvPr id="9" name="Picture 3"/>
          <p:cNvPicPr>
            <a:picLocks noChangeAspect="1" noChangeArrowheads="1"/>
          </p:cNvPicPr>
          <p:nvPr userDrawn="1"/>
        </p:nvPicPr>
        <p:blipFill>
          <a:blip r:embed="rId5" cstate="print">
            <a:lum bright="10000"/>
            <a:grayscl/>
          </a:blip>
          <a:srcRect/>
          <a:stretch>
            <a:fillRect/>
          </a:stretch>
        </p:blipFill>
        <p:spPr bwMode="auto">
          <a:xfrm>
            <a:off x="2151064" y="5773738"/>
            <a:ext cx="1089025" cy="1084262"/>
          </a:xfrm>
          <a:prstGeom prst="rect">
            <a:avLst/>
          </a:prstGeom>
          <a:noFill/>
          <a:ln w="9525">
            <a:noFill/>
            <a:miter lim="800000"/>
            <a:headEnd/>
            <a:tailEnd/>
          </a:ln>
        </p:spPr>
      </p:pic>
      <p:pic>
        <p:nvPicPr>
          <p:cNvPr id="10" name="Picture 4"/>
          <p:cNvPicPr>
            <a:picLocks noChangeAspect="1" noChangeArrowheads="1"/>
          </p:cNvPicPr>
          <p:nvPr userDrawn="1"/>
        </p:nvPicPr>
        <p:blipFill>
          <a:blip r:embed="rId6" cstate="print">
            <a:lum bright="10000"/>
            <a:grayscl/>
          </a:blip>
          <a:srcRect/>
          <a:stretch>
            <a:fillRect/>
          </a:stretch>
        </p:blipFill>
        <p:spPr bwMode="auto">
          <a:xfrm>
            <a:off x="0" y="5773738"/>
            <a:ext cx="1079500" cy="1084262"/>
          </a:xfrm>
          <a:prstGeom prst="rect">
            <a:avLst/>
          </a:prstGeom>
          <a:noFill/>
          <a:ln w="9525">
            <a:noFill/>
            <a:miter lim="800000"/>
            <a:headEnd/>
            <a:tailEnd/>
          </a:ln>
        </p:spPr>
      </p:pic>
      <p:sp>
        <p:nvSpPr>
          <p:cNvPr id="10247" name="Rectangle 7"/>
          <p:cNvSpPr>
            <a:spLocks noGrp="1" noChangeArrowheads="1"/>
          </p:cNvSpPr>
          <p:nvPr>
            <p:ph type="ctrTitle" hasCustomPrompt="1"/>
          </p:nvPr>
        </p:nvSpPr>
        <p:spPr>
          <a:xfrm>
            <a:off x="3492000" y="792000"/>
            <a:ext cx="5286412" cy="1922620"/>
          </a:xfrm>
        </p:spPr>
        <p:txBody>
          <a:bodyPr anchor="t"/>
          <a:lstStyle>
            <a:lvl1pPr>
              <a:tabLst/>
              <a:defRPr sz="2100" b="1" u="none" cap="all" baseline="0">
                <a:solidFill>
                  <a:schemeClr val="accent1"/>
                </a:solidFill>
              </a:defRPr>
            </a:lvl1pPr>
          </a:lstStyle>
          <a:p>
            <a:r>
              <a:rPr lang="fr-FR" dirty="0" smtClean="0"/>
              <a:t>[modèle de diapositive de sous partie] Cliquez ici pour modifier le titre</a:t>
            </a:r>
            <a:endParaRPr lang="fr-FR" dirty="0"/>
          </a:p>
        </p:txBody>
      </p:sp>
      <p:sp>
        <p:nvSpPr>
          <p:cNvPr id="10248" name="Rectangle 8"/>
          <p:cNvSpPr>
            <a:spLocks noGrp="1" noChangeArrowheads="1"/>
          </p:cNvSpPr>
          <p:nvPr>
            <p:ph type="subTitle" idx="1" hasCustomPrompt="1"/>
          </p:nvPr>
        </p:nvSpPr>
        <p:spPr>
          <a:xfrm>
            <a:off x="3492000" y="2857496"/>
            <a:ext cx="5294842" cy="1568464"/>
          </a:xfrm>
        </p:spPr>
        <p:txBody>
          <a:bodyPr/>
          <a:lstStyle>
            <a:lvl1pPr marL="0" indent="0">
              <a:buFont typeface="Arial" charset="0"/>
              <a:buNone/>
              <a:defRPr sz="1500" b="0" cap="none" baseline="0">
                <a:solidFill>
                  <a:srgbClr val="4D4D4D"/>
                </a:solidFill>
              </a:defRPr>
            </a:lvl1pPr>
          </a:lstStyle>
          <a:p>
            <a:r>
              <a:rPr lang="fr-FR" dirty="0" smtClean="0"/>
              <a:t>Cliquez ici pour insérer le nom de l’intervenant et sa fonction</a:t>
            </a:r>
            <a:endParaRPr lang="fr-FR" dirty="0"/>
          </a:p>
        </p:txBody>
      </p:sp>
    </p:spTree>
    <p:extLst>
      <p:ext uri="{BB962C8B-B14F-4D97-AF65-F5344CB8AC3E}">
        <p14:creationId xmlns:p14="http://schemas.microsoft.com/office/powerpoint/2010/main" val="2166145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2976" y="1285877"/>
            <a:ext cx="7500990" cy="5072083"/>
          </a:xfrm>
        </p:spPr>
        <p:txBody>
          <a:bodyPr/>
          <a:lstStyle>
            <a:lvl1pPr>
              <a:buClr>
                <a:schemeClr val="tx1">
                  <a:lumMod val="65000"/>
                  <a:lumOff val="35000"/>
                </a:schemeClr>
              </a:buClr>
              <a:buFont typeface="Wingdings 3" pitchFamily="18" charset="2"/>
              <a:buChar char=""/>
              <a:defRPr b="0"/>
            </a:lvl1pPr>
            <a:lvl2pPr marL="539354" indent="-196454">
              <a:buClr>
                <a:schemeClr val="accent1"/>
              </a:buClr>
              <a:buSzPct val="130000"/>
              <a:buFont typeface="Wingdings 3" pitchFamily="18" charset="2"/>
              <a:buChar char=""/>
              <a:defRPr/>
            </a:lvl2pPr>
            <a:lvl3pPr marL="1007269" indent="-315516">
              <a:buClr>
                <a:schemeClr val="accent2"/>
              </a:buClr>
              <a:buSzPct val="125000"/>
              <a:buFont typeface="Webdings" pitchFamily="18" charset="2"/>
              <a:buChar char="a"/>
              <a:defRPr/>
            </a:lvl3pPr>
            <a:lvl4pPr>
              <a:buClr>
                <a:schemeClr val="tx1">
                  <a:lumMod val="65000"/>
                  <a:lumOff val="35000"/>
                </a:schemeClr>
              </a:buClr>
              <a:buFont typeface="Arial" pitchFamily="34" charset="0"/>
              <a:buChar char="−"/>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7" name="Titre 6"/>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470643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[Modèle de diapositive courante] Cliquez ici pour modifier le titre</a:t>
            </a:r>
            <a:endParaRPr lang="fr-FR" dirty="0"/>
          </a:p>
        </p:txBody>
      </p:sp>
    </p:spTree>
    <p:extLst>
      <p:ext uri="{BB962C8B-B14F-4D97-AF65-F5344CB8AC3E}">
        <p14:creationId xmlns:p14="http://schemas.microsoft.com/office/powerpoint/2010/main" val="41494090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92275" y="188913"/>
            <a:ext cx="5903913" cy="79216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295400" y="1628777"/>
            <a:ext cx="36957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3500" y="1628777"/>
            <a:ext cx="36957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787858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71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1142976" y="1285860"/>
            <a:ext cx="7858180" cy="5072098"/>
          </a:xfrm>
        </p:spPr>
        <p:txBody>
          <a:bodyPr/>
          <a:lstStyle>
            <a:lvl1pPr>
              <a:buClr>
                <a:schemeClr val="tx1">
                  <a:lumMod val="65000"/>
                  <a:lumOff val="35000"/>
                </a:schemeClr>
              </a:buClr>
              <a:buFont typeface="Wingdings 3" pitchFamily="18" charset="2"/>
              <a:buChar char=""/>
              <a:defRPr b="0"/>
            </a:lvl1pPr>
            <a:lvl2pPr>
              <a:buClr>
                <a:schemeClr val="accent1"/>
              </a:buClr>
              <a:buSzPct val="130000"/>
              <a:buFont typeface="Wingdings 3" pitchFamily="18" charset="2"/>
              <a:buChar char="î"/>
              <a:defRPr/>
            </a:lvl2pPr>
            <a:lvl3pPr>
              <a:buClr>
                <a:schemeClr val="accent2"/>
              </a:buClr>
              <a:buFont typeface="Webdings" pitchFamily="18" charset="2"/>
              <a:buChar char="a"/>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9" name="Titre 8"/>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sous parti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fr-FR">
              <a:latin typeface="Arial" charset="0"/>
              <a:cs typeface="Arial" charset="0"/>
            </a:endParaRPr>
          </a:p>
        </p:txBody>
      </p:sp>
      <p:pic>
        <p:nvPicPr>
          <p:cNvPr id="5" name="Image 9" descr="MF_logotype_rouge.jpg"/>
          <p:cNvPicPr>
            <a:picLocks noChangeAspect="1"/>
          </p:cNvPicPr>
          <p:nvPr userDrawn="1"/>
        </p:nvPicPr>
        <p:blipFill>
          <a:blip r:embed="rId2" cstate="print"/>
          <a:srcRect l="7813" r="6248"/>
          <a:stretch>
            <a:fillRect/>
          </a:stretch>
        </p:blipFill>
        <p:spPr bwMode="auto">
          <a:xfrm>
            <a:off x="7500938" y="5456238"/>
            <a:ext cx="1500187" cy="1401762"/>
          </a:xfrm>
          <a:prstGeom prst="rect">
            <a:avLst/>
          </a:prstGeom>
          <a:noFill/>
          <a:ln w="19050">
            <a:noFill/>
            <a:miter lim="800000"/>
            <a:headEnd/>
            <a:tailEnd/>
          </a:ln>
        </p:spPr>
      </p:pic>
      <p:sp>
        <p:nvSpPr>
          <p:cNvPr id="6" name="Triangle isocèle 5"/>
          <p:cNvSpPr/>
          <p:nvPr userDrawn="1"/>
        </p:nvSpPr>
        <p:spPr>
          <a:xfrm rot="5400000">
            <a:off x="3107531" y="964407"/>
            <a:ext cx="428625" cy="214312"/>
          </a:xfrm>
          <a:prstGeom prst="triangle">
            <a:avLst/>
          </a:prstGeom>
          <a:solidFill>
            <a:srgbClr val="D301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Picture 23" descr="FOND_rouge"/>
          <p:cNvPicPr>
            <a:picLocks noChangeAspect="1" noChangeArrowheads="1"/>
          </p:cNvPicPr>
          <p:nvPr userDrawn="1"/>
        </p:nvPicPr>
        <p:blipFill>
          <a:blip r:embed="rId3" cstate="print">
            <a:duotone>
              <a:schemeClr val="bg2">
                <a:shade val="45000"/>
                <a:satMod val="135000"/>
              </a:schemeClr>
              <a:prstClr val="white"/>
            </a:duotone>
            <a:lum bright="10000"/>
          </a:blip>
          <a:srcRect/>
          <a:stretch>
            <a:fillRect/>
          </a:stretch>
        </p:blipFill>
        <p:spPr bwMode="auto">
          <a:xfrm>
            <a:off x="0" y="0"/>
            <a:ext cx="3240087" cy="6858000"/>
          </a:xfrm>
          <a:prstGeom prst="rect">
            <a:avLst/>
          </a:prstGeom>
          <a:noFill/>
          <a:ln w="9525">
            <a:noFill/>
            <a:miter lim="800000"/>
            <a:headEnd/>
            <a:tailEnd/>
          </a:ln>
        </p:spPr>
      </p:pic>
      <p:pic>
        <p:nvPicPr>
          <p:cNvPr id="8" name="Picture 2"/>
          <p:cNvPicPr>
            <a:picLocks noChangeAspect="1" noChangeArrowheads="1"/>
          </p:cNvPicPr>
          <p:nvPr userDrawn="1"/>
        </p:nvPicPr>
        <p:blipFill>
          <a:blip r:embed="rId4" cstate="print">
            <a:lum bright="10000"/>
            <a:grayscl/>
          </a:blip>
          <a:srcRect/>
          <a:stretch>
            <a:fillRect/>
          </a:stretch>
        </p:blipFill>
        <p:spPr bwMode="auto">
          <a:xfrm>
            <a:off x="1079500" y="5773738"/>
            <a:ext cx="1079500" cy="1084262"/>
          </a:xfrm>
          <a:prstGeom prst="rect">
            <a:avLst/>
          </a:prstGeom>
          <a:noFill/>
          <a:ln w="9525">
            <a:noFill/>
            <a:miter lim="800000"/>
            <a:headEnd/>
            <a:tailEnd/>
          </a:ln>
        </p:spPr>
      </p:pic>
      <p:pic>
        <p:nvPicPr>
          <p:cNvPr id="9" name="Picture 3"/>
          <p:cNvPicPr>
            <a:picLocks noChangeAspect="1" noChangeArrowheads="1"/>
          </p:cNvPicPr>
          <p:nvPr userDrawn="1"/>
        </p:nvPicPr>
        <p:blipFill>
          <a:blip r:embed="rId5" cstate="print">
            <a:lum bright="10000"/>
            <a:grayscl/>
          </a:blip>
          <a:srcRect/>
          <a:stretch>
            <a:fillRect/>
          </a:stretch>
        </p:blipFill>
        <p:spPr bwMode="auto">
          <a:xfrm>
            <a:off x="2151063" y="5773738"/>
            <a:ext cx="1089025" cy="1084262"/>
          </a:xfrm>
          <a:prstGeom prst="rect">
            <a:avLst/>
          </a:prstGeom>
          <a:noFill/>
          <a:ln w="9525">
            <a:noFill/>
            <a:miter lim="800000"/>
            <a:headEnd/>
            <a:tailEnd/>
          </a:ln>
        </p:spPr>
      </p:pic>
      <p:pic>
        <p:nvPicPr>
          <p:cNvPr id="10" name="Picture 4"/>
          <p:cNvPicPr>
            <a:picLocks noChangeAspect="1" noChangeArrowheads="1"/>
          </p:cNvPicPr>
          <p:nvPr userDrawn="1"/>
        </p:nvPicPr>
        <p:blipFill>
          <a:blip r:embed="rId6" cstate="print">
            <a:lum bright="10000"/>
            <a:grayscl/>
          </a:blip>
          <a:srcRect/>
          <a:stretch>
            <a:fillRect/>
          </a:stretch>
        </p:blipFill>
        <p:spPr bwMode="auto">
          <a:xfrm>
            <a:off x="0" y="5773738"/>
            <a:ext cx="1079500" cy="1084262"/>
          </a:xfrm>
          <a:prstGeom prst="rect">
            <a:avLst/>
          </a:prstGeom>
          <a:noFill/>
          <a:ln w="9525">
            <a:noFill/>
            <a:miter lim="800000"/>
            <a:headEnd/>
            <a:tailEnd/>
          </a:ln>
        </p:spPr>
      </p:pic>
      <p:sp>
        <p:nvSpPr>
          <p:cNvPr id="10247" name="Rectangle 7"/>
          <p:cNvSpPr>
            <a:spLocks noGrp="1" noChangeArrowheads="1"/>
          </p:cNvSpPr>
          <p:nvPr>
            <p:ph type="ctrTitle" hasCustomPrompt="1"/>
          </p:nvPr>
        </p:nvSpPr>
        <p:spPr>
          <a:xfrm>
            <a:off x="3492000" y="792000"/>
            <a:ext cx="5286412" cy="1922620"/>
          </a:xfrm>
        </p:spPr>
        <p:txBody>
          <a:bodyPr anchor="t"/>
          <a:lstStyle>
            <a:lvl1pPr>
              <a:tabLst/>
              <a:defRPr sz="2800" b="1" u="none" cap="all" baseline="0">
                <a:solidFill>
                  <a:schemeClr val="accent1"/>
                </a:solidFill>
              </a:defRPr>
            </a:lvl1pPr>
          </a:lstStyle>
          <a:p>
            <a:r>
              <a:rPr lang="fr-FR" dirty="0" smtClean="0"/>
              <a:t>[modèle de diapositive de sous partie] Cliquez ici pour modifier le titre</a:t>
            </a:r>
            <a:endParaRPr lang="fr-FR" dirty="0"/>
          </a:p>
        </p:txBody>
      </p:sp>
      <p:sp>
        <p:nvSpPr>
          <p:cNvPr id="10248" name="Rectangle 8"/>
          <p:cNvSpPr>
            <a:spLocks noGrp="1" noChangeArrowheads="1"/>
          </p:cNvSpPr>
          <p:nvPr>
            <p:ph type="subTitle" idx="1" hasCustomPrompt="1"/>
          </p:nvPr>
        </p:nvSpPr>
        <p:spPr>
          <a:xfrm>
            <a:off x="3492000" y="2857496"/>
            <a:ext cx="5294842" cy="1568464"/>
          </a:xfrm>
        </p:spPr>
        <p:txBody>
          <a:bodyPr/>
          <a:lstStyle>
            <a:lvl1pPr marL="0" indent="0">
              <a:buFont typeface="Arial" charset="0"/>
              <a:buNone/>
              <a:defRPr sz="2000" b="0" cap="none" baseline="0">
                <a:solidFill>
                  <a:srgbClr val="4D4D4D"/>
                </a:solidFill>
              </a:defRPr>
            </a:lvl1pPr>
          </a:lstStyle>
          <a:p>
            <a:r>
              <a:rPr lang="fr-FR" dirty="0" smtClean="0"/>
              <a:t>Cliquez ici pour insérer le nom de l’intervenant et sa fonction</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42976" y="-24"/>
            <a:ext cx="6937386" cy="810000"/>
          </a:xfrm>
        </p:spPr>
        <p:txBody>
          <a:bodyPr tIns="36000" bIns="36000">
            <a:noAutofit/>
          </a:bodyPr>
          <a:lstStyle>
            <a:lvl1pPr>
              <a:defRPr baseline="0">
                <a:solidFill>
                  <a:schemeClr val="bg1"/>
                </a:solidFill>
              </a:defRPr>
            </a:lvl1pPr>
          </a:lstStyle>
          <a:p>
            <a:r>
              <a:rPr lang="fr-FR" dirty="0" smtClean="0"/>
              <a:t>[Modèle de diapositive courante] Cliquez ici pour modifier le titre</a:t>
            </a:r>
            <a:endParaRPr lang="fr-FR" dirty="0"/>
          </a:p>
        </p:txBody>
      </p:sp>
      <p:sp>
        <p:nvSpPr>
          <p:cNvPr id="3" name="Espace réservé du contenu 2"/>
          <p:cNvSpPr>
            <a:spLocks noGrp="1"/>
          </p:cNvSpPr>
          <p:nvPr>
            <p:ph idx="1"/>
          </p:nvPr>
        </p:nvSpPr>
        <p:spPr>
          <a:xfrm>
            <a:off x="1142976" y="1285875"/>
            <a:ext cx="7500990" cy="5072083"/>
          </a:xfrm>
        </p:spPr>
        <p:txBody>
          <a:bodyPr/>
          <a:lstStyle>
            <a:lvl1pPr>
              <a:buClr>
                <a:schemeClr val="tx1">
                  <a:lumMod val="65000"/>
                  <a:lumOff val="35000"/>
                </a:schemeClr>
              </a:buClr>
              <a:buFont typeface="Wingdings 3" pitchFamily="18" charset="2"/>
              <a:buChar char=""/>
              <a:defRPr b="0"/>
            </a:lvl1pPr>
            <a:lvl2pPr marL="719138" indent="-261938">
              <a:buClr>
                <a:schemeClr val="accent1"/>
              </a:buClr>
              <a:buSzPct val="130000"/>
              <a:buFont typeface="Wingdings 3" pitchFamily="18" charset="2"/>
              <a:buChar char=""/>
              <a:defRPr/>
            </a:lvl2pPr>
            <a:lvl3pPr marL="1343025" indent="-420688">
              <a:buClr>
                <a:schemeClr val="accent2"/>
              </a:buClr>
              <a:buSzPct val="125000"/>
              <a:buFont typeface="Webdings" pitchFamily="18" charset="2"/>
              <a:buChar char="a"/>
              <a:defRPr/>
            </a:lvl3pPr>
            <a:lvl4pPr>
              <a:buClr>
                <a:schemeClr val="tx1">
                  <a:lumMod val="65000"/>
                  <a:lumOff val="35000"/>
                </a:schemeClr>
              </a:buClr>
              <a:buFont typeface="Arial" pitchFamily="34" charset="0"/>
              <a:buChar char="−"/>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[Modèle de diapositive courante] Cliquez ici pour modifier le titre</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692275" y="188913"/>
            <a:ext cx="5903913" cy="79216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1295400" y="1628775"/>
            <a:ext cx="36957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43500" y="1628775"/>
            <a:ext cx="36957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5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pic>
        <p:nvPicPr>
          <p:cNvPr id="4" name="Image 6" descr="LOGO_DSN_diapo_RVB.png"/>
          <p:cNvPicPr>
            <a:picLocks noChangeAspect="1"/>
          </p:cNvPicPr>
          <p:nvPr userDrawn="1"/>
        </p:nvPicPr>
        <p:blipFill>
          <a:blip r:embed="rId2" cstate="print"/>
          <a:srcRect/>
          <a:stretch>
            <a:fillRect/>
          </a:stretch>
        </p:blipFill>
        <p:spPr bwMode="auto">
          <a:xfrm>
            <a:off x="2741321" y="6585034"/>
            <a:ext cx="230925" cy="252000"/>
          </a:xfrm>
          <a:prstGeom prst="rect">
            <a:avLst/>
          </a:prstGeom>
          <a:noFill/>
          <a:ln w="9525">
            <a:noFill/>
            <a:miter lim="800000"/>
            <a:headEnd/>
            <a:tailEnd/>
          </a:ln>
        </p:spPr>
      </p:pic>
      <p:sp>
        <p:nvSpPr>
          <p:cNvPr id="8" name="Espace réservé du texte 7"/>
          <p:cNvSpPr>
            <a:spLocks noGrp="1"/>
          </p:cNvSpPr>
          <p:nvPr>
            <p:ph type="body" sz="quarter" idx="13"/>
          </p:nvPr>
        </p:nvSpPr>
        <p:spPr bwMode="gray">
          <a:xfrm>
            <a:off x="323850" y="980729"/>
            <a:ext cx="8496299" cy="5543896"/>
          </a:xfrm>
        </p:spPr>
        <p:txBody>
          <a:bodyPr/>
          <a:lstStyle>
            <a:lvl1pPr>
              <a:spcBef>
                <a:spcPts val="600"/>
              </a:spcBef>
              <a:spcAft>
                <a:spcPts val="600"/>
              </a:spcAft>
              <a:tabLst>
                <a:tab pos="8435975" algn="r"/>
              </a:tabLst>
              <a:defRPr sz="2200">
                <a:solidFill>
                  <a:schemeClr val="accent1"/>
                </a:solidFill>
                <a:latin typeface="+mj-lt"/>
              </a:defRPr>
            </a:lvl1pPr>
            <a:lvl2pPr marL="355600" indent="0">
              <a:spcBef>
                <a:spcPts val="0"/>
              </a:spcBef>
              <a:spcAft>
                <a:spcPts val="300"/>
              </a:spcAft>
              <a:buFont typeface="Arial" pitchFamily="34" charset="0"/>
              <a:buNone/>
              <a:tabLst>
                <a:tab pos="8435975" algn="r"/>
              </a:tabLst>
              <a:defRPr sz="1800">
                <a:solidFill>
                  <a:schemeClr val="tx1"/>
                </a:solidFill>
                <a:latin typeface="+mj-lt"/>
              </a:defRPr>
            </a:lvl2pPr>
            <a:lvl3pPr marL="723900" indent="0">
              <a:spcBef>
                <a:spcPts val="0"/>
              </a:spcBef>
              <a:spcAft>
                <a:spcPts val="300"/>
              </a:spcAft>
              <a:buNone/>
              <a:tabLst>
                <a:tab pos="8435975" algn="r"/>
              </a:tabLst>
              <a:defRPr sz="1400">
                <a:latin typeface="+mj-lt"/>
              </a:defRPr>
            </a:lvl3pPr>
            <a:lvl4pPr marL="0" indent="0">
              <a:spcBef>
                <a:spcPts val="600"/>
              </a:spcBef>
              <a:spcAft>
                <a:spcPts val="600"/>
              </a:spcAft>
              <a:buNone/>
              <a:tabLst>
                <a:tab pos="8435975" algn="r"/>
              </a:tabLst>
              <a:defRPr sz="1400">
                <a:solidFill>
                  <a:schemeClr val="bg1">
                    <a:lumMod val="75000"/>
                  </a:schemeClr>
                </a:solidFill>
                <a:latin typeface="+mj-lt"/>
              </a:defRPr>
            </a:lvl4pPr>
            <a:lvl5pPr marL="0" indent="0">
              <a:buNone/>
              <a:tabLst>
                <a:tab pos="8435975" algn="r"/>
              </a:tabLst>
              <a:defRPr sz="1000">
                <a:latin typeface="+mj-lt"/>
              </a:defRPr>
            </a:lvl5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en-US" noProof="0" dirty="0"/>
          </a:p>
        </p:txBody>
      </p:sp>
    </p:spTree>
    <p:extLst>
      <p:ext uri="{BB962C8B-B14F-4D97-AF65-F5344CB8AC3E}">
        <p14:creationId xmlns:p14="http://schemas.microsoft.com/office/powerpoint/2010/main" val="336938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fr-FR">
              <a:solidFill>
                <a:prstClr val="black"/>
              </a:solidFill>
              <a:latin typeface="Arial"/>
              <a:cs typeface="Arial"/>
            </a:endParaRPr>
          </a:p>
        </p:txBody>
      </p:sp>
      <p:pic>
        <p:nvPicPr>
          <p:cNvPr id="5" name="Picture 34" descr="MF_logotype_rouge"/>
          <p:cNvPicPr>
            <a:picLocks noChangeAspect="1" noChangeArrowheads="1"/>
          </p:cNvPicPr>
          <p:nvPr userDrawn="1"/>
        </p:nvPicPr>
        <p:blipFill>
          <a:blip r:embed="rId2" cstate="print"/>
          <a:srcRect l="16806" t="20830" r="16806" b="18452"/>
          <a:stretch>
            <a:fillRect/>
          </a:stretch>
        </p:blipFill>
        <p:spPr bwMode="auto">
          <a:xfrm>
            <a:off x="7062789" y="5372102"/>
            <a:ext cx="1860550" cy="1368425"/>
          </a:xfrm>
          <a:prstGeom prst="rect">
            <a:avLst/>
          </a:prstGeom>
          <a:noFill/>
          <a:ln w="9525">
            <a:noFill/>
            <a:miter lim="800000"/>
            <a:headEnd/>
            <a:tailEnd/>
          </a:ln>
        </p:spPr>
      </p:pic>
      <p:pic>
        <p:nvPicPr>
          <p:cNvPr id="6" name="Picture 23" descr="FOND_rouge"/>
          <p:cNvPicPr>
            <a:picLocks noChangeAspect="1" noChangeArrowheads="1"/>
          </p:cNvPicPr>
          <p:nvPr/>
        </p:nvPicPr>
        <p:blipFill>
          <a:blip r:embed="rId3" cstate="print"/>
          <a:srcRect/>
          <a:stretch>
            <a:fillRect/>
          </a:stretch>
        </p:blipFill>
        <p:spPr bwMode="auto">
          <a:xfrm>
            <a:off x="0" y="0"/>
            <a:ext cx="3240088" cy="6858000"/>
          </a:xfrm>
          <a:prstGeom prst="rect">
            <a:avLst/>
          </a:prstGeom>
          <a:noFill/>
          <a:ln w="9525">
            <a:noFill/>
            <a:miter lim="800000"/>
            <a:headEnd/>
            <a:tailEnd/>
          </a:ln>
        </p:spPr>
      </p:pic>
      <p:pic>
        <p:nvPicPr>
          <p:cNvPr id="7" name="Picture 2"/>
          <p:cNvPicPr>
            <a:picLocks noChangeAspect="1" noChangeArrowheads="1"/>
          </p:cNvPicPr>
          <p:nvPr userDrawn="1"/>
        </p:nvPicPr>
        <p:blipFill>
          <a:blip r:embed="rId4" cstate="print"/>
          <a:srcRect/>
          <a:stretch>
            <a:fillRect/>
          </a:stretch>
        </p:blipFill>
        <p:spPr bwMode="auto">
          <a:xfrm>
            <a:off x="1079501" y="5773738"/>
            <a:ext cx="1079500" cy="1084262"/>
          </a:xfrm>
          <a:prstGeom prst="rect">
            <a:avLst/>
          </a:prstGeom>
          <a:noFill/>
          <a:ln w="9525">
            <a:noFill/>
            <a:miter lim="800000"/>
            <a:headEnd/>
            <a:tailEnd/>
          </a:ln>
        </p:spPr>
      </p:pic>
      <p:pic>
        <p:nvPicPr>
          <p:cNvPr id="8" name="Picture 3"/>
          <p:cNvPicPr>
            <a:picLocks noChangeAspect="1" noChangeArrowheads="1"/>
          </p:cNvPicPr>
          <p:nvPr userDrawn="1"/>
        </p:nvPicPr>
        <p:blipFill>
          <a:blip r:embed="rId5" cstate="print"/>
          <a:srcRect/>
          <a:stretch>
            <a:fillRect/>
          </a:stretch>
        </p:blipFill>
        <p:spPr bwMode="auto">
          <a:xfrm>
            <a:off x="2151064" y="5773738"/>
            <a:ext cx="1089025" cy="1084262"/>
          </a:xfrm>
          <a:prstGeom prst="rect">
            <a:avLst/>
          </a:prstGeom>
          <a:noFill/>
          <a:ln w="9525">
            <a:noFill/>
            <a:miter lim="800000"/>
            <a:headEnd/>
            <a:tailEnd/>
          </a:ln>
        </p:spPr>
      </p:pic>
      <p:pic>
        <p:nvPicPr>
          <p:cNvPr id="9" name="Picture 4"/>
          <p:cNvPicPr>
            <a:picLocks noChangeAspect="1" noChangeArrowheads="1"/>
          </p:cNvPicPr>
          <p:nvPr userDrawn="1"/>
        </p:nvPicPr>
        <p:blipFill>
          <a:blip r:embed="rId6" cstate="print"/>
          <a:srcRect/>
          <a:stretch>
            <a:fillRect/>
          </a:stretch>
        </p:blipFill>
        <p:spPr bwMode="auto">
          <a:xfrm>
            <a:off x="0" y="5773738"/>
            <a:ext cx="1079500" cy="1084262"/>
          </a:xfrm>
          <a:prstGeom prst="rect">
            <a:avLst/>
          </a:prstGeom>
          <a:noFill/>
          <a:ln w="9525">
            <a:noFill/>
            <a:miter lim="800000"/>
            <a:headEnd/>
            <a:tailEnd/>
          </a:ln>
        </p:spPr>
      </p:pic>
      <p:sp>
        <p:nvSpPr>
          <p:cNvPr id="10247" name="Rectangle 7"/>
          <p:cNvSpPr>
            <a:spLocks noGrp="1" noChangeArrowheads="1"/>
          </p:cNvSpPr>
          <p:nvPr>
            <p:ph type="ctrTitle" hasCustomPrompt="1"/>
          </p:nvPr>
        </p:nvSpPr>
        <p:spPr>
          <a:xfrm>
            <a:off x="3457606" y="1357298"/>
            <a:ext cx="5400675" cy="1785950"/>
          </a:xfrm>
        </p:spPr>
        <p:txBody>
          <a:bodyPr anchor="t"/>
          <a:lstStyle>
            <a:lvl1pPr>
              <a:tabLst/>
              <a:defRPr sz="2100" b="1" u="none" cap="all" baseline="0">
                <a:solidFill>
                  <a:schemeClr val="accent1"/>
                </a:solidFill>
              </a:defRPr>
            </a:lvl1pPr>
          </a:lstStyle>
          <a:p>
            <a:r>
              <a:rPr lang="fr-FR" dirty="0" smtClean="0"/>
              <a:t>[modèle de DIAPOSITIVE de début de présentation] Cliquez ICI pour modifier le titre</a:t>
            </a:r>
            <a:endParaRPr lang="fr-FR" dirty="0"/>
          </a:p>
        </p:txBody>
      </p:sp>
      <p:sp>
        <p:nvSpPr>
          <p:cNvPr id="10248" name="Rectangle 8"/>
          <p:cNvSpPr>
            <a:spLocks noGrp="1" noChangeArrowheads="1"/>
          </p:cNvSpPr>
          <p:nvPr>
            <p:ph type="subTitle" idx="1" hasCustomPrompt="1"/>
          </p:nvPr>
        </p:nvSpPr>
        <p:spPr>
          <a:xfrm>
            <a:off x="3457606" y="3429000"/>
            <a:ext cx="5400675" cy="1854216"/>
          </a:xfrm>
        </p:spPr>
        <p:txBody>
          <a:bodyPr/>
          <a:lstStyle>
            <a:lvl1pPr marL="0" indent="0">
              <a:buFont typeface="Arial" charset="0"/>
              <a:buNone/>
              <a:defRPr sz="1500" b="0" cap="none" baseline="0">
                <a:solidFill>
                  <a:srgbClr val="4D4D4D"/>
                </a:solidFill>
              </a:defRPr>
            </a:lvl1pPr>
          </a:lstStyle>
          <a:p>
            <a:r>
              <a:rPr lang="fr-FR" dirty="0" smtClean="0"/>
              <a:t>Cliquez ici pour insérer le nom de l’intervenant, la date de présentation ou un sous-titre</a:t>
            </a:r>
            <a:endParaRPr lang="fr-FR" dirty="0"/>
          </a:p>
        </p:txBody>
      </p:sp>
    </p:spTree>
    <p:extLst>
      <p:ext uri="{BB962C8B-B14F-4D97-AF65-F5344CB8AC3E}">
        <p14:creationId xmlns:p14="http://schemas.microsoft.com/office/powerpoint/2010/main" val="39507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Image 7" descr="BANDEAU.jpg"/>
          <p:cNvPicPr>
            <a:picLocks noChangeAspect="1"/>
          </p:cNvPicPr>
          <p:nvPr userDrawn="1"/>
        </p:nvPicPr>
        <p:blipFill>
          <a:blip r:embed="rId10" cstate="print"/>
          <a:stretch>
            <a:fillRect/>
          </a:stretch>
        </p:blipFill>
        <p:spPr>
          <a:xfrm>
            <a:off x="0" y="0"/>
            <a:ext cx="9144000" cy="1108553"/>
          </a:xfrm>
          <a:prstGeom prst="rect">
            <a:avLst/>
          </a:prstGeom>
        </p:spPr>
      </p:pic>
      <p:sp>
        <p:nvSpPr>
          <p:cNvPr id="1027" name="Rectangle 3"/>
          <p:cNvSpPr>
            <a:spLocks noGrp="1" noChangeArrowheads="1"/>
          </p:cNvSpPr>
          <p:nvPr>
            <p:ph type="title"/>
          </p:nvPr>
        </p:nvSpPr>
        <p:spPr bwMode="auto">
          <a:xfrm>
            <a:off x="1142977" y="0"/>
            <a:ext cx="6937398" cy="784225"/>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fr-FR" dirty="0" smtClean="0"/>
              <a:t>[Modèle de diapositive courante] Cliquez ici pour modifier le titre</a:t>
            </a:r>
          </a:p>
        </p:txBody>
      </p:sp>
      <p:sp>
        <p:nvSpPr>
          <p:cNvPr id="1028" name="Rectangle 4"/>
          <p:cNvSpPr>
            <a:spLocks noGrp="1" noChangeArrowheads="1"/>
          </p:cNvSpPr>
          <p:nvPr>
            <p:ph type="body" idx="1"/>
          </p:nvPr>
        </p:nvSpPr>
        <p:spPr bwMode="auto">
          <a:xfrm>
            <a:off x="1142976" y="1285875"/>
            <a:ext cx="7572428" cy="50720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ZoneTexte 5"/>
          <p:cNvSpPr txBox="1"/>
          <p:nvPr userDrawn="1"/>
        </p:nvSpPr>
        <p:spPr>
          <a:xfrm>
            <a:off x="8640763" y="6599238"/>
            <a:ext cx="503237" cy="190500"/>
          </a:xfrm>
          <a:prstGeom prst="rect">
            <a:avLst/>
          </a:prstGeom>
          <a:noFill/>
          <a:ln w="9525">
            <a:noFill/>
            <a:miter lim="800000"/>
            <a:headEnd/>
            <a:tailEnd/>
          </a:ln>
          <a:effectLst/>
        </p:spPr>
        <p:txBody>
          <a:bodyPr/>
          <a:lstStyle/>
          <a:p>
            <a:pPr algn="ctr">
              <a:defRPr/>
            </a:pPr>
            <a:fld id="{2CE4FDB7-9BE2-4481-84CA-F7E904A52BC8}" type="slidenum">
              <a:rPr lang="fr-FR" sz="900" b="1">
                <a:solidFill>
                  <a:srgbClr val="4D4D4D"/>
                </a:solidFill>
                <a:latin typeface="Arial" charset="0"/>
                <a:cs typeface="Arial" charset="0"/>
              </a:rPr>
              <a:pPr algn="ctr">
                <a:defRPr/>
              </a:pPr>
              <a:t>‹N°›</a:t>
            </a:fld>
            <a:endParaRPr lang="fr-FR" sz="900" b="1">
              <a:solidFill>
                <a:srgbClr val="4D4D4D"/>
              </a:solidFill>
              <a:latin typeface="Arial" charset="0"/>
              <a:cs typeface="Arial" charset="0"/>
            </a:endParaRPr>
          </a:p>
        </p:txBody>
      </p:sp>
      <p:pic>
        <p:nvPicPr>
          <p:cNvPr id="2" name="Image 1"/>
          <p:cNvPicPr>
            <a:picLocks noChangeAspect="1"/>
          </p:cNvPicPr>
          <p:nvPr userDrawn="1"/>
        </p:nvPicPr>
        <p:blipFill rotWithShape="1">
          <a:blip r:embed="rId11" cstate="print">
            <a:extLst>
              <a:ext uri="{28A0092B-C50C-407E-A947-70E740481C1C}">
                <a14:useLocalDpi xmlns:a14="http://schemas.microsoft.com/office/drawing/2010/main" val="0"/>
              </a:ext>
            </a:extLst>
          </a:blip>
          <a:srcRect r="75200"/>
          <a:stretch/>
        </p:blipFill>
        <p:spPr>
          <a:xfrm>
            <a:off x="67143" y="6485044"/>
            <a:ext cx="832449" cy="37295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86" r:id="rId2"/>
    <p:sldLayoutId id="2147483690" r:id="rId3"/>
    <p:sldLayoutId id="2147483687" r:id="rId4"/>
    <p:sldLayoutId id="2147483688" r:id="rId5"/>
    <p:sldLayoutId id="2147483691" r:id="rId6"/>
    <p:sldLayoutId id="2147483700" r:id="rId7"/>
    <p:sldLayoutId id="2147483701" r:id="rId8"/>
  </p:sldLayoutIdLst>
  <p:hf sldNum="0"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rgbClr val="595959"/>
        </a:buClr>
        <a:buFont typeface="Wingdings 3" pitchFamily="18" charset="2"/>
        <a:buChar char=""/>
        <a:defRPr sz="2400" b="0">
          <a:solidFill>
            <a:schemeClr val="tx1"/>
          </a:solidFill>
          <a:latin typeface="+mn-lt"/>
          <a:ea typeface="+mn-ea"/>
          <a:cs typeface="+mn-cs"/>
        </a:defRPr>
      </a:lvl1pPr>
      <a:lvl2pPr marL="714375" indent="-257175" algn="l" rtl="0" eaLnBrk="0" fontAlgn="base" hangingPunct="0">
        <a:spcBef>
          <a:spcPct val="20000"/>
        </a:spcBef>
        <a:spcAft>
          <a:spcPct val="0"/>
        </a:spcAft>
        <a:buClr>
          <a:schemeClr val="accent1"/>
        </a:buClr>
        <a:buSzPct val="130000"/>
        <a:buFont typeface="Wingdings 3" pitchFamily="18" charset="2"/>
        <a:buChar char="î"/>
        <a:defRPr sz="2400">
          <a:solidFill>
            <a:schemeClr val="tx1"/>
          </a:solidFill>
          <a:latin typeface="+mn-lt"/>
          <a:cs typeface="+mn-cs"/>
        </a:defRPr>
      </a:lvl2pPr>
      <a:lvl3pPr marL="1257300" indent="-334963" algn="l" rtl="0" eaLnBrk="0" fontAlgn="base" hangingPunct="0">
        <a:spcBef>
          <a:spcPct val="20000"/>
        </a:spcBef>
        <a:spcAft>
          <a:spcPct val="0"/>
        </a:spcAft>
        <a:buClr>
          <a:schemeClr val="accent2"/>
        </a:buClr>
        <a:buSzPct val="125000"/>
        <a:buFont typeface="Webdings" pitchFamily="18" charset="2"/>
        <a:buChar char="a"/>
        <a:defRPr sz="2400">
          <a:solidFill>
            <a:schemeClr val="tx1"/>
          </a:solidFill>
          <a:latin typeface="+mn-lt"/>
          <a:cs typeface="+mn-cs"/>
        </a:defRPr>
      </a:lvl3pPr>
      <a:lvl4pPr marL="1668463" indent="-228600" algn="l" rtl="0" eaLnBrk="0" fontAlgn="base" hangingPunct="0">
        <a:spcBef>
          <a:spcPct val="20000"/>
        </a:spcBef>
        <a:spcAft>
          <a:spcPct val="0"/>
        </a:spcAft>
        <a:buClr>
          <a:schemeClr val="accent1"/>
        </a:buClr>
        <a:buFont typeface="Arial" pitchFamily="34" charset="0"/>
        <a:buChar char="&gt;"/>
        <a:defRPr sz="2400">
          <a:solidFill>
            <a:schemeClr val="tx1"/>
          </a:solidFill>
          <a:latin typeface="+mn-lt"/>
          <a:cs typeface="+mn-cs"/>
        </a:defRPr>
      </a:lvl4pPr>
      <a:lvl5pPr marL="2076450" indent="-228600" algn="l" rtl="0" eaLnBrk="0" fontAlgn="base" hangingPunct="0">
        <a:spcBef>
          <a:spcPct val="20000"/>
        </a:spcBef>
        <a:spcAft>
          <a:spcPct val="0"/>
        </a:spcAft>
        <a:buClr>
          <a:schemeClr val="accent1"/>
        </a:buClr>
        <a:buFont typeface="Arial" pitchFamily="34" charset="0"/>
        <a:buChar char="•"/>
        <a:defRPr sz="2400">
          <a:solidFill>
            <a:schemeClr val="tx1"/>
          </a:solidFill>
          <a:latin typeface="+mn-lt"/>
          <a:cs typeface="+mn-cs"/>
        </a:defRPr>
      </a:lvl5pPr>
      <a:lvl6pPr marL="25336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6pPr>
      <a:lvl7pPr marL="29908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7pPr>
      <a:lvl8pPr marL="34480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8pPr>
      <a:lvl9pPr marL="39052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Image 7" descr="BANDEAU.jpg"/>
          <p:cNvPicPr>
            <a:picLocks noChangeAspect="1"/>
          </p:cNvPicPr>
          <p:nvPr userDrawn="1"/>
        </p:nvPicPr>
        <p:blipFill>
          <a:blip r:embed="rId9" cstate="print"/>
          <a:stretch>
            <a:fillRect/>
          </a:stretch>
        </p:blipFill>
        <p:spPr>
          <a:xfrm>
            <a:off x="0" y="2"/>
            <a:ext cx="9144000" cy="1108553"/>
          </a:xfrm>
          <a:prstGeom prst="rect">
            <a:avLst/>
          </a:prstGeom>
        </p:spPr>
      </p:pic>
      <p:sp>
        <p:nvSpPr>
          <p:cNvPr id="1027" name="Rectangle 3"/>
          <p:cNvSpPr>
            <a:spLocks noGrp="1" noChangeArrowheads="1"/>
          </p:cNvSpPr>
          <p:nvPr>
            <p:ph type="title"/>
          </p:nvPr>
        </p:nvSpPr>
        <p:spPr bwMode="auto">
          <a:xfrm>
            <a:off x="1142977" y="2"/>
            <a:ext cx="6937398" cy="784225"/>
          </a:xfrm>
          <a:prstGeom prst="rect">
            <a:avLst/>
          </a:prstGeom>
          <a:noFill/>
          <a:ln w="9525">
            <a:noFill/>
            <a:miter lim="800000"/>
            <a:headEnd/>
            <a:tailEnd/>
          </a:ln>
        </p:spPr>
        <p:txBody>
          <a:bodyPr vert="horz" wrap="square" lIns="91440" tIns="45720" rIns="91440" bIns="0" numCol="1" anchor="ctr" anchorCtr="0" compatLnSpc="1">
            <a:prstTxWarp prst="textNoShape">
              <a:avLst/>
            </a:prstTxWarp>
          </a:bodyPr>
          <a:lstStyle/>
          <a:p>
            <a:pPr lvl="0"/>
            <a:r>
              <a:rPr lang="fr-FR" dirty="0" smtClean="0"/>
              <a:t>[Modèle de diapositive courante] Cliquez ici pour modifier le titre</a:t>
            </a:r>
          </a:p>
        </p:txBody>
      </p:sp>
      <p:sp>
        <p:nvSpPr>
          <p:cNvPr id="1028" name="Rectangle 4"/>
          <p:cNvSpPr>
            <a:spLocks noGrp="1" noChangeArrowheads="1"/>
          </p:cNvSpPr>
          <p:nvPr>
            <p:ph type="body" idx="1"/>
          </p:nvPr>
        </p:nvSpPr>
        <p:spPr bwMode="auto">
          <a:xfrm>
            <a:off x="1142977" y="1285877"/>
            <a:ext cx="7572428" cy="50720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
        <p:nvSpPr>
          <p:cNvPr id="6" name="ZoneTexte 5"/>
          <p:cNvSpPr txBox="1"/>
          <p:nvPr userDrawn="1"/>
        </p:nvSpPr>
        <p:spPr>
          <a:xfrm>
            <a:off x="8640764" y="6599238"/>
            <a:ext cx="503237" cy="190500"/>
          </a:xfrm>
          <a:prstGeom prst="rect">
            <a:avLst/>
          </a:prstGeom>
          <a:noFill/>
          <a:ln w="9525">
            <a:noFill/>
            <a:miter lim="800000"/>
            <a:headEnd/>
            <a:tailEnd/>
          </a:ln>
          <a:effectLst/>
        </p:spPr>
        <p:txBody>
          <a:bodyPr/>
          <a:lstStyle/>
          <a:p>
            <a:pPr algn="ctr">
              <a:defRPr/>
            </a:pPr>
            <a:fld id="{2CE4FDB7-9BE2-4481-84CA-F7E904A52BC8}" type="slidenum">
              <a:rPr lang="fr-FR" sz="675" b="1">
                <a:solidFill>
                  <a:srgbClr val="4D4D4D"/>
                </a:solidFill>
                <a:latin typeface="Arial"/>
                <a:cs typeface="Arial"/>
              </a:rPr>
              <a:pPr algn="ctr">
                <a:defRPr/>
              </a:pPr>
              <a:t>‹N°›</a:t>
            </a:fld>
            <a:endParaRPr lang="fr-FR" sz="675" b="1">
              <a:solidFill>
                <a:srgbClr val="4D4D4D"/>
              </a:solidFill>
              <a:latin typeface="Arial"/>
              <a:cs typeface="Arial"/>
            </a:endParaRPr>
          </a:p>
        </p:txBody>
      </p:sp>
    </p:spTree>
    <p:extLst>
      <p:ext uri="{BB962C8B-B14F-4D97-AF65-F5344CB8AC3E}">
        <p14:creationId xmlns:p14="http://schemas.microsoft.com/office/powerpoint/2010/main" val="84217206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dt="0"/>
  <p:txStyles>
    <p:titleStyle>
      <a:lvl1pPr algn="l" rtl="0" eaLnBrk="0" fontAlgn="base" hangingPunct="0">
        <a:spcBef>
          <a:spcPct val="0"/>
        </a:spcBef>
        <a:spcAft>
          <a:spcPct val="0"/>
        </a:spcAft>
        <a:defRPr sz="1800" b="1">
          <a:solidFill>
            <a:schemeClr val="bg1"/>
          </a:solidFill>
          <a:latin typeface="+mj-lt"/>
          <a:ea typeface="+mj-ea"/>
          <a:cs typeface="+mj-cs"/>
        </a:defRPr>
      </a:lvl1pPr>
      <a:lvl2pPr algn="l" rtl="0" eaLnBrk="0" fontAlgn="base" hangingPunct="0">
        <a:spcBef>
          <a:spcPct val="0"/>
        </a:spcBef>
        <a:spcAft>
          <a:spcPct val="0"/>
        </a:spcAft>
        <a:defRPr sz="1800" b="1">
          <a:solidFill>
            <a:schemeClr val="bg1"/>
          </a:solidFill>
          <a:latin typeface="Arial" charset="0"/>
          <a:cs typeface="Arial" charset="0"/>
        </a:defRPr>
      </a:lvl2pPr>
      <a:lvl3pPr algn="l" rtl="0" eaLnBrk="0" fontAlgn="base" hangingPunct="0">
        <a:spcBef>
          <a:spcPct val="0"/>
        </a:spcBef>
        <a:spcAft>
          <a:spcPct val="0"/>
        </a:spcAft>
        <a:defRPr sz="1800" b="1">
          <a:solidFill>
            <a:schemeClr val="bg1"/>
          </a:solidFill>
          <a:latin typeface="Arial" charset="0"/>
          <a:cs typeface="Arial" charset="0"/>
        </a:defRPr>
      </a:lvl3pPr>
      <a:lvl4pPr algn="l" rtl="0" eaLnBrk="0" fontAlgn="base" hangingPunct="0">
        <a:spcBef>
          <a:spcPct val="0"/>
        </a:spcBef>
        <a:spcAft>
          <a:spcPct val="0"/>
        </a:spcAft>
        <a:defRPr sz="1800" b="1">
          <a:solidFill>
            <a:schemeClr val="bg1"/>
          </a:solidFill>
          <a:latin typeface="Arial" charset="0"/>
          <a:cs typeface="Arial" charset="0"/>
        </a:defRPr>
      </a:lvl4pPr>
      <a:lvl5pPr algn="l" rtl="0" eaLnBrk="0" fontAlgn="base" hangingPunct="0">
        <a:spcBef>
          <a:spcPct val="0"/>
        </a:spcBef>
        <a:spcAft>
          <a:spcPct val="0"/>
        </a:spcAft>
        <a:defRPr sz="1800" b="1">
          <a:solidFill>
            <a:schemeClr val="bg1"/>
          </a:solidFill>
          <a:latin typeface="Arial" charset="0"/>
          <a:cs typeface="Arial" charset="0"/>
        </a:defRPr>
      </a:lvl5pPr>
      <a:lvl6pPr marL="342900" algn="l" rtl="0" eaLnBrk="1" fontAlgn="base" hangingPunct="1">
        <a:spcBef>
          <a:spcPct val="0"/>
        </a:spcBef>
        <a:spcAft>
          <a:spcPct val="0"/>
        </a:spcAft>
        <a:defRPr sz="1800" b="1">
          <a:solidFill>
            <a:schemeClr val="tx2"/>
          </a:solidFill>
          <a:latin typeface="Arial" charset="0"/>
          <a:cs typeface="Arial" charset="0"/>
        </a:defRPr>
      </a:lvl6pPr>
      <a:lvl7pPr marL="685800" algn="l" rtl="0" eaLnBrk="1" fontAlgn="base" hangingPunct="1">
        <a:spcBef>
          <a:spcPct val="0"/>
        </a:spcBef>
        <a:spcAft>
          <a:spcPct val="0"/>
        </a:spcAft>
        <a:defRPr sz="1800" b="1">
          <a:solidFill>
            <a:schemeClr val="tx2"/>
          </a:solidFill>
          <a:latin typeface="Arial" charset="0"/>
          <a:cs typeface="Arial" charset="0"/>
        </a:defRPr>
      </a:lvl7pPr>
      <a:lvl8pPr marL="1028700" algn="l" rtl="0" eaLnBrk="1" fontAlgn="base" hangingPunct="1">
        <a:spcBef>
          <a:spcPct val="0"/>
        </a:spcBef>
        <a:spcAft>
          <a:spcPct val="0"/>
        </a:spcAft>
        <a:defRPr sz="1800" b="1">
          <a:solidFill>
            <a:schemeClr val="tx2"/>
          </a:solidFill>
          <a:latin typeface="Arial" charset="0"/>
          <a:cs typeface="Arial" charset="0"/>
        </a:defRPr>
      </a:lvl8pPr>
      <a:lvl9pPr marL="1371600" algn="l" rtl="0" eaLnBrk="1" fontAlgn="base" hangingPunct="1">
        <a:spcBef>
          <a:spcPct val="0"/>
        </a:spcBef>
        <a:spcAft>
          <a:spcPct val="0"/>
        </a:spcAft>
        <a:defRPr sz="1800" b="1">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lr>
          <a:srgbClr val="595959"/>
        </a:buClr>
        <a:buFont typeface="Wingdings 3" pitchFamily="18" charset="2"/>
        <a:buChar char=""/>
        <a:defRPr sz="1800" b="0">
          <a:solidFill>
            <a:schemeClr val="tx1"/>
          </a:solidFill>
          <a:latin typeface="+mn-lt"/>
          <a:ea typeface="+mn-ea"/>
          <a:cs typeface="+mn-cs"/>
        </a:defRPr>
      </a:lvl1pPr>
      <a:lvl2pPr marL="535781" indent="-192881" algn="l" rtl="0" eaLnBrk="0" fontAlgn="base" hangingPunct="0">
        <a:spcBef>
          <a:spcPct val="20000"/>
        </a:spcBef>
        <a:spcAft>
          <a:spcPct val="0"/>
        </a:spcAft>
        <a:buClr>
          <a:schemeClr val="accent1"/>
        </a:buClr>
        <a:buSzPct val="130000"/>
        <a:buFont typeface="Wingdings 3" pitchFamily="18" charset="2"/>
        <a:buChar char="î"/>
        <a:defRPr sz="1800">
          <a:solidFill>
            <a:schemeClr val="tx1"/>
          </a:solidFill>
          <a:latin typeface="+mn-lt"/>
          <a:cs typeface="+mn-cs"/>
        </a:defRPr>
      </a:lvl2pPr>
      <a:lvl3pPr marL="942975" indent="-251222" algn="l" rtl="0" eaLnBrk="0" fontAlgn="base" hangingPunct="0">
        <a:spcBef>
          <a:spcPct val="20000"/>
        </a:spcBef>
        <a:spcAft>
          <a:spcPct val="0"/>
        </a:spcAft>
        <a:buClr>
          <a:schemeClr val="accent2"/>
        </a:buClr>
        <a:buSzPct val="125000"/>
        <a:buFont typeface="Webdings" pitchFamily="18" charset="2"/>
        <a:buChar char="a"/>
        <a:defRPr sz="1800">
          <a:solidFill>
            <a:schemeClr val="tx1"/>
          </a:solidFill>
          <a:latin typeface="+mn-lt"/>
          <a:cs typeface="+mn-cs"/>
        </a:defRPr>
      </a:lvl3pPr>
      <a:lvl4pPr marL="1251347" indent="-171450" algn="l" rtl="0" eaLnBrk="0" fontAlgn="base" hangingPunct="0">
        <a:spcBef>
          <a:spcPct val="20000"/>
        </a:spcBef>
        <a:spcAft>
          <a:spcPct val="0"/>
        </a:spcAft>
        <a:buClr>
          <a:schemeClr val="accent1"/>
        </a:buClr>
        <a:buFont typeface="Arial" pitchFamily="34" charset="0"/>
        <a:buChar char="&gt;"/>
        <a:defRPr sz="1800">
          <a:solidFill>
            <a:schemeClr val="tx1"/>
          </a:solidFill>
          <a:latin typeface="+mn-lt"/>
          <a:cs typeface="+mn-cs"/>
        </a:defRPr>
      </a:lvl4pPr>
      <a:lvl5pPr marL="1557338" indent="-171450" algn="l" rtl="0" eaLnBrk="0" fontAlgn="base" hangingPunct="0">
        <a:spcBef>
          <a:spcPct val="20000"/>
        </a:spcBef>
        <a:spcAft>
          <a:spcPct val="0"/>
        </a:spcAft>
        <a:buClr>
          <a:schemeClr val="accent1"/>
        </a:buClr>
        <a:buFont typeface="Arial" pitchFamily="34" charset="0"/>
        <a:buChar char="•"/>
        <a:defRPr sz="1800">
          <a:solidFill>
            <a:schemeClr val="tx1"/>
          </a:solidFill>
          <a:latin typeface="+mn-lt"/>
          <a:cs typeface="+mn-cs"/>
        </a:defRPr>
      </a:lvl5pPr>
      <a:lvl6pPr marL="1900238" indent="-171450" algn="l" rtl="0" eaLnBrk="1" fontAlgn="base" hangingPunct="1">
        <a:spcBef>
          <a:spcPct val="20000"/>
        </a:spcBef>
        <a:spcAft>
          <a:spcPct val="0"/>
        </a:spcAft>
        <a:buClr>
          <a:schemeClr val="accent1"/>
        </a:buClr>
        <a:buFont typeface="Arial" charset="0"/>
        <a:buChar char="&gt;"/>
        <a:defRPr sz="1800">
          <a:solidFill>
            <a:schemeClr val="tx1"/>
          </a:solidFill>
          <a:latin typeface="+mn-lt"/>
          <a:cs typeface="+mn-cs"/>
        </a:defRPr>
      </a:lvl6pPr>
      <a:lvl7pPr marL="2243138" indent="-171450" algn="l" rtl="0" eaLnBrk="1" fontAlgn="base" hangingPunct="1">
        <a:spcBef>
          <a:spcPct val="20000"/>
        </a:spcBef>
        <a:spcAft>
          <a:spcPct val="0"/>
        </a:spcAft>
        <a:buClr>
          <a:schemeClr val="accent1"/>
        </a:buClr>
        <a:buFont typeface="Arial" charset="0"/>
        <a:buChar char="&gt;"/>
        <a:defRPr sz="1800">
          <a:solidFill>
            <a:schemeClr val="tx1"/>
          </a:solidFill>
          <a:latin typeface="+mn-lt"/>
          <a:cs typeface="+mn-cs"/>
        </a:defRPr>
      </a:lvl7pPr>
      <a:lvl8pPr marL="2586038" indent="-171450" algn="l" rtl="0" eaLnBrk="1" fontAlgn="base" hangingPunct="1">
        <a:spcBef>
          <a:spcPct val="20000"/>
        </a:spcBef>
        <a:spcAft>
          <a:spcPct val="0"/>
        </a:spcAft>
        <a:buClr>
          <a:schemeClr val="accent1"/>
        </a:buClr>
        <a:buFont typeface="Arial" charset="0"/>
        <a:buChar char="&gt;"/>
        <a:defRPr sz="1800">
          <a:solidFill>
            <a:schemeClr val="tx1"/>
          </a:solidFill>
          <a:latin typeface="+mn-lt"/>
          <a:cs typeface="+mn-cs"/>
        </a:defRPr>
      </a:lvl8pPr>
      <a:lvl9pPr marL="2928938" indent="-171450" algn="l" rtl="0" eaLnBrk="1" fontAlgn="base" hangingPunct="1">
        <a:spcBef>
          <a:spcPct val="20000"/>
        </a:spcBef>
        <a:spcAft>
          <a:spcPct val="0"/>
        </a:spcAft>
        <a:buClr>
          <a:schemeClr val="accent1"/>
        </a:buClr>
        <a:buFont typeface="Arial" charset="0"/>
        <a:buChar char="&gt;"/>
        <a:defRPr sz="1800">
          <a:solidFill>
            <a:schemeClr val="tx1"/>
          </a:solidFill>
          <a:latin typeface="+mn-lt"/>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457575" y="1357313"/>
            <a:ext cx="5400675" cy="1785937"/>
          </a:xfrm>
        </p:spPr>
        <p:txBody>
          <a:bodyPr>
            <a:noAutofit/>
          </a:bodyPr>
          <a:lstStyle/>
          <a:p>
            <a:pPr eaLnBrk="1" hangingPunct="1">
              <a:defRPr/>
            </a:pPr>
            <a:r>
              <a:rPr lang="fr-FR" dirty="0"/>
              <a:t>2017, année clé </a:t>
            </a:r>
            <a:r>
              <a:rPr lang="fr-FR" dirty="0" smtClean="0"/>
              <a:t>dans</a:t>
            </a:r>
            <a:br>
              <a:rPr lang="fr-FR" dirty="0" smtClean="0"/>
            </a:br>
            <a:r>
              <a:rPr lang="fr-FR" dirty="0" smtClean="0"/>
              <a:t>les </a:t>
            </a:r>
            <a:r>
              <a:rPr lang="fr-FR" dirty="0"/>
              <a:t>relations mutuelles/entreprises </a:t>
            </a:r>
          </a:p>
        </p:txBody>
      </p:sp>
      <p:sp>
        <p:nvSpPr>
          <p:cNvPr id="4099" name="Sous-titre 8"/>
          <p:cNvSpPr>
            <a:spLocks noGrp="1"/>
          </p:cNvSpPr>
          <p:nvPr>
            <p:ph type="subTitle" idx="1"/>
          </p:nvPr>
        </p:nvSpPr>
        <p:spPr>
          <a:xfrm>
            <a:off x="3457575" y="3646502"/>
            <a:ext cx="5400675" cy="1854200"/>
          </a:xfrm>
        </p:spPr>
        <p:txBody>
          <a:bodyPr/>
          <a:lstStyle/>
          <a:p>
            <a:pPr eaLnBrk="1" hangingPunct="1"/>
            <a:r>
              <a:rPr lang="fr-FR" dirty="0" smtClean="0"/>
              <a:t>En partenariat avec l’ADOM</a:t>
            </a:r>
          </a:p>
          <a:p>
            <a:pPr eaLnBrk="1" hangingPunct="1"/>
            <a:endParaRPr lang="fr-FR" dirty="0"/>
          </a:p>
          <a:p>
            <a:pPr eaLnBrk="1" hangingPunct="1"/>
            <a:r>
              <a:rPr lang="fr-FR" dirty="0" smtClean="0"/>
              <a:t>9 Novembre 2016</a:t>
            </a:r>
            <a:endParaRPr lang="de-DE" dirty="0"/>
          </a:p>
        </p:txBody>
      </p:sp>
      <p:cxnSp>
        <p:nvCxnSpPr>
          <p:cNvPr id="10" name="Connecteur droit 9"/>
          <p:cNvCxnSpPr/>
          <p:nvPr/>
        </p:nvCxnSpPr>
        <p:spPr>
          <a:xfrm>
            <a:off x="3571868" y="3214686"/>
            <a:ext cx="4321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75200"/>
          <a:stretch/>
        </p:blipFill>
        <p:spPr>
          <a:xfrm>
            <a:off x="3546959" y="5733256"/>
            <a:ext cx="2195309" cy="98354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60000" y="1260000"/>
            <a:ext cx="8640000" cy="5580000"/>
          </a:xfrm>
        </p:spPr>
        <p:txBody>
          <a:bodyPr vert="horz">
            <a:noAutofit/>
          </a:bodyPr>
          <a:lstStyle/>
          <a:p>
            <a:pPr marL="88900" indent="3175" algn="just">
              <a:spcBef>
                <a:spcPts val="0"/>
              </a:spcBef>
              <a:spcAft>
                <a:spcPts val="0"/>
              </a:spcAft>
              <a:buNone/>
            </a:pPr>
            <a:r>
              <a:rPr lang="fr-FR" sz="1800" dirty="0" smtClean="0">
                <a:solidFill>
                  <a:schemeClr val="tx1"/>
                </a:solidFill>
                <a:sym typeface="Wingdings" pitchFamily="2" charset="2"/>
              </a:rPr>
              <a:t> </a:t>
            </a:r>
          </a:p>
          <a:p>
            <a:pPr marL="88900" indent="3175" algn="just">
              <a:spcBef>
                <a:spcPts val="0"/>
              </a:spcBef>
              <a:spcAft>
                <a:spcPts val="0"/>
              </a:spcAft>
              <a:buNone/>
            </a:pPr>
            <a:r>
              <a:rPr lang="fr-FR" sz="1800" dirty="0" smtClean="0">
                <a:solidFill>
                  <a:schemeClr val="tx1"/>
                </a:solidFill>
                <a:sym typeface="Wingdings" pitchFamily="2" charset="2"/>
              </a:rPr>
              <a:t/>
            </a:r>
            <a:br>
              <a:rPr lang="fr-FR" sz="1800" dirty="0" smtClean="0">
                <a:solidFill>
                  <a:schemeClr val="tx1"/>
                </a:solidFill>
                <a:sym typeface="Wingdings" pitchFamily="2" charset="2"/>
              </a:rPr>
            </a:br>
            <a:endParaRPr lang="fr-FR" sz="1400" dirty="0" smtClean="0">
              <a:solidFill>
                <a:schemeClr val="tx1"/>
              </a:solidFill>
              <a:sym typeface="Wingdings" pitchFamily="2" charset="2"/>
            </a:endParaRPr>
          </a:p>
        </p:txBody>
      </p:sp>
      <p:sp>
        <p:nvSpPr>
          <p:cNvPr id="30" name="ZoneTexte 29"/>
          <p:cNvSpPr txBox="1"/>
          <p:nvPr/>
        </p:nvSpPr>
        <p:spPr>
          <a:xfrm>
            <a:off x="5076056" y="2019612"/>
            <a:ext cx="3999704" cy="3785652"/>
          </a:xfrm>
          <a:prstGeom prst="rect">
            <a:avLst/>
          </a:prstGeom>
          <a:noFill/>
        </p:spPr>
        <p:txBody>
          <a:bodyPr wrap="square" rtlCol="0">
            <a:spAutoFit/>
          </a:bodyPr>
          <a:lstStyle/>
          <a:p>
            <a:pPr algn="just">
              <a:lnSpc>
                <a:spcPts val="1500"/>
              </a:lnSpc>
              <a:spcAft>
                <a:spcPts val="600"/>
              </a:spcAft>
            </a:pPr>
            <a:r>
              <a:rPr lang="fr-FR" sz="1300" b="1" dirty="0" smtClean="0">
                <a:solidFill>
                  <a:schemeClr val="tx2"/>
                </a:solidFill>
                <a:latin typeface="+mn-lt"/>
              </a:rPr>
              <a:t>52% des entreprises attendues au 1</a:t>
            </a:r>
            <a:r>
              <a:rPr lang="fr-FR" sz="1300" b="1" baseline="30000" dirty="0" smtClean="0">
                <a:solidFill>
                  <a:schemeClr val="tx2"/>
                </a:solidFill>
                <a:latin typeface="+mn-lt"/>
              </a:rPr>
              <a:t>er</a:t>
            </a:r>
            <a:r>
              <a:rPr lang="fr-FR" sz="1300" b="1" dirty="0" smtClean="0">
                <a:solidFill>
                  <a:schemeClr val="tx2"/>
                </a:solidFill>
                <a:latin typeface="+mn-lt"/>
              </a:rPr>
              <a:t> janvier</a:t>
            </a:r>
            <a:r>
              <a:rPr lang="fr-FR" sz="1300" dirty="0" smtClean="0">
                <a:solidFill>
                  <a:schemeClr val="tx2"/>
                </a:solidFill>
                <a:latin typeface="+mn-lt"/>
              </a:rPr>
              <a:t> sont déjà en DSN et </a:t>
            </a:r>
            <a:r>
              <a:rPr lang="fr-FR" sz="1300" b="1" dirty="0" smtClean="0">
                <a:solidFill>
                  <a:schemeClr val="tx2"/>
                </a:solidFill>
                <a:latin typeface="+mn-lt"/>
              </a:rPr>
              <a:t>72% des entreprises concernées par l’obligation de juillet </a:t>
            </a:r>
            <a:r>
              <a:rPr lang="fr-FR" sz="1300" dirty="0" smtClean="0">
                <a:solidFill>
                  <a:schemeClr val="tx2"/>
                </a:solidFill>
                <a:latin typeface="+mn-lt"/>
              </a:rPr>
              <a:t>s’y sont conformées. </a:t>
            </a:r>
          </a:p>
          <a:p>
            <a:pPr algn="just">
              <a:lnSpc>
                <a:spcPts val="1500"/>
              </a:lnSpc>
              <a:spcAft>
                <a:spcPts val="600"/>
              </a:spcAft>
            </a:pPr>
            <a:r>
              <a:rPr lang="fr-FR" sz="1300" dirty="0" smtClean="0">
                <a:solidFill>
                  <a:schemeClr val="tx2"/>
                </a:solidFill>
                <a:latin typeface="+mn-lt"/>
              </a:rPr>
              <a:t>La progression enregistrée sur les deux derniers mois est plus limitée mais </a:t>
            </a:r>
            <a:r>
              <a:rPr lang="fr-FR" sz="1300" b="1" dirty="0" smtClean="0">
                <a:solidFill>
                  <a:schemeClr val="tx2"/>
                </a:solidFill>
                <a:latin typeface="+mn-lt"/>
              </a:rPr>
              <a:t>le volume d’entrée devrait fortement croitre avec l’échéance déclarative de novembre </a:t>
            </a:r>
            <a:r>
              <a:rPr lang="fr-FR" sz="1300" dirty="0" smtClean="0">
                <a:solidFill>
                  <a:schemeClr val="tx2"/>
                </a:solidFill>
                <a:latin typeface="+mn-lt"/>
              </a:rPr>
              <a:t>correspondant à la paie d’octobre pour les cabinets comptables.</a:t>
            </a:r>
          </a:p>
          <a:p>
            <a:pPr algn="just">
              <a:lnSpc>
                <a:spcPts val="1500"/>
              </a:lnSpc>
              <a:spcAft>
                <a:spcPts val="600"/>
              </a:spcAft>
            </a:pPr>
            <a:r>
              <a:rPr lang="fr-FR" sz="1300" dirty="0" smtClean="0">
                <a:solidFill>
                  <a:schemeClr val="tx2"/>
                </a:solidFill>
                <a:latin typeface="+mn-lt"/>
              </a:rPr>
              <a:t>Les grandes entreprises entrées en DSN font généralement état d’un </a:t>
            </a:r>
            <a:r>
              <a:rPr lang="fr-FR" sz="1300" b="1" dirty="0" smtClean="0">
                <a:solidFill>
                  <a:schemeClr val="tx2"/>
                </a:solidFill>
                <a:latin typeface="+mn-lt"/>
              </a:rPr>
              <a:t>retour sur investissement constaté au bout de 3 à 4 mois. </a:t>
            </a:r>
          </a:p>
          <a:p>
            <a:pPr algn="just">
              <a:lnSpc>
                <a:spcPts val="1500"/>
              </a:lnSpc>
              <a:spcAft>
                <a:spcPts val="600"/>
              </a:spcAft>
            </a:pPr>
            <a:r>
              <a:rPr lang="fr-FR" sz="1300" dirty="0" smtClean="0">
                <a:solidFill>
                  <a:schemeClr val="tx2"/>
                </a:solidFill>
                <a:latin typeface="+mn-lt"/>
              </a:rPr>
              <a:t>Le gain est plus difficilement chiffrable pour les entreprises plus petites qui peuvent toutefois dans leur très grande majorité opter pour </a:t>
            </a:r>
            <a:r>
              <a:rPr lang="fr-FR" sz="1300" b="1" dirty="0" smtClean="0">
                <a:solidFill>
                  <a:schemeClr val="tx2"/>
                </a:solidFill>
                <a:latin typeface="+mn-lt"/>
              </a:rPr>
              <a:t>les offres de service gratuites mises à leur disposition par le réseau des Urssaf </a:t>
            </a:r>
            <a:r>
              <a:rPr lang="fr-FR" sz="1300" dirty="0" smtClean="0">
                <a:solidFill>
                  <a:schemeClr val="tx2"/>
                </a:solidFill>
                <a:latin typeface="+mn-lt"/>
              </a:rPr>
              <a:t>(Tese-Cea) </a:t>
            </a:r>
            <a:r>
              <a:rPr lang="fr-FR" sz="1300" b="1" dirty="0" smtClean="0">
                <a:solidFill>
                  <a:schemeClr val="tx2"/>
                </a:solidFill>
                <a:latin typeface="+mn-lt"/>
              </a:rPr>
              <a:t>ou le Régime Agricole </a:t>
            </a:r>
            <a:r>
              <a:rPr lang="fr-FR" sz="1300" dirty="0" smtClean="0">
                <a:solidFill>
                  <a:schemeClr val="tx2"/>
                </a:solidFill>
                <a:latin typeface="+mn-lt"/>
              </a:rPr>
              <a:t>(Tesa).</a:t>
            </a:r>
            <a:endParaRPr lang="fr-FR" sz="1300" b="1" dirty="0" smtClean="0">
              <a:solidFill>
                <a:schemeClr val="tx2"/>
              </a:solidFill>
              <a:latin typeface="+mn-lt"/>
            </a:endParaRPr>
          </a:p>
        </p:txBody>
      </p:sp>
      <p:pic>
        <p:nvPicPr>
          <p:cNvPr id="11" name="Image 10" descr="Montée en charge.JPG"/>
          <p:cNvPicPr>
            <a:picLocks noChangeAspect="1"/>
          </p:cNvPicPr>
          <p:nvPr/>
        </p:nvPicPr>
        <p:blipFill>
          <a:blip r:embed="rId3" cstate="print"/>
          <a:stretch>
            <a:fillRect/>
          </a:stretch>
        </p:blipFill>
        <p:spPr>
          <a:xfrm>
            <a:off x="124368" y="1825387"/>
            <a:ext cx="4857750" cy="4339917"/>
          </a:xfrm>
          <a:prstGeom prst="rect">
            <a:avLst/>
          </a:prstGeom>
        </p:spPr>
      </p:pic>
      <p:sp>
        <p:nvSpPr>
          <p:cNvPr id="5" name="Titre 2"/>
          <p:cNvSpPr txBox="1">
            <a:spLocks/>
          </p:cNvSpPr>
          <p:nvPr/>
        </p:nvSpPr>
        <p:spPr>
          <a:xfrm>
            <a:off x="1187624" y="115888"/>
            <a:ext cx="6408564" cy="504825"/>
          </a:xfrm>
          <a:prstGeom prst="rect">
            <a:avLst/>
          </a:prstGeom>
        </p:spPr>
        <p:txBody>
          <a:bodyPr/>
          <a:lstStyle/>
          <a:p>
            <a:pPr>
              <a:defRPr/>
            </a:pPr>
            <a:r>
              <a:rPr lang="fr-FR" altLang="fr-FR" sz="2400" b="1" dirty="0" smtClean="0">
                <a:solidFill>
                  <a:schemeClr val="bg1"/>
                </a:solidFill>
                <a:latin typeface="+mj-lt"/>
                <a:ea typeface="+mj-ea"/>
                <a:cs typeface="+mj-cs"/>
              </a:rPr>
              <a:t>Montée en charge des entreprises</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214272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24488" y="1268760"/>
            <a:ext cx="8640000" cy="1052856"/>
          </a:xfrm>
        </p:spPr>
        <p:txBody>
          <a:bodyPr>
            <a:noAutofit/>
          </a:bodyPr>
          <a:lstStyle/>
          <a:p>
            <a:pPr marL="363538" lvl="2" algn="just">
              <a:spcAft>
                <a:spcPts val="600"/>
              </a:spcAft>
              <a:buClr>
                <a:schemeClr val="accent1"/>
              </a:buClr>
              <a:buSzPct val="68000"/>
              <a:defRPr/>
            </a:pPr>
            <a:endParaRPr lang="fr-FR" altLang="en-US" sz="100" b="1" dirty="0" smtClean="0">
              <a:sym typeface="Wingdings" pitchFamily="2" charset="2"/>
            </a:endParaRPr>
          </a:p>
          <a:p>
            <a:pPr marL="363538" lvl="2" algn="just">
              <a:spcAft>
                <a:spcPts val="600"/>
              </a:spcAft>
              <a:buClr>
                <a:schemeClr val="accent1"/>
              </a:buClr>
              <a:buSzPct val="68000"/>
              <a:defRPr/>
            </a:pPr>
            <a:r>
              <a:rPr lang="fr-FR" altLang="en-US" sz="1600" b="1" dirty="0" smtClean="0">
                <a:sym typeface="Wingdings" pitchFamily="2" charset="2"/>
              </a:rPr>
              <a:t>La DSN contient 234 données </a:t>
            </a:r>
            <a:r>
              <a:rPr lang="fr-FR" altLang="en-US" sz="1600" dirty="0" smtClean="0">
                <a:sym typeface="Wingdings" pitchFamily="2" charset="2"/>
              </a:rPr>
              <a:t>contre plus de 800 dans les déclarations auxquelles elle se substitue (DADS-U). </a:t>
            </a:r>
            <a:r>
              <a:rPr lang="fr-FR" altLang="en-US" sz="1600" b="1" dirty="0" smtClean="0">
                <a:sym typeface="Wingdings" pitchFamily="2" charset="2"/>
              </a:rPr>
              <a:t>Tous les acteurs bénéficient de cette simplification.</a:t>
            </a:r>
            <a:endParaRPr lang="fr-FR" altLang="en-US" sz="1600" dirty="0" smtClean="0">
              <a:sym typeface="Wingdings" pitchFamily="2" charset="2"/>
            </a:endParaRPr>
          </a:p>
          <a:p>
            <a:pPr marL="363538" lvl="2" algn="just">
              <a:spcAft>
                <a:spcPts val="600"/>
              </a:spcAft>
              <a:buClr>
                <a:schemeClr val="accent1"/>
              </a:buClr>
              <a:buSzPct val="68000"/>
              <a:defRPr/>
            </a:pPr>
            <a:endParaRPr lang="fr-FR" altLang="en-US" b="1" dirty="0" smtClean="0">
              <a:sym typeface="Wingdings" pitchFamily="2" charset="2"/>
            </a:endParaRPr>
          </a:p>
          <a:p>
            <a:pPr marL="363538" lvl="2" algn="just">
              <a:spcAft>
                <a:spcPts val="600"/>
              </a:spcAft>
              <a:buClr>
                <a:schemeClr val="accent1"/>
              </a:buClr>
              <a:buSzPct val="68000"/>
              <a:buFont typeface="Arial" pitchFamily="34" charset="0"/>
              <a:buChar char="•"/>
              <a:defRPr/>
            </a:pPr>
            <a:endParaRPr lang="fr-FR" altLang="en-US" b="1" dirty="0" smtClean="0">
              <a:sym typeface="Wingdings" pitchFamily="2" charset="2"/>
            </a:endParaRPr>
          </a:p>
          <a:p>
            <a:pPr marL="363538" lvl="2" algn="just">
              <a:spcAft>
                <a:spcPts val="600"/>
              </a:spcAft>
              <a:buClr>
                <a:schemeClr val="accent1"/>
              </a:buClr>
              <a:buSzPct val="68000"/>
              <a:defRPr/>
            </a:pPr>
            <a:endParaRPr lang="fr-FR" dirty="0" smtClean="0"/>
          </a:p>
          <a:p>
            <a:pPr marL="88900" indent="3175" algn="just">
              <a:spcBef>
                <a:spcPts val="0"/>
              </a:spcBef>
              <a:spcAft>
                <a:spcPts val="0"/>
              </a:spcAft>
              <a:buNone/>
            </a:pPr>
            <a:endParaRPr lang="fr-FR" sz="1400" dirty="0" smtClean="0">
              <a:solidFill>
                <a:schemeClr val="tx1"/>
              </a:solidFill>
              <a:latin typeface="Arial" pitchFamily="34" charset="0"/>
              <a:sym typeface="Wingdings" pitchFamily="2" charset="2"/>
            </a:endParaRPr>
          </a:p>
        </p:txBody>
      </p:sp>
      <p:pic>
        <p:nvPicPr>
          <p:cNvPr id="10" name="Image 9" descr="erreurs-dsn-diminuees.png"/>
          <p:cNvPicPr>
            <a:picLocks noChangeAspect="1"/>
          </p:cNvPicPr>
          <p:nvPr/>
        </p:nvPicPr>
        <p:blipFill>
          <a:blip r:embed="rId3" cstate="print"/>
          <a:stretch>
            <a:fillRect/>
          </a:stretch>
        </p:blipFill>
        <p:spPr>
          <a:xfrm>
            <a:off x="-8398" y="2564904"/>
            <a:ext cx="3860318" cy="3816424"/>
          </a:xfrm>
          <a:prstGeom prst="rect">
            <a:avLst/>
          </a:prstGeom>
        </p:spPr>
      </p:pic>
      <p:sp>
        <p:nvSpPr>
          <p:cNvPr id="12" name="Text Placeholder 2"/>
          <p:cNvSpPr txBox="1">
            <a:spLocks/>
          </p:cNvSpPr>
          <p:nvPr/>
        </p:nvSpPr>
        <p:spPr bwMode="gray">
          <a:xfrm>
            <a:off x="3755533" y="2636912"/>
            <a:ext cx="5208955" cy="3816424"/>
          </a:xfrm>
          <a:prstGeom prst="rect">
            <a:avLst/>
          </a:prstGeom>
        </p:spPr>
        <p:txBody>
          <a:bodyPr vert="horz">
            <a:noAutofit/>
          </a:bodyPr>
          <a:lstStyle/>
          <a:p>
            <a:pPr marL="363538" marR="0" lvl="2" indent="0" algn="just" defTabSz="914400" eaLnBrk="1" fontAlgn="auto" latinLnBrk="0" hangingPunct="1">
              <a:lnSpc>
                <a:spcPts val="1300"/>
              </a:lnSpc>
              <a:spcBef>
                <a:spcPts val="600"/>
              </a:spcBef>
              <a:spcAft>
                <a:spcPts val="600"/>
              </a:spcAft>
              <a:buClr>
                <a:schemeClr val="accent1"/>
              </a:buClr>
              <a:buSzPct val="68000"/>
              <a:buFont typeface="Wingdings 2"/>
              <a:buNone/>
              <a:tabLst>
                <a:tab pos="8435975" algn="r"/>
              </a:tabLst>
              <a:defRPr/>
            </a:pPr>
            <a:r>
              <a:rPr lang="fr-FR" altLang="en-US" sz="1400" b="1" u="sng" dirty="0" smtClean="0">
                <a:solidFill>
                  <a:schemeClr val="tx2"/>
                </a:solidFill>
                <a:latin typeface="+mn-lt"/>
                <a:cs typeface="+mn-cs"/>
                <a:sym typeface="Wingdings" pitchFamily="2" charset="2"/>
              </a:rPr>
              <a:t>Les entreprises:</a:t>
            </a:r>
          </a:p>
          <a:p>
            <a:pPr marL="363538" marR="0" lvl="2" indent="0" algn="just" defTabSz="914400" rtl="0" eaLnBrk="1" fontAlgn="auto" latinLnBrk="0" hangingPunct="1">
              <a:lnSpc>
                <a:spcPts val="1300"/>
              </a:lnSpc>
              <a:spcBef>
                <a:spcPts val="0"/>
              </a:spcBef>
              <a:spcAft>
                <a:spcPts val="600"/>
              </a:spcAft>
              <a:buClr>
                <a:schemeClr val="accent1"/>
              </a:buClr>
              <a:buSzPct val="68000"/>
              <a:buFont typeface="Arial" pitchFamily="34" charset="0"/>
              <a:buChar char="•"/>
              <a:tabLst>
                <a:tab pos="8435975" algn="r"/>
              </a:tabLst>
              <a:defRPr/>
            </a:pPr>
            <a:r>
              <a:rPr kumimoji="0" lang="fr-FR" sz="1300" b="0" i="0" u="none" strike="noStrike" kern="1200" cap="none" spc="0" normalizeH="0" baseline="0" noProof="0" dirty="0" smtClean="0">
                <a:ln>
                  <a:noFill/>
                </a:ln>
                <a:solidFill>
                  <a:schemeClr val="tx2"/>
                </a:solidFill>
                <a:effectLst/>
                <a:uLnTx/>
                <a:uFillTx/>
                <a:latin typeface="+mn-lt"/>
                <a:sym typeface="Wingdings" pitchFamily="2" charset="2"/>
              </a:rPr>
              <a:t> </a:t>
            </a:r>
            <a:r>
              <a:rPr kumimoji="0" lang="fr-FR" sz="1300" b="1" i="0" u="none" strike="noStrike" kern="1200" cap="none" spc="0" normalizeH="0" baseline="0" noProof="0" dirty="0" smtClean="0">
                <a:ln>
                  <a:noFill/>
                </a:ln>
                <a:solidFill>
                  <a:schemeClr val="tx2"/>
                </a:solidFill>
                <a:effectLst/>
                <a:uLnTx/>
                <a:uFillTx/>
                <a:latin typeface="+mn-lt"/>
                <a:cs typeface="+mn-cs"/>
              </a:rPr>
              <a:t>réduction</a:t>
            </a:r>
            <a:r>
              <a:rPr kumimoji="0" lang="fr-FR" sz="1300" b="0" i="0" u="none" strike="noStrike" kern="1200" cap="none" spc="0" normalizeH="0" baseline="0" noProof="0" dirty="0" smtClean="0">
                <a:ln>
                  <a:noFill/>
                </a:ln>
                <a:solidFill>
                  <a:schemeClr val="tx2"/>
                </a:solidFill>
                <a:effectLst/>
                <a:uLnTx/>
                <a:uFillTx/>
                <a:latin typeface="+mn-lt"/>
                <a:cs typeface="+mn-cs"/>
              </a:rPr>
              <a:t> du nombre de déclarations à effectuer,</a:t>
            </a:r>
          </a:p>
          <a:p>
            <a:pPr marL="363538" marR="0" lvl="2" indent="0" algn="just" defTabSz="914400" rtl="0" eaLnBrk="1" fontAlgn="auto" latinLnBrk="0" hangingPunct="1">
              <a:lnSpc>
                <a:spcPts val="1300"/>
              </a:lnSpc>
              <a:spcBef>
                <a:spcPts val="0"/>
              </a:spcBef>
              <a:spcAft>
                <a:spcPts val="600"/>
              </a:spcAft>
              <a:buClr>
                <a:schemeClr val="accent1"/>
              </a:buClr>
              <a:buSzPct val="68000"/>
              <a:buFont typeface="Arial" pitchFamily="34" charset="0"/>
              <a:buChar char="•"/>
              <a:tabLst>
                <a:tab pos="8435975" algn="r"/>
              </a:tabLst>
              <a:defRPr/>
            </a:pPr>
            <a:r>
              <a:rPr kumimoji="0" lang="fr-FR" sz="1300" b="1" i="0" u="none" strike="noStrike" kern="1200" cap="none" spc="0" normalizeH="0" baseline="0" noProof="0" dirty="0" smtClean="0">
                <a:ln>
                  <a:noFill/>
                </a:ln>
                <a:solidFill>
                  <a:schemeClr val="tx2"/>
                </a:solidFill>
                <a:effectLst/>
                <a:uLnTx/>
                <a:uFillTx/>
                <a:latin typeface="+mn-lt"/>
                <a:cs typeface="+mn-cs"/>
              </a:rPr>
              <a:t> simplification </a:t>
            </a:r>
            <a:r>
              <a:rPr kumimoji="0" lang="fr-FR" sz="1300" b="0" i="0" u="none" strike="noStrike" kern="1200" cap="none" spc="0" normalizeH="0" baseline="0" noProof="0" dirty="0" smtClean="0">
                <a:ln>
                  <a:noFill/>
                </a:ln>
                <a:solidFill>
                  <a:schemeClr val="tx2"/>
                </a:solidFill>
                <a:effectLst/>
                <a:uLnTx/>
                <a:uFillTx/>
                <a:latin typeface="+mn-lt"/>
                <a:cs typeface="+mn-cs"/>
              </a:rPr>
              <a:t>des déclarations au rythme du cycle de paie,</a:t>
            </a:r>
          </a:p>
          <a:p>
            <a:pPr marL="363538" marR="0" lvl="2" indent="0" algn="just" defTabSz="914400" rtl="0" eaLnBrk="1" fontAlgn="auto" latinLnBrk="0" hangingPunct="1">
              <a:lnSpc>
                <a:spcPts val="1300"/>
              </a:lnSpc>
              <a:spcBef>
                <a:spcPts val="0"/>
              </a:spcBef>
              <a:spcAft>
                <a:spcPts val="600"/>
              </a:spcAft>
              <a:buClr>
                <a:schemeClr val="accent1"/>
              </a:buClr>
              <a:buSzPct val="68000"/>
              <a:buFont typeface="Arial" pitchFamily="34" charset="0"/>
              <a:buChar char="•"/>
              <a:tabLst>
                <a:tab pos="8435975" algn="r"/>
              </a:tabLst>
              <a:defRPr/>
            </a:pPr>
            <a:r>
              <a:rPr kumimoji="0" lang="fr-FR" sz="1300" b="1" i="0" u="none" strike="noStrike" kern="1200" cap="none" spc="0" normalizeH="0" baseline="0" noProof="0" dirty="0" smtClean="0">
                <a:ln>
                  <a:noFill/>
                </a:ln>
                <a:solidFill>
                  <a:schemeClr val="tx2"/>
                </a:solidFill>
                <a:effectLst/>
                <a:uLnTx/>
                <a:uFillTx/>
                <a:latin typeface="+mn-lt"/>
                <a:cs typeface="+mn-cs"/>
              </a:rPr>
              <a:t> sécurisation et fiabilisation </a:t>
            </a:r>
            <a:r>
              <a:rPr kumimoji="0" lang="fr-FR" sz="1300" b="0" i="0" u="none" strike="noStrike" kern="1200" cap="none" spc="0" normalizeH="0" baseline="0" noProof="0" dirty="0" smtClean="0">
                <a:ln>
                  <a:noFill/>
                </a:ln>
                <a:solidFill>
                  <a:schemeClr val="tx2"/>
                </a:solidFill>
                <a:effectLst/>
                <a:uLnTx/>
                <a:uFillTx/>
                <a:latin typeface="+mn-lt"/>
                <a:cs typeface="+mn-cs"/>
              </a:rPr>
              <a:t>des obligations sociales avec moins de risques d’erreurs, de contentieux et de pénalités. </a:t>
            </a:r>
          </a:p>
          <a:p>
            <a:pPr marL="363538" lvl="2" algn="just" fontAlgn="auto">
              <a:lnSpc>
                <a:spcPts val="1300"/>
              </a:lnSpc>
              <a:spcBef>
                <a:spcPts val="600"/>
              </a:spcBef>
              <a:spcAft>
                <a:spcPts val="600"/>
              </a:spcAft>
              <a:buClr>
                <a:schemeClr val="accent1"/>
              </a:buClr>
              <a:buSzPct val="68000"/>
              <a:tabLst>
                <a:tab pos="8435975" algn="r"/>
              </a:tabLst>
              <a:defRPr/>
            </a:pPr>
            <a:r>
              <a:rPr lang="fr-FR" altLang="en-US" sz="1400" b="1" u="sng" dirty="0" smtClean="0">
                <a:solidFill>
                  <a:schemeClr val="tx2"/>
                </a:solidFill>
                <a:latin typeface="+mn-lt"/>
                <a:cs typeface="+mn-cs"/>
                <a:sym typeface="Wingdings" pitchFamily="2" charset="2"/>
              </a:rPr>
              <a:t>Les salariés:</a:t>
            </a:r>
          </a:p>
          <a:p>
            <a:pPr marL="363538" lvl="2" algn="just" fontAlgn="auto">
              <a:lnSpc>
                <a:spcPts val="1300"/>
              </a:lnSpc>
              <a:spcBef>
                <a:spcPts val="0"/>
              </a:spcBef>
              <a:spcAft>
                <a:spcPts val="600"/>
              </a:spcAft>
              <a:buClr>
                <a:schemeClr val="accent1"/>
              </a:buClr>
              <a:buSzPct val="68000"/>
              <a:buFont typeface="Arial" pitchFamily="34" charset="0"/>
              <a:buChar char="•"/>
              <a:tabLst>
                <a:tab pos="8435975" algn="r"/>
              </a:tabLst>
              <a:defRPr/>
            </a:pPr>
            <a:r>
              <a:rPr lang="fr-FR" sz="1300" b="1" dirty="0" smtClean="0">
                <a:solidFill>
                  <a:schemeClr val="tx2"/>
                </a:solidFill>
                <a:latin typeface="+mn-lt"/>
              </a:rPr>
              <a:t> simplification des démarches</a:t>
            </a:r>
            <a:r>
              <a:rPr lang="fr-FR" sz="1300" dirty="0" smtClean="0">
                <a:solidFill>
                  <a:schemeClr val="tx2"/>
                </a:solidFill>
                <a:latin typeface="+mn-lt"/>
              </a:rPr>
              <a:t> et assurance de la portabilité des droits,</a:t>
            </a:r>
          </a:p>
          <a:p>
            <a:pPr marL="363538" lvl="2" algn="just" fontAlgn="auto">
              <a:lnSpc>
                <a:spcPts val="1300"/>
              </a:lnSpc>
              <a:spcBef>
                <a:spcPts val="0"/>
              </a:spcBef>
              <a:spcAft>
                <a:spcPts val="600"/>
              </a:spcAft>
              <a:buClr>
                <a:schemeClr val="accent1"/>
              </a:buClr>
              <a:buSzPct val="68000"/>
              <a:buFont typeface="Arial" pitchFamily="34" charset="0"/>
              <a:buChar char="•"/>
              <a:tabLst>
                <a:tab pos="8435975" algn="r"/>
              </a:tabLst>
              <a:defRPr/>
            </a:pPr>
            <a:r>
              <a:rPr lang="fr-FR" sz="1300" b="1" dirty="0" smtClean="0">
                <a:solidFill>
                  <a:schemeClr val="tx2"/>
                </a:solidFill>
                <a:latin typeface="+mn-lt"/>
              </a:rPr>
              <a:t> confidentialité renforcée</a:t>
            </a:r>
            <a:r>
              <a:rPr lang="fr-FR" sz="1300" dirty="0" smtClean="0">
                <a:solidFill>
                  <a:schemeClr val="tx2"/>
                </a:solidFill>
                <a:latin typeface="+mn-lt"/>
              </a:rPr>
              <a:t> des données en circulation, celles-ci étant moins nombreuses</a:t>
            </a:r>
          </a:p>
          <a:p>
            <a:pPr marL="363538" lvl="2" algn="just" fontAlgn="auto">
              <a:lnSpc>
                <a:spcPts val="1300"/>
              </a:lnSpc>
              <a:spcBef>
                <a:spcPts val="600"/>
              </a:spcBef>
              <a:spcAft>
                <a:spcPts val="600"/>
              </a:spcAft>
              <a:buClr>
                <a:schemeClr val="accent1"/>
              </a:buClr>
              <a:buSzPct val="68000"/>
              <a:tabLst>
                <a:tab pos="8435975" algn="r"/>
              </a:tabLst>
              <a:defRPr/>
            </a:pPr>
            <a:r>
              <a:rPr lang="fr-FR" altLang="en-US" sz="1400" b="1" u="sng" dirty="0" smtClean="0">
                <a:solidFill>
                  <a:schemeClr val="tx2"/>
                </a:solidFill>
                <a:latin typeface="+mn-lt"/>
                <a:cs typeface="+mn-cs"/>
                <a:sym typeface="Wingdings" pitchFamily="2" charset="2"/>
              </a:rPr>
              <a:t>Les acteurs institutionnels:</a:t>
            </a:r>
          </a:p>
          <a:p>
            <a:pPr marL="363538" lvl="2" algn="just" fontAlgn="auto">
              <a:lnSpc>
                <a:spcPts val="1300"/>
              </a:lnSpc>
              <a:spcBef>
                <a:spcPts val="0"/>
              </a:spcBef>
              <a:spcAft>
                <a:spcPts val="600"/>
              </a:spcAft>
              <a:buClr>
                <a:schemeClr val="accent1"/>
              </a:buClr>
              <a:buSzPct val="68000"/>
              <a:buFont typeface="Arial" pitchFamily="34" charset="0"/>
              <a:buChar char="•"/>
              <a:tabLst>
                <a:tab pos="8435975" algn="r"/>
              </a:tabLst>
              <a:defRPr/>
            </a:pPr>
            <a:r>
              <a:rPr lang="fr-FR" sz="1300" dirty="0" smtClean="0">
                <a:solidFill>
                  <a:schemeClr val="tx2"/>
                </a:solidFill>
                <a:latin typeface="+mn-lt"/>
              </a:rPr>
              <a:t> pour les </a:t>
            </a:r>
            <a:r>
              <a:rPr lang="fr-FR" sz="1300" b="1" dirty="0" smtClean="0">
                <a:solidFill>
                  <a:schemeClr val="tx2"/>
                </a:solidFill>
                <a:latin typeface="+mn-lt"/>
              </a:rPr>
              <a:t>Organismes de Protection Sociale</a:t>
            </a:r>
            <a:r>
              <a:rPr lang="fr-FR" sz="1300" dirty="0" smtClean="0">
                <a:solidFill>
                  <a:schemeClr val="tx2"/>
                </a:solidFill>
                <a:latin typeface="+mn-lt"/>
              </a:rPr>
              <a:t>, la DSN permet une </a:t>
            </a:r>
            <a:r>
              <a:rPr lang="fr-FR" sz="1300" b="1" dirty="0" smtClean="0">
                <a:solidFill>
                  <a:schemeClr val="tx2"/>
                </a:solidFill>
                <a:latin typeface="+mn-lt"/>
              </a:rPr>
              <a:t>dématérialisation complète </a:t>
            </a:r>
            <a:r>
              <a:rPr lang="fr-FR" sz="1300" dirty="0" smtClean="0">
                <a:solidFill>
                  <a:schemeClr val="tx2"/>
                </a:solidFill>
                <a:latin typeface="+mn-lt"/>
              </a:rPr>
              <a:t>des démarches, </a:t>
            </a:r>
          </a:p>
          <a:p>
            <a:pPr marL="363538" lvl="2" algn="just" fontAlgn="auto">
              <a:lnSpc>
                <a:spcPts val="1300"/>
              </a:lnSpc>
              <a:spcBef>
                <a:spcPts val="0"/>
              </a:spcBef>
              <a:spcAft>
                <a:spcPts val="600"/>
              </a:spcAft>
              <a:buClr>
                <a:schemeClr val="accent1"/>
              </a:buClr>
              <a:buSzPct val="68000"/>
              <a:buFont typeface="Arial" pitchFamily="34" charset="0"/>
              <a:buChar char="•"/>
              <a:tabLst>
                <a:tab pos="8435975" algn="r"/>
              </a:tabLst>
              <a:defRPr/>
            </a:pPr>
            <a:r>
              <a:rPr lang="fr-FR" sz="1300" dirty="0" smtClean="0">
                <a:solidFill>
                  <a:schemeClr val="tx2"/>
                </a:solidFill>
                <a:latin typeface="+mn-lt"/>
              </a:rPr>
              <a:t> pour la collectivité, une </a:t>
            </a:r>
            <a:r>
              <a:rPr lang="fr-FR" sz="1300" b="1" dirty="0" smtClean="0">
                <a:solidFill>
                  <a:schemeClr val="tx2"/>
                </a:solidFill>
                <a:latin typeface="+mn-lt"/>
              </a:rPr>
              <a:t>diminution des erreurs et un meilleur contrôle de la fraude</a:t>
            </a:r>
            <a:r>
              <a:rPr lang="fr-FR" sz="1300" dirty="0" smtClean="0">
                <a:solidFill>
                  <a:schemeClr val="tx2"/>
                </a:solidFill>
                <a:latin typeface="+mn-lt"/>
              </a:rPr>
              <a:t>,</a:t>
            </a:r>
          </a:p>
          <a:p>
            <a:pPr marL="363538" lvl="2" algn="just" fontAlgn="auto">
              <a:lnSpc>
                <a:spcPts val="1300"/>
              </a:lnSpc>
              <a:spcBef>
                <a:spcPts val="0"/>
              </a:spcBef>
              <a:spcAft>
                <a:spcPts val="600"/>
              </a:spcAft>
              <a:buClr>
                <a:schemeClr val="accent1"/>
              </a:buClr>
              <a:buSzPct val="68000"/>
              <a:buFont typeface="Arial" pitchFamily="34" charset="0"/>
              <a:buChar char="•"/>
              <a:tabLst>
                <a:tab pos="8435975" algn="r"/>
              </a:tabLst>
              <a:defRPr/>
            </a:pPr>
            <a:r>
              <a:rPr lang="fr-FR" sz="1300" dirty="0" smtClean="0">
                <a:solidFill>
                  <a:schemeClr val="tx2"/>
                </a:solidFill>
                <a:latin typeface="+mn-lt"/>
              </a:rPr>
              <a:t> pour le suivi des politiques publiques, </a:t>
            </a:r>
            <a:r>
              <a:rPr lang="fr-FR" sz="1300" b="1" dirty="0" smtClean="0">
                <a:solidFill>
                  <a:schemeClr val="tx2"/>
                </a:solidFill>
                <a:latin typeface="+mn-lt"/>
              </a:rPr>
              <a:t>une fiabilisation des données.</a:t>
            </a:r>
            <a:endParaRPr kumimoji="0" lang="fr-FR" sz="1400" b="0" i="0" u="none" strike="noStrike" kern="1200" cap="none" spc="0" normalizeH="0" baseline="0" noProof="0" dirty="0" smtClean="0">
              <a:ln>
                <a:noFill/>
              </a:ln>
              <a:solidFill>
                <a:schemeClr val="tx2"/>
              </a:solidFill>
              <a:effectLst/>
              <a:uLnTx/>
              <a:uFillTx/>
              <a:latin typeface="+mn-lt"/>
              <a:cs typeface="+mn-cs"/>
            </a:endParaRPr>
          </a:p>
        </p:txBody>
      </p:sp>
      <p:sp>
        <p:nvSpPr>
          <p:cNvPr id="5" name="Titre 2"/>
          <p:cNvSpPr txBox="1">
            <a:spLocks/>
          </p:cNvSpPr>
          <p:nvPr/>
        </p:nvSpPr>
        <p:spPr>
          <a:xfrm>
            <a:off x="1187624" y="115888"/>
            <a:ext cx="6624736" cy="504825"/>
          </a:xfrm>
          <a:prstGeom prst="rect">
            <a:avLst/>
          </a:prstGeom>
        </p:spPr>
        <p:txBody>
          <a:bodyPr/>
          <a:lstStyle/>
          <a:p>
            <a:pPr>
              <a:defRPr/>
            </a:pPr>
            <a:r>
              <a:rPr lang="fr-FR" altLang="fr-FR" sz="2400" b="1" dirty="0">
                <a:solidFill>
                  <a:schemeClr val="bg1"/>
                </a:solidFill>
                <a:latin typeface="+mj-lt"/>
                <a:ea typeface="+mj-ea"/>
                <a:cs typeface="+mj-cs"/>
              </a:rPr>
              <a:t>La DSN tient sa promesse de </a:t>
            </a:r>
            <a:r>
              <a:rPr lang="fr-FR" altLang="fr-FR" sz="2400" b="1" dirty="0" smtClean="0">
                <a:solidFill>
                  <a:schemeClr val="bg1"/>
                </a:solidFill>
                <a:latin typeface="+mj-lt"/>
                <a:ea typeface="+mj-ea"/>
                <a:cs typeface="+mj-cs"/>
              </a:rPr>
              <a:t>simplification</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116279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bwMode="gray">
          <a:xfrm>
            <a:off x="161925" y="1124744"/>
            <a:ext cx="8676134" cy="5112568"/>
          </a:xfrm>
        </p:spPr>
        <p:txBody>
          <a:bodyPr>
            <a:noAutofit/>
          </a:bodyPr>
          <a:lstStyle/>
          <a:p>
            <a:pPr marL="531813" lvl="1" indent="-176213" algn="just" fontAlgn="ctr">
              <a:spcBef>
                <a:spcPts val="600"/>
              </a:spcBef>
            </a:pPr>
            <a:r>
              <a:rPr lang="fr-FR" sz="1600" b="1" dirty="0" smtClean="0"/>
              <a:t>« </a:t>
            </a:r>
            <a:r>
              <a:rPr lang="fr-FR" sz="1600" b="1" i="1" dirty="0" smtClean="0"/>
              <a:t>Une déclaration pour les remplacer toutes</a:t>
            </a:r>
            <a:r>
              <a:rPr lang="fr-FR" sz="1600" b="1" dirty="0" smtClean="0"/>
              <a:t> ». </a:t>
            </a:r>
            <a:r>
              <a:rPr lang="fr-FR" sz="1600" dirty="0" smtClean="0"/>
              <a:t>Ce slogan décrit parfaitement l’ambition et le fonctionnement de la DSN.  Et, il s’applique aux mutuelles à double titre : </a:t>
            </a:r>
          </a:p>
          <a:p>
            <a:pPr marL="723900" lvl="2" indent="-192088" algn="just" fontAlgn="ctr">
              <a:spcBef>
                <a:spcPts val="600"/>
              </a:spcBef>
              <a:defRPr/>
            </a:pPr>
            <a:r>
              <a:rPr lang="fr-FR" sz="1400" dirty="0" smtClean="0"/>
              <a:t>en tant qu’employeur d’une part, comme toute entreprise, Elles devront être en mesure d’envoyer leurs déclarations sociales au format DSN au plus tard en janvier 2017 (rôle d’émetteur de la DSN)</a:t>
            </a:r>
          </a:p>
          <a:p>
            <a:pPr marL="723900" lvl="2" indent="-192088" algn="just" fontAlgn="ctr">
              <a:spcBef>
                <a:spcPts val="600"/>
              </a:spcBef>
              <a:defRPr/>
            </a:pPr>
            <a:r>
              <a:rPr lang="fr-FR" sz="1400" dirty="0" smtClean="0"/>
              <a:t>en tant qu’organisme de protection sociale d’autre part, comme gestionnaires de contrats collectifs (rôle de récepteur de la DSN). La DSN fournira des informations sur les salariés, de façon dématérialisée et plus fréquente </a:t>
            </a:r>
          </a:p>
          <a:p>
            <a:pPr marL="527050" lvl="1" indent="-171450" algn="just" fontAlgn="ctr">
              <a:spcBef>
                <a:spcPts val="600"/>
              </a:spcBef>
            </a:pPr>
            <a:r>
              <a:rPr lang="fr-FR" altLang="en-US" sz="1600" dirty="0" smtClean="0">
                <a:sym typeface="Wingdings" pitchFamily="2" charset="2"/>
              </a:rPr>
              <a:t>La phase 3 du projet consiste essentiellement en la substitution par la DSN des déclarations que les entreprises adressaient jusqu’à présent aux Organismes Complémentaires. Elle implique pour les organismes des évolutions liées à la dématérialisation des procédures. Or, si l</a:t>
            </a:r>
            <a:r>
              <a:rPr lang="fr-FR" altLang="en-US" sz="1600" b="1" dirty="0" smtClean="0">
                <a:sym typeface="Wingdings" pitchFamily="2" charset="2"/>
              </a:rPr>
              <a:t>es entreprises et éditeurs conviennent que la situation actuelle est déjà plus satisfaisante qu’antérieurement en termes de charge déclarative, le </a:t>
            </a:r>
            <a:r>
              <a:rPr lang="fr-FR" altLang="en-US" sz="1600" dirty="0" smtClean="0">
                <a:sym typeface="Wingdings" pitchFamily="2" charset="2"/>
              </a:rPr>
              <a:t>niveau de dématérialisation des mutuelles est encore faible. Ainsi, seuls les plus grosses mutuelles on développé les « fiches de paramétrage » nécessaires pour que les entreprises puissent </a:t>
            </a:r>
            <a:r>
              <a:rPr lang="fr-FR" altLang="en-US" sz="1600" b="1" dirty="0" smtClean="0">
                <a:sym typeface="Wingdings" pitchFamily="2" charset="2"/>
              </a:rPr>
              <a:t>utiliser effectivement la DSN. </a:t>
            </a:r>
          </a:p>
          <a:p>
            <a:pPr marL="527050" lvl="1" indent="-171450" algn="just" fontAlgn="ctr">
              <a:spcBef>
                <a:spcPts val="600"/>
              </a:spcBef>
            </a:pPr>
            <a:r>
              <a:rPr lang="fr-FR" sz="1600" dirty="0" smtClean="0"/>
              <a:t>«</a:t>
            </a:r>
            <a:r>
              <a:rPr lang="fr-FR" sz="1600" b="1" dirty="0" smtClean="0"/>
              <a:t> </a:t>
            </a:r>
            <a:r>
              <a:rPr lang="fr-FR" sz="1600" b="1" i="1" dirty="0" smtClean="0"/>
              <a:t>Dites-le nous une fois</a:t>
            </a:r>
            <a:r>
              <a:rPr lang="fr-FR" sz="1600" dirty="0" smtClean="0"/>
              <a:t> ». Cette obligation légale s’impose aux mutuelles. Comme l’ont acté les ministres, l</a:t>
            </a:r>
            <a:r>
              <a:rPr lang="fr-FR" altLang="en-US" sz="1600" b="1" dirty="0" smtClean="0">
                <a:sym typeface="Wingdings" pitchFamily="2" charset="2"/>
              </a:rPr>
              <a:t>a liste des organismes qui seront prêts à faire la DSN sera publiée prochainement sur le site DSN info. </a:t>
            </a:r>
            <a:r>
              <a:rPr lang="fr-FR" altLang="en-US" sz="1600" dirty="0" smtClean="0">
                <a:sym typeface="Wingdings" pitchFamily="2" charset="2"/>
              </a:rPr>
              <a:t>Car, pour les autres organismes, les anciennes procédures devront être maintenues et </a:t>
            </a:r>
            <a:r>
              <a:rPr lang="fr-FR" altLang="en-US" sz="1600" b="1" dirty="0" smtClean="0">
                <a:sym typeface="Wingdings" pitchFamily="2" charset="2"/>
              </a:rPr>
              <a:t>il convient d’en informer les entreprises.</a:t>
            </a:r>
          </a:p>
        </p:txBody>
      </p:sp>
      <p:sp>
        <p:nvSpPr>
          <p:cNvPr id="4" name="Titre 2"/>
          <p:cNvSpPr txBox="1">
            <a:spLocks/>
          </p:cNvSpPr>
          <p:nvPr/>
        </p:nvSpPr>
        <p:spPr>
          <a:xfrm>
            <a:off x="1187624" y="115888"/>
            <a:ext cx="6624736" cy="504825"/>
          </a:xfrm>
          <a:prstGeom prst="rect">
            <a:avLst/>
          </a:prstGeom>
        </p:spPr>
        <p:txBody>
          <a:bodyPr/>
          <a:lstStyle/>
          <a:p>
            <a:pPr>
              <a:defRPr/>
            </a:pPr>
            <a:r>
              <a:rPr lang="fr-FR" altLang="fr-FR" sz="2400" b="1" dirty="0" smtClean="0">
                <a:solidFill>
                  <a:schemeClr val="bg1"/>
                </a:solidFill>
                <a:latin typeface="+mj-lt"/>
                <a:ea typeface="+mj-ea"/>
                <a:cs typeface="+mj-cs"/>
              </a:rPr>
              <a:t>Points de vigilance</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2547566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bwMode="gray">
          <a:xfrm>
            <a:off x="360363" y="1260475"/>
            <a:ext cx="8388101" cy="4976837"/>
          </a:xfrm>
        </p:spPr>
        <p:txBody>
          <a:bodyPr>
            <a:noAutofit/>
          </a:bodyPr>
          <a:lstStyle/>
          <a:p>
            <a:pPr marL="531813" lvl="1" indent="-176213" algn="just" fontAlgn="ctr">
              <a:spcBef>
                <a:spcPts val="600"/>
              </a:spcBef>
            </a:pPr>
            <a:endParaRPr lang="fr-FR" sz="1400" b="1" dirty="0" smtClean="0"/>
          </a:p>
          <a:p>
            <a:pPr marL="531813" lvl="1" indent="-176213" algn="just" fontAlgn="ctr">
              <a:spcBef>
                <a:spcPts val="600"/>
              </a:spcBef>
            </a:pPr>
            <a:r>
              <a:rPr lang="fr-FR" sz="1800" dirty="0" smtClean="0"/>
              <a:t>Le décret n° 2016-611 du 18 mai 2016 </a:t>
            </a:r>
            <a:r>
              <a:rPr lang="fr-FR" sz="1800" i="1" dirty="0" smtClean="0"/>
              <a:t>fixant les dates limites pour la transmission obligatoire de la déclaration sociale nominative </a:t>
            </a:r>
            <a:r>
              <a:rPr lang="fr-FR" sz="1800" dirty="0" smtClean="0"/>
              <a:t>a précisé les échéances et modalités d’entrées de toutes les entreprises dans le dispositif DSN. Après le palier de juillet 2016, la généralisation interviendra début 2017 à tous les employeurs du privé (</a:t>
            </a:r>
            <a:r>
              <a:rPr lang="fr-FR" sz="1800" i="1" dirty="0" smtClean="0"/>
              <a:t>2020 pour l’employeur fonction publique</a:t>
            </a:r>
            <a:r>
              <a:rPr lang="fr-FR" sz="1800" dirty="0" smtClean="0"/>
              <a:t>).</a:t>
            </a:r>
            <a:endParaRPr lang="fr-FR" sz="1800" b="1" dirty="0" smtClean="0"/>
          </a:p>
          <a:p>
            <a:pPr marL="531813" lvl="1" indent="-176213" algn="just" fontAlgn="ctr">
              <a:spcBef>
                <a:spcPts val="600"/>
              </a:spcBef>
            </a:pPr>
            <a:r>
              <a:rPr lang="fr-FR" sz="1800" b="1" dirty="0" smtClean="0"/>
              <a:t>Les travaux de préparation à l’arrivée de la DSN qui ont été engagés doivent donc se poursuivre et s’intensifier afin que tous les organismes soient au rendez-vous de la DSN en 2017 et permettent ainsi l’achèvement de la généralisation du projet.</a:t>
            </a:r>
            <a:endParaRPr lang="fr-FR" altLang="en-US" sz="1800" b="1" dirty="0" smtClean="0">
              <a:sym typeface="Wingdings" pitchFamily="2" charset="2"/>
            </a:endParaRPr>
          </a:p>
        </p:txBody>
      </p:sp>
      <p:sp>
        <p:nvSpPr>
          <p:cNvPr id="4" name="Titre 2"/>
          <p:cNvSpPr txBox="1">
            <a:spLocks/>
          </p:cNvSpPr>
          <p:nvPr/>
        </p:nvSpPr>
        <p:spPr>
          <a:xfrm>
            <a:off x="1187624" y="115888"/>
            <a:ext cx="6624736" cy="504825"/>
          </a:xfrm>
          <a:prstGeom prst="rect">
            <a:avLst/>
          </a:prstGeom>
        </p:spPr>
        <p:txBody>
          <a:bodyPr/>
          <a:lstStyle/>
          <a:p>
            <a:pPr>
              <a:defRPr/>
            </a:pPr>
            <a:r>
              <a:rPr lang="fr-FR" altLang="fr-FR" sz="2400" b="1" dirty="0" smtClean="0">
                <a:solidFill>
                  <a:schemeClr val="bg1"/>
                </a:solidFill>
                <a:latin typeface="+mj-lt"/>
                <a:ea typeface="+mj-ea"/>
                <a:cs typeface="+mj-cs"/>
              </a:rPr>
              <a:t>Conclusion</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34678206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situation des mutuelles</a:t>
            </a:r>
          </a:p>
        </p:txBody>
      </p:sp>
      <p:pic>
        <p:nvPicPr>
          <p:cNvPr id="4" name="Picture 2"/>
          <p:cNvPicPr>
            <a:picLocks noChangeAspect="1" noChangeArrowheads="1"/>
          </p:cNvPicPr>
          <p:nvPr/>
        </p:nvPicPr>
        <p:blipFill>
          <a:blip r:embed="rId3" cstate="print"/>
          <a:srcRect/>
          <a:stretch>
            <a:fillRect/>
          </a:stretch>
        </p:blipFill>
        <p:spPr bwMode="auto">
          <a:xfrm>
            <a:off x="7500958" y="3929066"/>
            <a:ext cx="1371245" cy="1500198"/>
          </a:xfrm>
          <a:prstGeom prst="rect">
            <a:avLst/>
          </a:prstGeom>
          <a:noFill/>
          <a:ln w="9525">
            <a:noFill/>
            <a:miter lim="800000"/>
            <a:headEnd/>
            <a:tailEnd/>
          </a:ln>
          <a:effectLst/>
        </p:spPr>
      </p:pic>
      <p:sp>
        <p:nvSpPr>
          <p:cNvPr id="5" name="Sous-titre 4"/>
          <p:cNvSpPr>
            <a:spLocks noGrp="1"/>
          </p:cNvSpPr>
          <p:nvPr>
            <p:ph type="subTitle" idx="1"/>
          </p:nvPr>
        </p:nvSpPr>
        <p:spPr/>
        <p:txBody>
          <a:bodyPr/>
          <a:lstStyle/>
          <a:p>
            <a:r>
              <a:rPr lang="fr-FR" dirty="0" smtClean="0"/>
              <a:t>Christophe LAPIERRE</a:t>
            </a:r>
          </a:p>
          <a:p>
            <a:r>
              <a:rPr lang="fr-FR" dirty="0"/>
              <a:t> </a:t>
            </a:r>
            <a:r>
              <a:rPr lang="fr-FR" dirty="0" smtClean="0"/>
              <a:t>  Directeur du DSIS de la FNMF</a:t>
            </a:r>
            <a:endParaRPr lang="fr-FR" dirty="0"/>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spTree>
    <p:extLst>
      <p:ext uri="{BB962C8B-B14F-4D97-AF65-F5344CB8AC3E}">
        <p14:creationId xmlns:p14="http://schemas.microsoft.com/office/powerpoint/2010/main" val="1749083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1187624" y="115888"/>
            <a:ext cx="6408564" cy="504825"/>
          </a:xfrm>
          <a:prstGeom prst="rect">
            <a:avLst/>
          </a:prstGeom>
        </p:spPr>
        <p:txBody>
          <a:bodyPr/>
          <a:lstStyle/>
          <a:p>
            <a:pPr>
              <a:defRPr/>
            </a:pPr>
            <a:r>
              <a:rPr lang="fr-FR" altLang="fr-FR" sz="2400" b="1" dirty="0" smtClean="0">
                <a:solidFill>
                  <a:schemeClr val="bg1"/>
                </a:solidFill>
                <a:latin typeface="+mj-lt"/>
                <a:ea typeface="+mj-ea"/>
                <a:cs typeface="+mj-cs"/>
              </a:rPr>
              <a:t>DSN : Point sur le déploiement</a:t>
            </a:r>
            <a:endParaRPr lang="fr-FR" sz="2400" b="1" dirty="0">
              <a:solidFill>
                <a:schemeClr val="bg1"/>
              </a:solidFill>
              <a:latin typeface="+mj-lt"/>
              <a:ea typeface="+mj-ea"/>
              <a:cs typeface="+mj-cs"/>
            </a:endParaRPr>
          </a:p>
        </p:txBody>
      </p:sp>
      <p:sp>
        <p:nvSpPr>
          <p:cNvPr id="9" name="Espace réservé du contenu 1"/>
          <p:cNvSpPr txBox="1">
            <a:spLocks/>
          </p:cNvSpPr>
          <p:nvPr/>
        </p:nvSpPr>
        <p:spPr>
          <a:xfrm>
            <a:off x="323851" y="1340768"/>
            <a:ext cx="8424614" cy="5256882"/>
          </a:xfrm>
          <a:prstGeom prst="rect">
            <a:avLst/>
          </a:prstGeom>
        </p:spPr>
        <p:txBody>
          <a:bodyPr>
            <a:normAutofit/>
          </a:bodyPr>
          <a:lstStyle/>
          <a:p>
            <a:pPr marL="342900" lvl="1" indent="-342900" algn="just" eaLnBrk="0" hangingPunct="0">
              <a:lnSpc>
                <a:spcPct val="115000"/>
              </a:lnSpc>
              <a:spcBef>
                <a:spcPts val="750"/>
              </a:spcBef>
              <a:spcAft>
                <a:spcPts val="0"/>
              </a:spcAft>
              <a:buClr>
                <a:schemeClr val="tx1">
                  <a:lumMod val="65000"/>
                  <a:lumOff val="35000"/>
                </a:schemeClr>
              </a:buClr>
              <a:buSzPct val="130000"/>
              <a:buFont typeface="Wingdings 3" pitchFamily="18" charset="2"/>
              <a:buChar char=""/>
              <a:defRPr/>
            </a:pPr>
            <a:r>
              <a:rPr lang="fr-FR" sz="2200" dirty="0" smtClean="0">
                <a:latin typeface="Calibri" panose="020F0502020204030204" pitchFamily="34" charset="0"/>
                <a:ea typeface="Times New Roman" panose="02020603050405020304" pitchFamily="18" charset="0"/>
              </a:rPr>
              <a:t>Positionnement </a:t>
            </a:r>
            <a:r>
              <a:rPr lang="fr-FR" sz="2200" dirty="0">
                <a:latin typeface="Calibri" panose="020F0502020204030204" pitchFamily="34" charset="0"/>
                <a:ea typeface="Times New Roman" panose="02020603050405020304" pitchFamily="18" charset="0"/>
              </a:rPr>
              <a:t>des mutuelles en regard de ce déploiement</a:t>
            </a:r>
          </a:p>
          <a:p>
            <a:pPr marL="719138" lvl="1" indent="-261938" algn="just" eaLnBrk="0" hangingPunct="0">
              <a:lnSpc>
                <a:spcPct val="115000"/>
              </a:lnSpc>
              <a:spcBef>
                <a:spcPts val="750"/>
              </a:spcBef>
              <a:spcAft>
                <a:spcPts val="0"/>
              </a:spcAft>
              <a:buClr>
                <a:schemeClr val="accent1"/>
              </a:buClr>
              <a:buSzPct val="130000"/>
              <a:buFont typeface="Wingdings 3" pitchFamily="18" charset="2"/>
              <a:buChar char=""/>
              <a:defRPr/>
            </a:pPr>
            <a:r>
              <a:rPr lang="fr-FR" sz="1900" dirty="0" smtClean="0">
                <a:latin typeface="Calibri" panose="020F0502020204030204" pitchFamily="34" charset="0"/>
                <a:ea typeface="Times New Roman" panose="02020603050405020304" pitchFamily="18" charset="0"/>
              </a:rPr>
              <a:t>Sur un million de DSN transmises aux complémentaires du 09/09 </a:t>
            </a:r>
            <a:r>
              <a:rPr lang="fr-FR" sz="1900" dirty="0">
                <a:latin typeface="Calibri" panose="020F0502020204030204" pitchFamily="34" charset="0"/>
                <a:ea typeface="Times New Roman" panose="02020603050405020304" pitchFamily="18" charset="0"/>
              </a:rPr>
              <a:t>au </a:t>
            </a:r>
            <a:r>
              <a:rPr lang="fr-FR" sz="1900" dirty="0" smtClean="0">
                <a:latin typeface="Calibri" panose="020F0502020204030204" pitchFamily="34" charset="0"/>
                <a:ea typeface="Times New Roman" panose="02020603050405020304" pitchFamily="18" charset="0"/>
              </a:rPr>
              <a:t>13/10, </a:t>
            </a:r>
            <a:r>
              <a:rPr lang="fr-FR" sz="1900" dirty="0">
                <a:latin typeface="Calibri" panose="020F0502020204030204" pitchFamily="34" charset="0"/>
                <a:ea typeface="Times New Roman" panose="02020603050405020304" pitchFamily="18" charset="0"/>
              </a:rPr>
              <a:t>seules </a:t>
            </a:r>
            <a:r>
              <a:rPr lang="fr-FR" sz="1900" dirty="0" smtClean="0">
                <a:latin typeface="Calibri" panose="020F0502020204030204" pitchFamily="34" charset="0"/>
                <a:ea typeface="Times New Roman" panose="02020603050405020304" pitchFamily="18" charset="0"/>
              </a:rPr>
              <a:t>10% </a:t>
            </a:r>
            <a:r>
              <a:rPr lang="fr-FR" sz="1900" dirty="0">
                <a:latin typeface="Calibri" panose="020F0502020204030204" pitchFamily="34" charset="0"/>
                <a:ea typeface="Times New Roman" panose="02020603050405020304" pitchFamily="18" charset="0"/>
              </a:rPr>
              <a:t>des DSN </a:t>
            </a:r>
            <a:r>
              <a:rPr lang="fr-FR" sz="1900" dirty="0" smtClean="0">
                <a:latin typeface="Calibri" panose="020F0502020204030204" pitchFamily="34" charset="0"/>
                <a:ea typeface="Times New Roman" panose="02020603050405020304" pitchFamily="18" charset="0"/>
              </a:rPr>
              <a:t>envoyées </a:t>
            </a:r>
            <a:r>
              <a:rPr lang="fr-FR" sz="1900" dirty="0">
                <a:latin typeface="Calibri" panose="020F0502020204030204" pitchFamily="34" charset="0"/>
                <a:ea typeface="Times New Roman" panose="02020603050405020304" pitchFamily="18" charset="0"/>
              </a:rPr>
              <a:t>par les entreprises concernaient des mutuelles </a:t>
            </a:r>
            <a:r>
              <a:rPr lang="fr-FR" sz="1900" dirty="0" smtClean="0">
                <a:latin typeface="Calibri" panose="020F0502020204030204" pitchFamily="34" charset="0"/>
                <a:ea typeface="Times New Roman" panose="02020603050405020304" pitchFamily="18" charset="0"/>
              </a:rPr>
              <a:t>(70% </a:t>
            </a:r>
            <a:r>
              <a:rPr lang="fr-FR" sz="1900" dirty="0">
                <a:latin typeface="Calibri" panose="020F0502020204030204" pitchFamily="34" charset="0"/>
                <a:ea typeface="Times New Roman" panose="02020603050405020304" pitchFamily="18" charset="0"/>
              </a:rPr>
              <a:t>pour les IP).</a:t>
            </a:r>
          </a:p>
          <a:p>
            <a:pPr marL="342900" indent="-342900" algn="just">
              <a:lnSpc>
                <a:spcPct val="70000"/>
              </a:lnSpc>
              <a:spcBef>
                <a:spcPts val="1800"/>
              </a:spcBef>
              <a:buClr>
                <a:srgbClr val="C00000"/>
              </a:buClr>
              <a:buFont typeface="Wingdings" pitchFamily="2" charset="2"/>
              <a:buChar char="ü"/>
              <a:defRPr/>
            </a:pPr>
            <a:endParaRPr lang="fr-FR" altLang="fr-FR" sz="1400" dirty="0">
              <a:cs typeface="Arial" panose="020B0604020202020204" pitchFamily="34" charset="0"/>
            </a:endParaRPr>
          </a:p>
        </p:txBody>
      </p:sp>
      <p:pic>
        <p:nvPicPr>
          <p:cNvPr id="2" name="Image 1"/>
          <p:cNvPicPr>
            <a:picLocks noChangeAspect="1"/>
          </p:cNvPicPr>
          <p:nvPr/>
        </p:nvPicPr>
        <p:blipFill rotWithShape="1">
          <a:blip r:embed="rId3"/>
          <a:srcRect l="16665" r="15724"/>
          <a:stretch/>
        </p:blipFill>
        <p:spPr>
          <a:xfrm>
            <a:off x="168308" y="3068960"/>
            <a:ext cx="3672408" cy="3262600"/>
          </a:xfrm>
          <a:prstGeom prst="rect">
            <a:avLst/>
          </a:prstGeom>
        </p:spPr>
      </p:pic>
      <p:pic>
        <p:nvPicPr>
          <p:cNvPr id="3" name="Image 2"/>
          <p:cNvPicPr>
            <a:picLocks noChangeAspect="1"/>
          </p:cNvPicPr>
          <p:nvPr/>
        </p:nvPicPr>
        <p:blipFill>
          <a:blip r:embed="rId4"/>
          <a:stretch>
            <a:fillRect/>
          </a:stretch>
        </p:blipFill>
        <p:spPr>
          <a:xfrm>
            <a:off x="3635896" y="3566139"/>
            <a:ext cx="5040560" cy="3027691"/>
          </a:xfrm>
          <a:prstGeom prst="rect">
            <a:avLst/>
          </a:prstGeom>
        </p:spPr>
      </p:pic>
    </p:spTree>
    <p:extLst>
      <p:ext uri="{BB962C8B-B14F-4D97-AF65-F5344CB8AC3E}">
        <p14:creationId xmlns:p14="http://schemas.microsoft.com/office/powerpoint/2010/main" val="1726908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1"/>
          <p:cNvSpPr>
            <a:spLocks noGrp="1"/>
          </p:cNvSpPr>
          <p:nvPr>
            <p:ph idx="1"/>
          </p:nvPr>
        </p:nvSpPr>
        <p:spPr>
          <a:xfrm>
            <a:off x="755576" y="1270149"/>
            <a:ext cx="7993261" cy="5183187"/>
          </a:xfrm>
        </p:spPr>
        <p:txBody>
          <a:bodyPr>
            <a:normAutofit fontScale="92500" lnSpcReduction="10000"/>
          </a:bodyPr>
          <a:lstStyle/>
          <a:p>
            <a:pPr algn="just">
              <a:lnSpc>
                <a:spcPct val="115000"/>
              </a:lnSpc>
              <a:spcBef>
                <a:spcPts val="750"/>
              </a:spcBef>
              <a:spcAft>
                <a:spcPts val="0"/>
              </a:spcAft>
              <a:defRPr/>
            </a:pPr>
            <a:r>
              <a:rPr lang="fr-FR" altLang="fr-FR" sz="2200" dirty="0">
                <a:latin typeface="Calibri" panose="020F0502020204030204" pitchFamily="34" charset="0"/>
                <a:ea typeface="Times New Roman" panose="02020603050405020304" pitchFamily="18" charset="0"/>
                <a:cs typeface="Arial" panose="020B0604020202020204" pitchFamily="34" charset="0"/>
              </a:rPr>
              <a:t>Le retard des mutuelles est visible pour l’ensemble de la communauté DSN</a:t>
            </a:r>
          </a:p>
          <a:p>
            <a:pPr lvl="1" algn="just">
              <a:lnSpc>
                <a:spcPct val="115000"/>
              </a:lnSpc>
              <a:spcBef>
                <a:spcPts val="750"/>
              </a:spcBef>
              <a:spcAft>
                <a:spcPts val="0"/>
              </a:spcAft>
              <a:defRPr/>
            </a:pPr>
            <a:r>
              <a:rPr lang="fr-FR" altLang="fr-FR" sz="1900" dirty="0">
                <a:latin typeface="Calibri" panose="020F0502020204030204" pitchFamily="34" charset="0"/>
                <a:ea typeface="Times New Roman" panose="02020603050405020304" pitchFamily="18" charset="0"/>
                <a:cs typeface="Arial" panose="020B0604020202020204" pitchFamily="34" charset="0"/>
              </a:rPr>
              <a:t>Les mutuelles n’ont pas priorisé la DSN dans leurs plans d’actions</a:t>
            </a:r>
          </a:p>
          <a:p>
            <a:pPr lvl="2" algn="just">
              <a:lnSpc>
                <a:spcPct val="115000"/>
              </a:lnSpc>
              <a:spcBef>
                <a:spcPts val="750"/>
              </a:spcBef>
              <a:spcAft>
                <a:spcPts val="0"/>
              </a:spcAft>
              <a:defRPr/>
            </a:pPr>
            <a:r>
              <a:rPr lang="fr-FR" altLang="fr-FR" sz="1700" dirty="0">
                <a:latin typeface="Calibri" panose="020F0502020204030204" pitchFamily="34" charset="0"/>
                <a:ea typeface="Times New Roman" panose="02020603050405020304" pitchFamily="18" charset="0"/>
                <a:cs typeface="Arial" panose="020B0604020202020204" pitchFamily="34" charset="0"/>
              </a:rPr>
              <a:t>Perception d’un projet « technique » alors que les enjeux sont métiers</a:t>
            </a:r>
          </a:p>
          <a:p>
            <a:pPr lvl="1" algn="just">
              <a:lnSpc>
                <a:spcPct val="115000"/>
              </a:lnSpc>
              <a:spcBef>
                <a:spcPts val="750"/>
              </a:spcBef>
              <a:spcAft>
                <a:spcPts val="0"/>
              </a:spcAft>
              <a:defRPr/>
            </a:pPr>
            <a:r>
              <a:rPr lang="fr-FR" altLang="fr-FR" sz="1900" dirty="0">
                <a:latin typeface="Calibri" panose="020F0502020204030204" pitchFamily="34" charset="0"/>
                <a:ea typeface="Times New Roman" panose="02020603050405020304" pitchFamily="18" charset="0"/>
                <a:cs typeface="Arial" panose="020B0604020202020204" pitchFamily="34" charset="0"/>
              </a:rPr>
              <a:t>Les principaux éditeurs de progiciels « métiers » sont en retard dans l’intégration de la DSN</a:t>
            </a:r>
          </a:p>
          <a:p>
            <a:pPr lvl="2" algn="just">
              <a:lnSpc>
                <a:spcPct val="115000"/>
              </a:lnSpc>
              <a:spcBef>
                <a:spcPts val="750"/>
              </a:spcBef>
              <a:spcAft>
                <a:spcPts val="0"/>
              </a:spcAft>
              <a:defRPr/>
            </a:pPr>
            <a:r>
              <a:rPr lang="fr-FR" altLang="fr-FR" sz="1700" dirty="0">
                <a:latin typeface="Calibri" panose="020F0502020204030204" pitchFamily="34" charset="0"/>
                <a:ea typeface="Times New Roman" panose="02020603050405020304" pitchFamily="18" charset="0"/>
                <a:cs typeface="Arial" panose="020B0604020202020204" pitchFamily="34" charset="0"/>
              </a:rPr>
              <a:t>Impact faible sur les IP et les Assureurs qui sont leurs propres éditeurs</a:t>
            </a:r>
          </a:p>
          <a:p>
            <a:pPr lvl="2" algn="just">
              <a:lnSpc>
                <a:spcPct val="115000"/>
              </a:lnSpc>
              <a:spcBef>
                <a:spcPts val="750"/>
              </a:spcBef>
              <a:spcAft>
                <a:spcPts val="0"/>
              </a:spcAft>
              <a:defRPr/>
            </a:pPr>
            <a:r>
              <a:rPr lang="fr-FR" altLang="fr-FR" sz="1700" dirty="0">
                <a:latin typeface="Calibri" panose="020F0502020204030204" pitchFamily="34" charset="0"/>
                <a:ea typeface="Times New Roman" panose="02020603050405020304" pitchFamily="18" charset="0"/>
                <a:cs typeface="Arial" panose="020B0604020202020204" pitchFamily="34" charset="0"/>
              </a:rPr>
              <a:t>Principaux manques : gestion des cotisations individuelles et des paiements, industrialisation des envois aux entreprises (CRM, Fiches de paramétrage).</a:t>
            </a:r>
          </a:p>
          <a:p>
            <a:pPr lvl="1" algn="just">
              <a:lnSpc>
                <a:spcPct val="115000"/>
              </a:lnSpc>
              <a:spcBef>
                <a:spcPts val="750"/>
              </a:spcBef>
              <a:spcAft>
                <a:spcPts val="0"/>
              </a:spcAft>
              <a:defRPr/>
            </a:pPr>
            <a:r>
              <a:rPr lang="fr-FR" altLang="fr-FR" sz="1900" dirty="0">
                <a:latin typeface="Calibri" panose="020F0502020204030204" pitchFamily="34" charset="0"/>
                <a:ea typeface="Times New Roman" panose="02020603050405020304" pitchFamily="18" charset="0"/>
                <a:cs typeface="Arial" panose="020B0604020202020204" pitchFamily="34" charset="0"/>
              </a:rPr>
              <a:t>Les actions à mener à court terme par chaque mutuelle :</a:t>
            </a:r>
          </a:p>
          <a:p>
            <a:pPr lvl="2" algn="just">
              <a:lnSpc>
                <a:spcPct val="125000"/>
              </a:lnSpc>
              <a:spcBef>
                <a:spcPts val="750"/>
              </a:spcBef>
              <a:spcAft>
                <a:spcPts val="0"/>
              </a:spcAft>
              <a:defRPr/>
            </a:pPr>
            <a:r>
              <a:rPr lang="fr-FR" altLang="fr-FR" sz="1700" dirty="0">
                <a:latin typeface="Calibri" panose="020F0502020204030204" pitchFamily="34" charset="0"/>
                <a:ea typeface="Times New Roman" panose="02020603050405020304" pitchFamily="18" charset="0"/>
                <a:cs typeface="Arial" panose="020B0604020202020204" pitchFamily="34" charset="0"/>
              </a:rPr>
              <a:t>Revoir les processus « métiers » en regard de la DSN, de sa périodicité et des données disponibles</a:t>
            </a:r>
          </a:p>
          <a:p>
            <a:pPr lvl="2" algn="just">
              <a:lnSpc>
                <a:spcPct val="125000"/>
              </a:lnSpc>
              <a:spcBef>
                <a:spcPts val="750"/>
              </a:spcBef>
              <a:spcAft>
                <a:spcPts val="0"/>
              </a:spcAft>
              <a:defRPr/>
            </a:pPr>
            <a:r>
              <a:rPr lang="fr-FR" altLang="fr-FR" sz="1700" dirty="0">
                <a:latin typeface="Calibri" panose="020F0502020204030204" pitchFamily="34" charset="0"/>
                <a:ea typeface="Times New Roman" panose="02020603050405020304" pitchFamily="18" charset="0"/>
                <a:cs typeface="Arial" panose="020B0604020202020204" pitchFamily="34" charset="0"/>
              </a:rPr>
              <a:t>Prendre contact avec les éditeurs pour clarifier le plan d’action 2016 et 2017, et accentuer collectivement la pression sur ces dossiers.</a:t>
            </a:r>
          </a:p>
          <a:p>
            <a:pPr marL="1200150" lvl="2" indent="-285750">
              <a:buFont typeface="Arial" panose="020B0604020202020204" pitchFamily="34" charset="0"/>
              <a:buChar char="●"/>
              <a:defRPr/>
            </a:pPr>
            <a:endParaRPr lang="fr-FR" altLang="fr-FR" sz="1600" i="0" kern="1200" dirty="0">
              <a:ea typeface="MS PGothic" panose="020B0600070205080204" pitchFamily="34" charset="-128"/>
              <a:cs typeface="Arial" panose="020B0604020202020204" pitchFamily="34" charset="0"/>
            </a:endParaRPr>
          </a:p>
        </p:txBody>
      </p:sp>
      <p:sp>
        <p:nvSpPr>
          <p:cNvPr id="5" name="Titre 2"/>
          <p:cNvSpPr txBox="1">
            <a:spLocks/>
          </p:cNvSpPr>
          <p:nvPr/>
        </p:nvSpPr>
        <p:spPr>
          <a:xfrm>
            <a:off x="1187624" y="115888"/>
            <a:ext cx="6408564" cy="504825"/>
          </a:xfrm>
          <a:prstGeom prst="rect">
            <a:avLst/>
          </a:prstGeom>
        </p:spPr>
        <p:txBody>
          <a:bodyPr/>
          <a:lstStyle/>
          <a:p>
            <a:pPr>
              <a:defRPr/>
            </a:pPr>
            <a:r>
              <a:rPr lang="fr-FR" altLang="fr-FR" sz="2400" b="1" dirty="0" smtClean="0">
                <a:solidFill>
                  <a:schemeClr val="bg1"/>
                </a:solidFill>
                <a:latin typeface="+mj-lt"/>
                <a:ea typeface="+mj-ea"/>
                <a:cs typeface="+mj-cs"/>
              </a:rPr>
              <a:t>DSN : la situation des mutuelles</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87095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impacts métiers pour les mutuelles</a:t>
            </a:r>
          </a:p>
        </p:txBody>
      </p:sp>
      <p:pic>
        <p:nvPicPr>
          <p:cNvPr id="4" name="Picture 2"/>
          <p:cNvPicPr>
            <a:picLocks noChangeAspect="1" noChangeArrowheads="1"/>
          </p:cNvPicPr>
          <p:nvPr/>
        </p:nvPicPr>
        <p:blipFill>
          <a:blip r:embed="rId3" cstate="print"/>
          <a:srcRect/>
          <a:stretch>
            <a:fillRect/>
          </a:stretch>
        </p:blipFill>
        <p:spPr bwMode="auto">
          <a:xfrm>
            <a:off x="7500958" y="3929066"/>
            <a:ext cx="1371245" cy="1500198"/>
          </a:xfrm>
          <a:prstGeom prst="rect">
            <a:avLst/>
          </a:prstGeom>
          <a:noFill/>
          <a:ln w="9525">
            <a:noFill/>
            <a:miter lim="800000"/>
            <a:headEnd/>
            <a:tailEnd/>
          </a:ln>
          <a:effectLst/>
        </p:spPr>
      </p:pic>
      <p:sp>
        <p:nvSpPr>
          <p:cNvPr id="5" name="Sous-titre 4"/>
          <p:cNvSpPr>
            <a:spLocks noGrp="1"/>
          </p:cNvSpPr>
          <p:nvPr>
            <p:ph type="subTitle" idx="1"/>
          </p:nvPr>
        </p:nvSpPr>
        <p:spPr>
          <a:xfrm>
            <a:off x="3492000" y="2857496"/>
            <a:ext cx="5616504" cy="1568464"/>
          </a:xfrm>
        </p:spPr>
        <p:txBody>
          <a:bodyPr/>
          <a:lstStyle/>
          <a:p>
            <a:r>
              <a:rPr lang="fr-FR" dirty="0" smtClean="0"/>
              <a:t>Alain CARRON</a:t>
            </a:r>
          </a:p>
          <a:p>
            <a:r>
              <a:rPr lang="fr-FR" dirty="0"/>
              <a:t> </a:t>
            </a:r>
            <a:r>
              <a:rPr lang="fr-FR" dirty="0" smtClean="0"/>
              <a:t>  Responsable de département adjoint du DSIS</a:t>
            </a:r>
            <a:endParaRPr lang="fr-FR" dirty="0"/>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spTree>
    <p:extLst>
      <p:ext uri="{BB962C8B-B14F-4D97-AF65-F5344CB8AC3E}">
        <p14:creationId xmlns:p14="http://schemas.microsoft.com/office/powerpoint/2010/main" val="1988687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Nature des impacts de la DSN</a:t>
            </a:r>
            <a:endParaRPr lang="fr-FR" dirty="0"/>
          </a:p>
        </p:txBody>
      </p:sp>
      <p:sp>
        <p:nvSpPr>
          <p:cNvPr id="3" name="Espace réservé du contenu 2"/>
          <p:cNvSpPr>
            <a:spLocks noGrp="1"/>
          </p:cNvSpPr>
          <p:nvPr>
            <p:ph idx="1"/>
          </p:nvPr>
        </p:nvSpPr>
        <p:spPr>
          <a:xfrm>
            <a:off x="399201" y="1268760"/>
            <a:ext cx="8205247" cy="5256584"/>
          </a:xfrm>
        </p:spPr>
        <p:txBody>
          <a:bodyPr>
            <a:normAutofit/>
          </a:bodyPr>
          <a:lstStyle/>
          <a:p>
            <a:pPr algn="just">
              <a:lnSpc>
                <a:spcPct val="115000"/>
              </a:lnSpc>
              <a:spcBef>
                <a:spcPts val="750"/>
              </a:spcBef>
              <a:spcAft>
                <a:spcPts val="0"/>
              </a:spcAft>
            </a:pPr>
            <a:r>
              <a:rPr lang="fr-FR" sz="2200" dirty="0" smtClean="0">
                <a:latin typeface="Calibri" panose="020F0502020204030204" pitchFamily="34" charset="0"/>
                <a:ea typeface="Times New Roman" panose="02020603050405020304" pitchFamily="18" charset="0"/>
                <a:cs typeface="Arial" panose="020B0604020202020204" pitchFamily="34" charset="0"/>
              </a:rPr>
              <a:t>Les impacts sont de deux natures</a:t>
            </a:r>
          </a:p>
          <a:p>
            <a:pPr lvl="1" algn="just">
              <a:lnSpc>
                <a:spcPct val="115000"/>
              </a:lnSpc>
              <a:spcBef>
                <a:spcPts val="750"/>
              </a:spcBef>
              <a:spcAft>
                <a:spcPts val="0"/>
              </a:spcAft>
            </a:pPr>
            <a:r>
              <a:rPr lang="fr-FR" sz="1900" dirty="0" smtClean="0">
                <a:latin typeface="Calibri" panose="020F0502020204030204" pitchFamily="34" charset="0"/>
                <a:ea typeface="Times New Roman" panose="02020603050405020304" pitchFamily="18" charset="0"/>
                <a:cs typeface="Arial" panose="020B0604020202020204" pitchFamily="34" charset="0"/>
              </a:rPr>
              <a:t>La </a:t>
            </a:r>
            <a:r>
              <a:rPr lang="fr-FR" sz="1900" dirty="0">
                <a:latin typeface="Calibri" panose="020F0502020204030204" pitchFamily="34" charset="0"/>
                <a:ea typeface="Times New Roman" panose="02020603050405020304" pitchFamily="18" charset="0"/>
                <a:cs typeface="Arial" panose="020B0604020202020204" pitchFamily="34" charset="0"/>
              </a:rPr>
              <a:t>DSN est porteuse d’obligations pour les </a:t>
            </a:r>
            <a:r>
              <a:rPr lang="fr-FR" sz="1900" dirty="0" smtClean="0">
                <a:latin typeface="Calibri" panose="020F0502020204030204" pitchFamily="34" charset="0"/>
                <a:ea typeface="Times New Roman" panose="02020603050405020304" pitchFamily="18" charset="0"/>
                <a:cs typeface="Arial" panose="020B0604020202020204" pitchFamily="34" charset="0"/>
              </a:rPr>
              <a:t>mutuelles :</a:t>
            </a:r>
            <a:endParaRPr lang="fr-FR" sz="1900" dirty="0">
              <a:latin typeface="Calibri" panose="020F0502020204030204" pitchFamily="34" charset="0"/>
              <a:ea typeface="Times New Roman" panose="02020603050405020304" pitchFamily="18" charset="0"/>
              <a:cs typeface="Arial" panose="020B0604020202020204" pitchFamily="34" charset="0"/>
            </a:endParaRPr>
          </a:p>
          <a:p>
            <a:pPr lvl="2" algn="just">
              <a:lnSpc>
                <a:spcPct val="115000"/>
              </a:lnSpc>
              <a:spcBef>
                <a:spcPts val="750"/>
              </a:spcBef>
              <a:spcAft>
                <a:spcPts val="0"/>
              </a:spcAft>
            </a:pPr>
            <a:r>
              <a:rPr lang="fr-FR" sz="1700" dirty="0" smtClean="0">
                <a:latin typeface="Calibri" panose="020F0502020204030204" pitchFamily="34" charset="0"/>
                <a:ea typeface="Times New Roman" panose="02020603050405020304" pitchFamily="18" charset="0"/>
                <a:cs typeface="Arial" panose="020B0604020202020204" pitchFamily="34" charset="0"/>
              </a:rPr>
              <a:t>Suppression de certaines </a:t>
            </a:r>
            <a:r>
              <a:rPr lang="fr-FR" sz="1700" dirty="0">
                <a:latin typeface="Calibri" panose="020F0502020204030204" pitchFamily="34" charset="0"/>
                <a:ea typeface="Times New Roman" panose="02020603050405020304" pitchFamily="18" charset="0"/>
                <a:cs typeface="Arial" panose="020B0604020202020204" pitchFamily="34" charset="0"/>
              </a:rPr>
              <a:t>modalités </a:t>
            </a:r>
            <a:r>
              <a:rPr lang="fr-FR" sz="1700" dirty="0" smtClean="0">
                <a:latin typeface="Calibri" panose="020F0502020204030204" pitchFamily="34" charset="0"/>
                <a:ea typeface="Times New Roman" panose="02020603050405020304" pitchFamily="18" charset="0"/>
                <a:cs typeface="Arial" panose="020B0604020202020204" pitchFamily="34" charset="0"/>
              </a:rPr>
              <a:t>déclaratives</a:t>
            </a:r>
          </a:p>
          <a:p>
            <a:pPr lvl="2" algn="just">
              <a:lnSpc>
                <a:spcPct val="115000"/>
              </a:lnSpc>
              <a:spcBef>
                <a:spcPts val="750"/>
              </a:spcBef>
              <a:spcAft>
                <a:spcPts val="0"/>
              </a:spcAft>
            </a:pPr>
            <a:r>
              <a:rPr lang="fr-FR" sz="1700" dirty="0" smtClean="0">
                <a:latin typeface="Calibri" panose="020F0502020204030204" pitchFamily="34" charset="0"/>
              </a:rPr>
              <a:t>Seule </a:t>
            </a:r>
            <a:r>
              <a:rPr lang="fr-FR" sz="1700" dirty="0">
                <a:latin typeface="Calibri" panose="020F0502020204030204" pitchFamily="34" charset="0"/>
              </a:rPr>
              <a:t>source d’obtention des données concernant les déclarations sociales</a:t>
            </a:r>
            <a:endParaRPr lang="fr-FR" sz="1700" dirty="0">
              <a:latin typeface="Calibri" panose="020F0502020204030204" pitchFamily="34" charset="0"/>
              <a:ea typeface="Times New Roman" panose="02020603050405020304" pitchFamily="18" charset="0"/>
              <a:cs typeface="Arial" panose="020B0604020202020204" pitchFamily="34" charset="0"/>
            </a:endParaRPr>
          </a:p>
          <a:p>
            <a:pPr lvl="1" algn="just">
              <a:lnSpc>
                <a:spcPct val="115000"/>
              </a:lnSpc>
              <a:spcBef>
                <a:spcPts val="750"/>
              </a:spcBef>
              <a:spcAft>
                <a:spcPts val="0"/>
              </a:spcAft>
            </a:pPr>
            <a:r>
              <a:rPr lang="fr-FR" sz="1900" dirty="0">
                <a:latin typeface="Calibri" panose="020F0502020204030204" pitchFamily="34" charset="0"/>
                <a:ea typeface="Times New Roman" panose="02020603050405020304" pitchFamily="18" charset="0"/>
                <a:cs typeface="Arial" panose="020B0604020202020204" pitchFamily="34" charset="0"/>
              </a:rPr>
              <a:t>La DSN offre des opportunités aux mutuelles pour améliorer leur gestion des contrats collectifs</a:t>
            </a:r>
          </a:p>
          <a:p>
            <a:pPr lvl="2" algn="just">
              <a:lnSpc>
                <a:spcPct val="115000"/>
              </a:lnSpc>
              <a:spcBef>
                <a:spcPts val="750"/>
              </a:spcBef>
              <a:spcAft>
                <a:spcPts val="0"/>
              </a:spcAft>
            </a:pPr>
            <a:r>
              <a:rPr lang="fr-FR" sz="1700" dirty="0">
                <a:latin typeface="Calibri" panose="020F0502020204030204" pitchFamily="34" charset="0"/>
                <a:ea typeface="Times New Roman" panose="02020603050405020304" pitchFamily="18" charset="0"/>
                <a:cs typeface="Arial" panose="020B0604020202020204" pitchFamily="34" charset="0"/>
              </a:rPr>
              <a:t>Analyse par processus en fonction des données disponibles et de leur périodicité de transmission</a:t>
            </a:r>
          </a:p>
          <a:p>
            <a:endParaRPr lang="fr-FR" dirty="0" smtClean="0">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0"/>
              </a:spcAft>
            </a:pPr>
            <a:r>
              <a:rPr lang="fr-FR" sz="2000" dirty="0">
                <a:latin typeface="Calibri" panose="020F0502020204030204" pitchFamily="34" charset="0"/>
                <a:ea typeface="Times New Roman" panose="02020603050405020304" pitchFamily="18" charset="0"/>
                <a:cs typeface="Arial" panose="020B0604020202020204" pitchFamily="34" charset="0"/>
              </a:rPr>
              <a:t>La mise en œuvre de la DSN </a:t>
            </a:r>
            <a:r>
              <a:rPr lang="fr-FR" sz="2000" dirty="0" smtClean="0">
                <a:latin typeface="Calibri" panose="020F0502020204030204" pitchFamily="34" charset="0"/>
                <a:ea typeface="Times New Roman" panose="02020603050405020304" pitchFamily="18" charset="0"/>
                <a:cs typeface="Arial" panose="020B0604020202020204" pitchFamily="34" charset="0"/>
              </a:rPr>
              <a:t>nécessite </a:t>
            </a:r>
            <a:r>
              <a:rPr lang="fr-FR" sz="2000" dirty="0">
                <a:latin typeface="Calibri" panose="020F0502020204030204" pitchFamily="34" charset="0"/>
                <a:ea typeface="Times New Roman" panose="02020603050405020304" pitchFamily="18" charset="0"/>
                <a:cs typeface="Arial" panose="020B0604020202020204" pitchFamily="34" charset="0"/>
              </a:rPr>
              <a:t>de mener une réflexion globale sur la gestion des </a:t>
            </a:r>
            <a:r>
              <a:rPr lang="fr-FR" sz="2000" dirty="0" smtClean="0">
                <a:latin typeface="Calibri" panose="020F0502020204030204" pitchFamily="34" charset="0"/>
                <a:ea typeface="Times New Roman" panose="02020603050405020304" pitchFamily="18" charset="0"/>
                <a:cs typeface="Arial" panose="020B0604020202020204" pitchFamily="34" charset="0"/>
              </a:rPr>
              <a:t>contrats collectifs</a:t>
            </a:r>
            <a:endParaRPr lang="fr-FR" sz="2000" dirty="0">
              <a:latin typeface="Calibri" panose="020F0502020204030204" pitchFamily="34" charset="0"/>
              <a:ea typeface="Times New Roman" panose="02020603050405020304" pitchFamily="18" charset="0"/>
              <a:cs typeface="Arial" panose="020B0604020202020204" pitchFamily="34" charset="0"/>
            </a:endParaRPr>
          </a:p>
          <a:p>
            <a:pPr lvl="1" algn="just">
              <a:lnSpc>
                <a:spcPct val="125000"/>
              </a:lnSpc>
              <a:spcBef>
                <a:spcPts val="750"/>
              </a:spcBef>
              <a:spcAft>
                <a:spcPts val="0"/>
              </a:spcAft>
            </a:pPr>
            <a:r>
              <a:rPr lang="fr-FR" sz="1800" dirty="0">
                <a:latin typeface="Calibri" panose="020F0502020204030204" pitchFamily="34" charset="0"/>
                <a:ea typeface="Times New Roman" panose="02020603050405020304" pitchFamily="18" charset="0"/>
                <a:cs typeface="Arial" panose="020B0604020202020204" pitchFamily="34" charset="0"/>
              </a:rPr>
              <a:t>Organisation, Processus, RH, </a:t>
            </a:r>
            <a:r>
              <a:rPr lang="fr-FR" sz="1800" dirty="0" smtClean="0">
                <a:latin typeface="Calibri" panose="020F0502020204030204" pitchFamily="34" charset="0"/>
                <a:ea typeface="Times New Roman" panose="02020603050405020304" pitchFamily="18" charset="0"/>
                <a:cs typeface="Arial" panose="020B0604020202020204" pitchFamily="34" charset="0"/>
              </a:rPr>
              <a:t>Juridique </a:t>
            </a:r>
            <a:r>
              <a:rPr lang="fr-FR" sz="1800" dirty="0">
                <a:latin typeface="Calibri" panose="020F0502020204030204" pitchFamily="34" charset="0"/>
                <a:ea typeface="Times New Roman" panose="02020603050405020304" pitchFamily="18" charset="0"/>
                <a:cs typeface="Arial" panose="020B0604020202020204" pitchFamily="34" charset="0"/>
              </a:rPr>
              <a:t>et, en tout dernier lieu, </a:t>
            </a:r>
            <a:r>
              <a:rPr lang="fr-FR" sz="1800" dirty="0" smtClean="0">
                <a:latin typeface="Calibri" panose="020F0502020204030204" pitchFamily="34" charset="0"/>
                <a:ea typeface="Times New Roman" panose="02020603050405020304" pitchFamily="18" charset="0"/>
                <a:cs typeface="Arial" panose="020B0604020202020204" pitchFamily="34" charset="0"/>
              </a:rPr>
              <a:t>Informatique</a:t>
            </a:r>
            <a:endParaRPr lang="fr-FR" sz="18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7983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fr-FR" dirty="0" smtClean="0"/>
              <a:t>Impacts de la DSN</a:t>
            </a:r>
            <a:br>
              <a:rPr lang="fr-FR" dirty="0" smtClean="0"/>
            </a:br>
            <a:r>
              <a:rPr lang="fr-FR" dirty="0" smtClean="0"/>
              <a:t>sur les processus dans les mutuelles</a:t>
            </a:r>
          </a:p>
        </p:txBody>
      </p:sp>
      <p:grpSp>
        <p:nvGrpSpPr>
          <p:cNvPr id="3" name="Groupe 2"/>
          <p:cNvGrpSpPr/>
          <p:nvPr/>
        </p:nvGrpSpPr>
        <p:grpSpPr>
          <a:xfrm>
            <a:off x="2483768" y="1124744"/>
            <a:ext cx="2016000" cy="4358288"/>
            <a:chOff x="2483768" y="1124744"/>
            <a:chExt cx="2016000" cy="4358288"/>
          </a:xfrm>
        </p:grpSpPr>
        <p:grpSp>
          <p:nvGrpSpPr>
            <p:cNvPr id="6" name="Groupe 5"/>
            <p:cNvGrpSpPr/>
            <p:nvPr/>
          </p:nvGrpSpPr>
          <p:grpSpPr>
            <a:xfrm>
              <a:off x="2483768" y="1124744"/>
              <a:ext cx="2016000" cy="814922"/>
              <a:chOff x="3088" y="781384"/>
              <a:chExt cx="1857283" cy="742913"/>
            </a:xfrm>
          </p:grpSpPr>
          <p:sp>
            <p:nvSpPr>
              <p:cNvPr id="28" name="Rectangle 27"/>
              <p:cNvSpPr/>
              <p:nvPr/>
            </p:nvSpPr>
            <p:spPr>
              <a:xfrm>
                <a:off x="3088" y="781384"/>
                <a:ext cx="1857283" cy="74291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28"/>
              <p:cNvSpPr/>
              <p:nvPr/>
            </p:nvSpPr>
            <p:spPr>
              <a:xfrm>
                <a:off x="3088" y="781384"/>
                <a:ext cx="1857283" cy="742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fr-FR" sz="2000" b="0" kern="1200" dirty="0" smtClean="0">
                    <a:latin typeface="Calibri" panose="020F0502020204030204" pitchFamily="34" charset="0"/>
                  </a:rPr>
                  <a:t>OFFRE DE SERVICES AUX ENTREPRISES</a:t>
                </a:r>
                <a:endParaRPr lang="fr-FR" sz="2000" kern="1200" dirty="0">
                  <a:latin typeface="Calibri" panose="020F0502020204030204" pitchFamily="34" charset="0"/>
                </a:endParaRPr>
              </a:p>
            </p:txBody>
          </p:sp>
        </p:grpSp>
        <p:grpSp>
          <p:nvGrpSpPr>
            <p:cNvPr id="7" name="Groupe 6"/>
            <p:cNvGrpSpPr/>
            <p:nvPr/>
          </p:nvGrpSpPr>
          <p:grpSpPr>
            <a:xfrm>
              <a:off x="2483768" y="2002236"/>
              <a:ext cx="2016000" cy="3480796"/>
              <a:chOff x="3088" y="1524297"/>
              <a:chExt cx="1857283" cy="3337920"/>
            </a:xfrm>
          </p:grpSpPr>
          <p:sp>
            <p:nvSpPr>
              <p:cNvPr id="26" name="Rectangle 25"/>
              <p:cNvSpPr/>
              <p:nvPr/>
            </p:nvSpPr>
            <p:spPr>
              <a:xfrm>
                <a:off x="3088" y="1524297"/>
                <a:ext cx="1857283" cy="333792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3088" y="1524297"/>
                <a:ext cx="1857283" cy="33379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l" defTabSz="800100" rtl="0">
                  <a:lnSpc>
                    <a:spcPct val="90000"/>
                  </a:lnSpc>
                  <a:spcBef>
                    <a:spcPct val="0"/>
                  </a:spcBef>
                  <a:spcAft>
                    <a:spcPct val="15000"/>
                  </a:spcAft>
                </a:pPr>
                <a:r>
                  <a:rPr lang="fr-FR" sz="1800" kern="1200" dirty="0" smtClean="0">
                    <a:latin typeface="Calibri" panose="020F0502020204030204" pitchFamily="34" charset="0"/>
                  </a:rPr>
                  <a:t>Évolutions dans les relations avec les entreprises dans le cadre des contrats collectifs</a:t>
                </a:r>
                <a:endParaRPr lang="fr-FR" sz="1800" kern="1200" dirty="0">
                  <a:latin typeface="Calibri" panose="020F0502020204030204" pitchFamily="34" charset="0"/>
                </a:endParaRPr>
              </a:p>
            </p:txBody>
          </p:sp>
        </p:grpSp>
      </p:grpSp>
      <p:grpSp>
        <p:nvGrpSpPr>
          <p:cNvPr id="2" name="Groupe 1"/>
          <p:cNvGrpSpPr/>
          <p:nvPr/>
        </p:nvGrpSpPr>
        <p:grpSpPr>
          <a:xfrm>
            <a:off x="323528" y="1124744"/>
            <a:ext cx="2016000" cy="4358288"/>
            <a:chOff x="323528" y="1124744"/>
            <a:chExt cx="2016000" cy="4358288"/>
          </a:xfrm>
        </p:grpSpPr>
        <p:grpSp>
          <p:nvGrpSpPr>
            <p:cNvPr id="8" name="Groupe 7"/>
            <p:cNvGrpSpPr/>
            <p:nvPr/>
          </p:nvGrpSpPr>
          <p:grpSpPr>
            <a:xfrm>
              <a:off x="323528" y="1124744"/>
              <a:ext cx="2016000" cy="814922"/>
              <a:chOff x="2120391" y="781384"/>
              <a:chExt cx="1857283" cy="742913"/>
            </a:xfrm>
            <a:solidFill>
              <a:schemeClr val="accent2"/>
            </a:solidFill>
          </p:grpSpPr>
          <p:sp>
            <p:nvSpPr>
              <p:cNvPr id="24" name="Rectangle 23"/>
              <p:cNvSpPr/>
              <p:nvPr/>
            </p:nvSpPr>
            <p:spPr>
              <a:xfrm>
                <a:off x="2120391" y="781384"/>
                <a:ext cx="1857283" cy="742913"/>
              </a:xfrm>
              <a:prstGeom prst="rect">
                <a:avLst/>
              </a:prstGeom>
              <a:grp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ectangle 24"/>
              <p:cNvSpPr/>
              <p:nvPr/>
            </p:nvSpPr>
            <p:spPr>
              <a:xfrm>
                <a:off x="2120391" y="781384"/>
                <a:ext cx="1857283" cy="742913"/>
              </a:xfrm>
              <a:prstGeom prst="rect">
                <a:avLst/>
              </a:prstGeom>
              <a:grpFill/>
              <a:ln>
                <a:solidFill>
                  <a:schemeClr val="accent2"/>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fr-FR" sz="2000" b="0" kern="1200" dirty="0" smtClean="0">
                    <a:latin typeface="Calibri" panose="020F0502020204030204" pitchFamily="34" charset="0"/>
                  </a:rPr>
                  <a:t>GESTION DES CONTRATS COLLECTIFS</a:t>
                </a:r>
                <a:endParaRPr lang="fr-FR" sz="2000" kern="1200" dirty="0">
                  <a:latin typeface="Calibri" panose="020F0502020204030204" pitchFamily="34" charset="0"/>
                </a:endParaRPr>
              </a:p>
            </p:txBody>
          </p:sp>
        </p:grpSp>
        <p:grpSp>
          <p:nvGrpSpPr>
            <p:cNvPr id="9" name="Groupe 8"/>
            <p:cNvGrpSpPr/>
            <p:nvPr/>
          </p:nvGrpSpPr>
          <p:grpSpPr>
            <a:xfrm>
              <a:off x="323528" y="2002236"/>
              <a:ext cx="2016000" cy="3480796"/>
              <a:chOff x="2120391" y="1524297"/>
              <a:chExt cx="1857283" cy="3337920"/>
            </a:xfrm>
            <a:solidFill>
              <a:schemeClr val="accent2">
                <a:lumMod val="20000"/>
                <a:lumOff val="80000"/>
              </a:schemeClr>
            </a:solidFill>
          </p:grpSpPr>
          <p:sp>
            <p:nvSpPr>
              <p:cNvPr id="22" name="Rectangle 21"/>
              <p:cNvSpPr/>
              <p:nvPr/>
            </p:nvSpPr>
            <p:spPr>
              <a:xfrm>
                <a:off x="2120391" y="1524297"/>
                <a:ext cx="1857283" cy="3337920"/>
              </a:xfrm>
              <a:prstGeom prst="rect">
                <a:avLst/>
              </a:prstGeom>
              <a:grpFill/>
              <a:ln>
                <a:solidFill>
                  <a:schemeClr val="accent2">
                    <a:lumMod val="20000"/>
                    <a:lumOff val="8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2120391" y="1524297"/>
                <a:ext cx="1857283" cy="3337920"/>
              </a:xfrm>
              <a:prstGeom prst="rect">
                <a:avLst/>
              </a:prstGeom>
              <a:grpFill/>
              <a:ln>
                <a:solidFill>
                  <a:schemeClr val="accent2">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defTabSz="800100">
                  <a:lnSpc>
                    <a:spcPct val="90000"/>
                  </a:lnSpc>
                  <a:spcAft>
                    <a:spcPct val="15000"/>
                  </a:spcAft>
                </a:pPr>
                <a:r>
                  <a:rPr lang="fr-FR" sz="1800" kern="1200" dirty="0" smtClean="0">
                    <a:latin typeface="Calibri" panose="020F0502020204030204" pitchFamily="34" charset="0"/>
                  </a:rPr>
                  <a:t>Refonte des processus de gestion des adhésions et  affiliations, de gestion des cotisations et du recouvrement, de gestion des </a:t>
                </a:r>
                <a:r>
                  <a:rPr lang="fr-FR" dirty="0" smtClean="0">
                    <a:solidFill>
                      <a:schemeClr val="tx1"/>
                    </a:solidFill>
                    <a:latin typeface="Calibri" panose="020F0502020204030204" pitchFamily="34" charset="0"/>
                  </a:rPr>
                  <a:t>prestations, de gestion </a:t>
                </a:r>
                <a:r>
                  <a:rPr lang="fr-FR" dirty="0">
                    <a:solidFill>
                      <a:schemeClr val="tx1"/>
                    </a:solidFill>
                    <a:latin typeface="Calibri" panose="020F0502020204030204" pitchFamily="34" charset="0"/>
                  </a:rPr>
                  <a:t>du </a:t>
                </a:r>
                <a:r>
                  <a:rPr lang="fr-FR" dirty="0" smtClean="0">
                    <a:solidFill>
                      <a:schemeClr val="tx1"/>
                    </a:solidFill>
                    <a:latin typeface="Calibri" panose="020F0502020204030204" pitchFamily="34" charset="0"/>
                  </a:rPr>
                  <a:t>risque, pilotage et tarification</a:t>
                </a:r>
                <a:endParaRPr lang="fr-FR" sz="1800" kern="1200" dirty="0">
                  <a:solidFill>
                    <a:schemeClr val="tx1"/>
                  </a:solidFill>
                  <a:latin typeface="Calibri" panose="020F0502020204030204" pitchFamily="34" charset="0"/>
                </a:endParaRPr>
              </a:p>
            </p:txBody>
          </p:sp>
        </p:grpSp>
      </p:grpSp>
      <p:grpSp>
        <p:nvGrpSpPr>
          <p:cNvPr id="5" name="Groupe 4"/>
          <p:cNvGrpSpPr/>
          <p:nvPr/>
        </p:nvGrpSpPr>
        <p:grpSpPr>
          <a:xfrm>
            <a:off x="6851458" y="1131389"/>
            <a:ext cx="2016000" cy="4358288"/>
            <a:chOff x="6851458" y="1131389"/>
            <a:chExt cx="2016000" cy="4358288"/>
          </a:xfrm>
        </p:grpSpPr>
        <p:grpSp>
          <p:nvGrpSpPr>
            <p:cNvPr id="10" name="Groupe 9"/>
            <p:cNvGrpSpPr/>
            <p:nvPr/>
          </p:nvGrpSpPr>
          <p:grpSpPr>
            <a:xfrm>
              <a:off x="6851458" y="1131389"/>
              <a:ext cx="2016000" cy="814922"/>
              <a:chOff x="4237694" y="781384"/>
              <a:chExt cx="1857283" cy="742913"/>
            </a:xfrm>
            <a:solidFill>
              <a:schemeClr val="accent3"/>
            </a:solidFill>
          </p:grpSpPr>
          <p:sp>
            <p:nvSpPr>
              <p:cNvPr id="20" name="Rectangle 19"/>
              <p:cNvSpPr/>
              <p:nvPr/>
            </p:nvSpPr>
            <p:spPr>
              <a:xfrm>
                <a:off x="4237694" y="781384"/>
                <a:ext cx="1857283" cy="742913"/>
              </a:xfrm>
              <a:prstGeom prst="rect">
                <a:avLst/>
              </a:prstGeom>
              <a:grp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4237694" y="781384"/>
                <a:ext cx="1857283" cy="742913"/>
              </a:xfrm>
              <a:prstGeom prst="rect">
                <a:avLst/>
              </a:prstGeom>
              <a:grpFill/>
              <a:ln>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fr-FR" sz="2000" b="0" kern="1200" dirty="0" smtClean="0">
                    <a:latin typeface="Calibri" panose="020F0502020204030204" pitchFamily="34" charset="0"/>
                  </a:rPr>
                  <a:t>INFORMATIQUE</a:t>
                </a:r>
                <a:endParaRPr lang="fr-FR" sz="2000" kern="1200" dirty="0">
                  <a:latin typeface="Calibri" panose="020F0502020204030204" pitchFamily="34" charset="0"/>
                </a:endParaRPr>
              </a:p>
            </p:txBody>
          </p:sp>
        </p:grpSp>
        <p:grpSp>
          <p:nvGrpSpPr>
            <p:cNvPr id="11" name="Groupe 10"/>
            <p:cNvGrpSpPr/>
            <p:nvPr/>
          </p:nvGrpSpPr>
          <p:grpSpPr>
            <a:xfrm>
              <a:off x="6851458" y="2008881"/>
              <a:ext cx="2016000" cy="3480796"/>
              <a:chOff x="4237694" y="1524297"/>
              <a:chExt cx="1857283" cy="3337920"/>
            </a:xfrm>
            <a:solidFill>
              <a:schemeClr val="accent3">
                <a:lumMod val="20000"/>
                <a:lumOff val="80000"/>
              </a:schemeClr>
            </a:solidFill>
          </p:grpSpPr>
          <p:sp>
            <p:nvSpPr>
              <p:cNvPr id="18" name="Rectangle 17"/>
              <p:cNvSpPr/>
              <p:nvPr/>
            </p:nvSpPr>
            <p:spPr>
              <a:xfrm>
                <a:off x="4237694" y="1524297"/>
                <a:ext cx="1857283" cy="3337920"/>
              </a:xfrm>
              <a:prstGeom prst="rect">
                <a:avLst/>
              </a:prstGeom>
              <a:grpFill/>
              <a:ln>
                <a:solidFill>
                  <a:schemeClr val="accent3">
                    <a:lumMod val="20000"/>
                    <a:lumOff val="8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4237694" y="1524297"/>
                <a:ext cx="1857283" cy="3337920"/>
              </a:xfrm>
              <a:prstGeom prst="rect">
                <a:avLst/>
              </a:prstGeom>
              <a:grpFill/>
              <a:ln>
                <a:solidFill>
                  <a:schemeClr val="accent3">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l" defTabSz="800100" rtl="0">
                  <a:lnSpc>
                    <a:spcPct val="90000"/>
                  </a:lnSpc>
                  <a:spcBef>
                    <a:spcPct val="0"/>
                  </a:spcBef>
                  <a:spcAft>
                    <a:spcPct val="15000"/>
                  </a:spcAft>
                </a:pPr>
                <a:r>
                  <a:rPr lang="fr-FR" sz="1800" kern="1200" dirty="0" smtClean="0">
                    <a:latin typeface="Calibri" panose="020F0502020204030204" pitchFamily="34" charset="0"/>
                  </a:rPr>
                  <a:t>Mise à niveau des outils informatiques pour accueillir et traiter ces nouveaux flux, avec une périodicité mensuelle, voire événementielle </a:t>
                </a:r>
                <a:r>
                  <a:rPr lang="fr-FR" sz="1800" kern="1200" dirty="0" smtClean="0">
                    <a:solidFill>
                      <a:schemeClr val="tx1"/>
                    </a:solidFill>
                    <a:latin typeface="Calibri" panose="020F0502020204030204" pitchFamily="34" charset="0"/>
                  </a:rPr>
                  <a:t>au regard </a:t>
                </a:r>
                <a:r>
                  <a:rPr lang="fr-FR" sz="1800" kern="1200" dirty="0" smtClean="0">
                    <a:latin typeface="Calibri" panose="020F0502020204030204" pitchFamily="34" charset="0"/>
                  </a:rPr>
                  <a:t>de la nouvelle organisation</a:t>
                </a:r>
                <a:endParaRPr lang="fr-FR" sz="1800" kern="1200" dirty="0">
                  <a:latin typeface="Calibri" panose="020F0502020204030204" pitchFamily="34" charset="0"/>
                </a:endParaRPr>
              </a:p>
            </p:txBody>
          </p:sp>
        </p:grpSp>
      </p:grpSp>
      <p:grpSp>
        <p:nvGrpSpPr>
          <p:cNvPr id="4" name="Groupe 3"/>
          <p:cNvGrpSpPr/>
          <p:nvPr/>
        </p:nvGrpSpPr>
        <p:grpSpPr>
          <a:xfrm>
            <a:off x="4667613" y="1131389"/>
            <a:ext cx="2016000" cy="4358288"/>
            <a:chOff x="4667613" y="1131389"/>
            <a:chExt cx="2016000" cy="4358288"/>
          </a:xfrm>
        </p:grpSpPr>
        <p:grpSp>
          <p:nvGrpSpPr>
            <p:cNvPr id="12" name="Groupe 11"/>
            <p:cNvGrpSpPr/>
            <p:nvPr/>
          </p:nvGrpSpPr>
          <p:grpSpPr>
            <a:xfrm>
              <a:off x="4667613" y="1131389"/>
              <a:ext cx="2016000" cy="814922"/>
              <a:chOff x="6354997" y="781384"/>
              <a:chExt cx="1857283" cy="742913"/>
            </a:xfrm>
            <a:solidFill>
              <a:schemeClr val="accent5"/>
            </a:solidFill>
          </p:grpSpPr>
          <p:sp>
            <p:nvSpPr>
              <p:cNvPr id="16" name="Rectangle 15"/>
              <p:cNvSpPr/>
              <p:nvPr/>
            </p:nvSpPr>
            <p:spPr>
              <a:xfrm>
                <a:off x="6354997" y="781384"/>
                <a:ext cx="1857283" cy="742913"/>
              </a:xfrm>
              <a:prstGeom prst="rect">
                <a:avLst/>
              </a:prstGeom>
              <a:grp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16"/>
              <p:cNvSpPr/>
              <p:nvPr/>
            </p:nvSpPr>
            <p:spPr>
              <a:xfrm>
                <a:off x="6354997" y="781384"/>
                <a:ext cx="1857283" cy="742913"/>
              </a:xfrm>
              <a:prstGeom prst="rect">
                <a:avLst/>
              </a:prstGeom>
              <a:grpFill/>
              <a:ln>
                <a:solidFill>
                  <a:schemeClr val="accent5"/>
                </a:solidFill>
              </a:ln>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fr-FR" sz="2000" b="0" kern="1200" dirty="0" smtClean="0">
                    <a:latin typeface="Calibri" panose="020F0502020204030204" pitchFamily="34" charset="0"/>
                  </a:rPr>
                  <a:t>JURIDIQUE</a:t>
                </a:r>
                <a:endParaRPr lang="fr-FR" sz="2000" kern="1200" dirty="0">
                  <a:latin typeface="Calibri" panose="020F0502020204030204" pitchFamily="34" charset="0"/>
                </a:endParaRPr>
              </a:p>
            </p:txBody>
          </p:sp>
        </p:grpSp>
        <p:grpSp>
          <p:nvGrpSpPr>
            <p:cNvPr id="13" name="Groupe 12"/>
            <p:cNvGrpSpPr/>
            <p:nvPr/>
          </p:nvGrpSpPr>
          <p:grpSpPr>
            <a:xfrm>
              <a:off x="4667613" y="2008881"/>
              <a:ext cx="2016000" cy="3480796"/>
              <a:chOff x="6354997" y="1524297"/>
              <a:chExt cx="1857283" cy="3337920"/>
            </a:xfrm>
            <a:solidFill>
              <a:schemeClr val="accent5">
                <a:lumMod val="20000"/>
                <a:lumOff val="80000"/>
              </a:schemeClr>
            </a:solidFill>
          </p:grpSpPr>
          <p:sp>
            <p:nvSpPr>
              <p:cNvPr id="14" name="Rectangle 13"/>
              <p:cNvSpPr/>
              <p:nvPr/>
            </p:nvSpPr>
            <p:spPr>
              <a:xfrm>
                <a:off x="6354997" y="1524297"/>
                <a:ext cx="1857283" cy="3337920"/>
              </a:xfrm>
              <a:prstGeom prst="rect">
                <a:avLst/>
              </a:prstGeom>
              <a:grpFill/>
              <a:ln>
                <a:solidFill>
                  <a:schemeClr val="accent5">
                    <a:lumMod val="20000"/>
                    <a:lumOff val="8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6354997" y="1524297"/>
                <a:ext cx="1857283" cy="3337920"/>
              </a:xfrm>
              <a:prstGeom prst="rect">
                <a:avLst/>
              </a:prstGeom>
              <a:grpFill/>
              <a:ln>
                <a:solidFill>
                  <a:schemeClr val="accent5">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l" defTabSz="800100" rtl="0">
                  <a:lnSpc>
                    <a:spcPct val="90000"/>
                  </a:lnSpc>
                  <a:spcBef>
                    <a:spcPct val="0"/>
                  </a:spcBef>
                  <a:spcAft>
                    <a:spcPct val="15000"/>
                  </a:spcAft>
                </a:pPr>
                <a:r>
                  <a:rPr lang="fr-FR" sz="1800" kern="1200" dirty="0" smtClean="0">
                    <a:latin typeface="Calibri" panose="020F0502020204030204" pitchFamily="34" charset="0"/>
                  </a:rPr>
                  <a:t>Adaptations des conventions de gestion, des contrats et des déclarations CNIL à la nouvelle organisation</a:t>
                </a:r>
                <a:endParaRPr lang="fr-FR" sz="1800" kern="1200" dirty="0">
                  <a:latin typeface="Calibri" panose="020F0502020204030204" pitchFamily="34" charset="0"/>
                </a:endParaRPr>
              </a:p>
            </p:txBody>
          </p:sp>
        </p:grpSp>
      </p:grpSp>
      <p:grpSp>
        <p:nvGrpSpPr>
          <p:cNvPr id="35" name="Groupe 34"/>
          <p:cNvGrpSpPr/>
          <p:nvPr/>
        </p:nvGrpSpPr>
        <p:grpSpPr>
          <a:xfrm>
            <a:off x="323528" y="5668326"/>
            <a:ext cx="8543930" cy="849394"/>
            <a:chOff x="2120391" y="1524297"/>
            <a:chExt cx="1857283" cy="3337920"/>
          </a:xfrm>
          <a:solidFill>
            <a:srgbClr val="7030A0"/>
          </a:solidFill>
        </p:grpSpPr>
        <p:sp>
          <p:nvSpPr>
            <p:cNvPr id="36" name="Rectangle 35"/>
            <p:cNvSpPr/>
            <p:nvPr/>
          </p:nvSpPr>
          <p:spPr>
            <a:xfrm>
              <a:off x="2120391" y="1524297"/>
              <a:ext cx="1857283" cy="3337920"/>
            </a:xfrm>
            <a:prstGeom prst="rect">
              <a:avLst/>
            </a:prstGeom>
            <a:grpFill/>
            <a:ln>
              <a:solidFill>
                <a:schemeClr val="accent2">
                  <a:lumMod val="20000"/>
                  <a:lumOff val="8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2120391" y="1524297"/>
              <a:ext cx="1857283" cy="3337920"/>
            </a:xfrm>
            <a:prstGeom prst="rect">
              <a:avLst/>
            </a:prstGeom>
            <a:grpFill/>
            <a:ln>
              <a:solidFill>
                <a:schemeClr val="accent2">
                  <a:lumMod val="20000"/>
                  <a:lumOff val="8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algn="ctr" defTabSz="800100">
                <a:lnSpc>
                  <a:spcPct val="90000"/>
                </a:lnSpc>
                <a:spcAft>
                  <a:spcPct val="15000"/>
                </a:spcAft>
              </a:pPr>
              <a:endParaRPr lang="fr-FR" sz="1400" kern="1200" dirty="0" smtClean="0">
                <a:solidFill>
                  <a:schemeClr val="bg1"/>
                </a:solidFill>
                <a:latin typeface="Calibri" panose="020F0502020204030204" pitchFamily="34" charset="0"/>
              </a:endParaRPr>
            </a:p>
            <a:p>
              <a:pPr marL="0" lvl="1" algn="ctr" defTabSz="800100">
                <a:lnSpc>
                  <a:spcPct val="90000"/>
                </a:lnSpc>
                <a:spcAft>
                  <a:spcPct val="15000"/>
                </a:spcAft>
              </a:pPr>
              <a:r>
                <a:rPr lang="fr-FR" sz="2000" kern="1200" dirty="0" smtClean="0">
                  <a:solidFill>
                    <a:schemeClr val="bg1"/>
                  </a:solidFill>
                  <a:latin typeface="Calibri" panose="020F0502020204030204" pitchFamily="34" charset="0"/>
                </a:rPr>
                <a:t>CONDUITE DU CHANGEMENT</a:t>
              </a:r>
              <a:endParaRPr lang="fr-FR" sz="2000" kern="12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8455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1259632" y="115888"/>
            <a:ext cx="6336556" cy="504825"/>
          </a:xfrm>
          <a:prstGeom prst="rect">
            <a:avLst/>
          </a:prstGeom>
        </p:spPr>
        <p:txBody>
          <a:bodyPr/>
          <a:lstStyle/>
          <a:p>
            <a:pPr>
              <a:defRPr/>
            </a:pPr>
            <a:r>
              <a:rPr lang="fr-FR" sz="2800" b="1" dirty="0" smtClean="0">
                <a:solidFill>
                  <a:schemeClr val="bg1"/>
                </a:solidFill>
                <a:latin typeface="+mj-lt"/>
                <a:ea typeface="+mj-ea"/>
                <a:cs typeface="+mj-cs"/>
              </a:rPr>
              <a:t>ORDRE DU JOUR</a:t>
            </a:r>
            <a:endParaRPr lang="fr-FR" sz="2800" b="1" dirty="0">
              <a:solidFill>
                <a:schemeClr val="bg1"/>
              </a:solidFill>
              <a:latin typeface="+mj-lt"/>
              <a:ea typeface="+mj-ea"/>
              <a:cs typeface="+mj-cs"/>
            </a:endParaRPr>
          </a:p>
        </p:txBody>
      </p:sp>
      <p:sp>
        <p:nvSpPr>
          <p:cNvPr id="9" name="Espace réservé du contenu 1"/>
          <p:cNvSpPr txBox="1">
            <a:spLocks/>
          </p:cNvSpPr>
          <p:nvPr/>
        </p:nvSpPr>
        <p:spPr>
          <a:xfrm>
            <a:off x="971600" y="1268760"/>
            <a:ext cx="7632651" cy="5328890"/>
          </a:xfrm>
          <a:prstGeom prst="rect">
            <a:avLst/>
          </a:prstGeom>
        </p:spPr>
        <p:txBody>
          <a:bodyPr>
            <a:normAutofit/>
          </a:bodyPr>
          <a:lstStyle/>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r>
              <a:rPr lang="fr-FR" sz="2200" dirty="0" smtClean="0">
                <a:latin typeface="Calibri" panose="020F0502020204030204" pitchFamily="34" charset="0"/>
                <a:ea typeface="Times New Roman" panose="02020603050405020304" pitchFamily="18" charset="0"/>
              </a:rPr>
              <a:t>Introduction</a:t>
            </a:r>
          </a:p>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endParaRPr lang="fr-FR" altLang="fr-FR" sz="2200" dirty="0">
              <a:latin typeface="Calibri" panose="020F0502020204030204" pitchFamily="34" charset="0"/>
              <a:cs typeface="Arial" panose="020B0604020202020204" pitchFamily="34" charset="0"/>
            </a:endParaRPr>
          </a:p>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r>
              <a:rPr lang="fr-FR" altLang="fr-FR" sz="2200" dirty="0" smtClean="0">
                <a:latin typeface="Calibri" panose="020F0502020204030204" pitchFamily="34" charset="0"/>
              </a:rPr>
              <a:t>La Déclaration Sociale Nominative (DSN) :</a:t>
            </a:r>
          </a:p>
          <a:p>
            <a:pPr marL="719138" lvl="1" indent="-261938" algn="just" eaLnBrk="0" hangingPunct="0">
              <a:lnSpc>
                <a:spcPct val="115000"/>
              </a:lnSpc>
              <a:spcBef>
                <a:spcPts val="750"/>
              </a:spcBef>
              <a:spcAft>
                <a:spcPts val="0"/>
              </a:spcAft>
              <a:buClr>
                <a:schemeClr val="accent1"/>
              </a:buClr>
              <a:buSzPct val="130000"/>
              <a:buFont typeface="Wingdings 3" pitchFamily="18" charset="2"/>
              <a:buChar char=""/>
              <a:defRPr/>
            </a:pPr>
            <a:r>
              <a:rPr lang="fr-FR" altLang="fr-FR" sz="1900" dirty="0" smtClean="0">
                <a:latin typeface="Calibri" panose="020F0502020204030204" pitchFamily="34" charset="0"/>
                <a:ea typeface="Times New Roman" panose="02020603050405020304" pitchFamily="18" charset="0"/>
              </a:rPr>
              <a:t>Généralisation </a:t>
            </a:r>
            <a:r>
              <a:rPr lang="fr-FR" altLang="fr-FR" sz="1900" dirty="0">
                <a:latin typeface="Calibri" panose="020F0502020204030204" pitchFamily="34" charset="0"/>
                <a:ea typeface="Times New Roman" panose="02020603050405020304" pitchFamily="18" charset="0"/>
              </a:rPr>
              <a:t>et enjeux pour les mutuelles</a:t>
            </a:r>
          </a:p>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endParaRPr lang="fr-FR" altLang="fr-FR" sz="2200" dirty="0">
              <a:latin typeface="Calibri" panose="020F0502020204030204" pitchFamily="34" charset="0"/>
              <a:cs typeface="Arial" panose="020B0604020202020204" pitchFamily="34" charset="0"/>
            </a:endParaRPr>
          </a:p>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r>
              <a:rPr lang="fr-FR" altLang="fr-FR" sz="2200" dirty="0" smtClean="0">
                <a:latin typeface="Calibri" panose="020F0502020204030204" pitchFamily="34" charset="0"/>
              </a:rPr>
              <a:t>Le prélèvement de l’impôt sur le revenu à la source :</a:t>
            </a:r>
          </a:p>
          <a:p>
            <a:pPr marL="719138" lvl="1" indent="-261938" algn="just" eaLnBrk="0" hangingPunct="0">
              <a:lnSpc>
                <a:spcPct val="115000"/>
              </a:lnSpc>
              <a:spcBef>
                <a:spcPts val="750"/>
              </a:spcBef>
              <a:spcAft>
                <a:spcPts val="0"/>
              </a:spcAft>
              <a:buClr>
                <a:schemeClr val="accent1"/>
              </a:buClr>
              <a:buSzPct val="130000"/>
              <a:buFont typeface="Wingdings 3" pitchFamily="18" charset="2"/>
              <a:buChar char=""/>
              <a:defRPr/>
            </a:pPr>
            <a:r>
              <a:rPr lang="fr-FR" altLang="fr-FR" sz="1900" dirty="0">
                <a:latin typeface="Calibri" panose="020F0502020204030204" pitchFamily="34" charset="0"/>
                <a:ea typeface="Times New Roman" panose="02020603050405020304" pitchFamily="18" charset="0"/>
              </a:rPr>
              <a:t>Un projet à part entière dans des délais contraints</a:t>
            </a:r>
          </a:p>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endParaRPr lang="fr-FR" altLang="fr-FR" sz="2200" dirty="0">
              <a:latin typeface="Calibri" panose="020F0502020204030204" pitchFamily="34" charset="0"/>
            </a:endParaRPr>
          </a:p>
          <a:p>
            <a:pPr marL="342900" indent="-342900" algn="just" eaLnBrk="0" hangingPunct="0">
              <a:lnSpc>
                <a:spcPct val="115000"/>
              </a:lnSpc>
              <a:spcBef>
                <a:spcPts val="750"/>
              </a:spcBef>
              <a:spcAft>
                <a:spcPts val="0"/>
              </a:spcAft>
              <a:buClr>
                <a:schemeClr val="tx1">
                  <a:lumMod val="65000"/>
                  <a:lumOff val="35000"/>
                </a:schemeClr>
              </a:buClr>
              <a:buFont typeface="Wingdings 3" pitchFamily="18" charset="2"/>
              <a:buChar char=""/>
              <a:defRPr/>
            </a:pPr>
            <a:r>
              <a:rPr lang="fr-FR" altLang="fr-FR" sz="2200" dirty="0" smtClean="0">
                <a:latin typeface="Calibri" panose="020F0502020204030204" pitchFamily="34" charset="0"/>
              </a:rPr>
              <a:t> Les autres projets liés aux relations avec les entreprises</a:t>
            </a:r>
          </a:p>
          <a:p>
            <a:pPr marL="719138" lvl="1" indent="-261938" algn="just" eaLnBrk="0" hangingPunct="0">
              <a:lnSpc>
                <a:spcPct val="115000"/>
              </a:lnSpc>
              <a:spcBef>
                <a:spcPts val="750"/>
              </a:spcBef>
              <a:spcAft>
                <a:spcPts val="0"/>
              </a:spcAft>
              <a:buClr>
                <a:schemeClr val="accent1"/>
              </a:buClr>
              <a:buSzPct val="130000"/>
              <a:buFont typeface="Wingdings 3" pitchFamily="18" charset="2"/>
              <a:buChar char=""/>
              <a:defRPr/>
            </a:pPr>
            <a:r>
              <a:rPr lang="fr-FR" altLang="fr-FR" sz="1900" dirty="0" err="1">
                <a:latin typeface="Calibri" panose="020F0502020204030204" pitchFamily="34" charset="0"/>
                <a:ea typeface="Times New Roman" panose="02020603050405020304" pitchFamily="18" charset="0"/>
              </a:rPr>
              <a:t>Cotizen</a:t>
            </a:r>
            <a:r>
              <a:rPr lang="fr-FR" altLang="fr-FR" sz="1900" dirty="0">
                <a:latin typeface="Calibri" panose="020F0502020204030204" pitchFamily="34" charset="0"/>
                <a:ea typeface="Times New Roman" panose="02020603050405020304" pitchFamily="18" charset="0"/>
              </a:rPr>
              <a:t> : Gestion des ordres de paiement</a:t>
            </a:r>
          </a:p>
          <a:p>
            <a:pPr marL="719138" lvl="1" indent="-261938" algn="just" eaLnBrk="0" hangingPunct="0">
              <a:lnSpc>
                <a:spcPct val="115000"/>
              </a:lnSpc>
              <a:spcBef>
                <a:spcPts val="750"/>
              </a:spcBef>
              <a:spcAft>
                <a:spcPts val="0"/>
              </a:spcAft>
              <a:buClr>
                <a:schemeClr val="accent1"/>
              </a:buClr>
              <a:buSzPct val="130000"/>
              <a:buFont typeface="Wingdings 3" pitchFamily="18" charset="2"/>
              <a:buChar char=""/>
              <a:defRPr/>
            </a:pPr>
            <a:r>
              <a:rPr lang="fr-FR" altLang="fr-FR" sz="1900" dirty="0">
                <a:latin typeface="Calibri" panose="020F0502020204030204" pitchFamily="34" charset="0"/>
                <a:ea typeface="Times New Roman" panose="02020603050405020304" pitchFamily="18" charset="0"/>
              </a:rPr>
              <a:t>Bordereaux de paiement des indemnités journalières</a:t>
            </a:r>
          </a:p>
        </p:txBody>
      </p:sp>
    </p:spTree>
    <p:extLst>
      <p:ext uri="{BB962C8B-B14F-4D97-AF65-F5344CB8AC3E}">
        <p14:creationId xmlns:p14="http://schemas.microsoft.com/office/powerpoint/2010/main" val="1529209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Principales opportunités – Gestion des adhésions et affiliations</a:t>
            </a:r>
            <a:endParaRPr lang="fr-FR" dirty="0"/>
          </a:p>
        </p:txBody>
      </p:sp>
      <p:sp>
        <p:nvSpPr>
          <p:cNvPr id="3" name="Espace réservé du contenu 2"/>
          <p:cNvSpPr>
            <a:spLocks noGrp="1"/>
          </p:cNvSpPr>
          <p:nvPr>
            <p:ph idx="1"/>
          </p:nvPr>
        </p:nvSpPr>
        <p:spPr>
          <a:xfrm>
            <a:off x="539552" y="1772816"/>
            <a:ext cx="8241251" cy="4283045"/>
          </a:xfrm>
        </p:spPr>
        <p:txBody>
          <a:bodyPr>
            <a:normAutofit/>
          </a:bodyPr>
          <a:lstStyle/>
          <a:p>
            <a:pPr>
              <a:spcBef>
                <a:spcPts val="1200"/>
              </a:spcBef>
            </a:pPr>
            <a:r>
              <a:rPr lang="fr-FR" sz="2000" dirty="0" smtClean="0">
                <a:latin typeface="Calibri" panose="020F0502020204030204" pitchFamily="34" charset="0"/>
              </a:rPr>
              <a:t>Revoir les modalités de définition du numéro de contrat et les liens avec vos délégataires de gestion.</a:t>
            </a:r>
          </a:p>
          <a:p>
            <a:pPr>
              <a:spcBef>
                <a:spcPts val="1200"/>
              </a:spcBef>
            </a:pPr>
            <a:r>
              <a:rPr lang="fr-FR" sz="2000" dirty="0" smtClean="0">
                <a:latin typeface="Calibri" panose="020F0502020204030204" pitchFamily="34" charset="0"/>
              </a:rPr>
              <a:t>Alléger voire supprimer le bulletin d’affiliation.</a:t>
            </a:r>
          </a:p>
          <a:p>
            <a:pPr>
              <a:spcBef>
                <a:spcPts val="1200"/>
              </a:spcBef>
            </a:pPr>
            <a:r>
              <a:rPr lang="fr-FR" sz="2000" dirty="0" smtClean="0">
                <a:latin typeface="Calibri" panose="020F0502020204030204" pitchFamily="34" charset="0"/>
              </a:rPr>
              <a:t>Gérer les affiliations en prévoyance selon les mêmes modalités qu’en santé : au moment de l’adhésion et non au moment de la demande de prestations.</a:t>
            </a:r>
          </a:p>
          <a:p>
            <a:pPr>
              <a:spcBef>
                <a:spcPts val="1200"/>
              </a:spcBef>
            </a:pPr>
            <a:r>
              <a:rPr lang="fr-FR" sz="2000" dirty="0" smtClean="0">
                <a:latin typeface="Calibri" panose="020F0502020204030204" pitchFamily="34" charset="0"/>
              </a:rPr>
              <a:t>Supprimer la demande du bordereau de radiation (obligation).</a:t>
            </a:r>
          </a:p>
          <a:p>
            <a:pPr>
              <a:spcBef>
                <a:spcPts val="1200"/>
              </a:spcBef>
            </a:pPr>
            <a:r>
              <a:rPr lang="fr-FR" sz="2000" dirty="0" smtClean="0">
                <a:latin typeface="Calibri" panose="020F0502020204030204" pitchFamily="34" charset="0"/>
              </a:rPr>
              <a:t>Améliorer la gestion des sorties de salariés et fiabiliser leur connaissance de la masse salariale couverte.</a:t>
            </a:r>
          </a:p>
          <a:p>
            <a:pPr>
              <a:spcBef>
                <a:spcPts val="1200"/>
              </a:spcBef>
            </a:pPr>
            <a:r>
              <a:rPr lang="fr-FR" sz="2000" dirty="0" smtClean="0">
                <a:latin typeface="Calibri" panose="020F0502020204030204" pitchFamily="34" charset="0"/>
              </a:rPr>
              <a:t>Supprimer la demande de déclaration de portabilité des droits / formulaire de demande de maintien de droits.</a:t>
            </a:r>
            <a:endParaRPr lang="fr-FR" sz="2000" dirty="0">
              <a:latin typeface="Calibri" panose="020F0502020204030204" pitchFamily="34" charset="0"/>
            </a:endParaRPr>
          </a:p>
        </p:txBody>
      </p:sp>
      <p:pic>
        <p:nvPicPr>
          <p:cNvPr id="4" name="Image 3"/>
          <p:cNvPicPr>
            <a:picLocks noChangeAspect="1"/>
          </p:cNvPicPr>
          <p:nvPr/>
        </p:nvPicPr>
        <p:blipFill>
          <a:blip r:embed="rId3"/>
          <a:stretch>
            <a:fillRect/>
          </a:stretch>
        </p:blipFill>
        <p:spPr>
          <a:xfrm>
            <a:off x="7687730" y="809976"/>
            <a:ext cx="1401239" cy="744539"/>
          </a:xfrm>
          <a:prstGeom prst="rect">
            <a:avLst/>
          </a:prstGeom>
        </p:spPr>
      </p:pic>
    </p:spTree>
    <p:extLst>
      <p:ext uri="{BB962C8B-B14F-4D97-AF65-F5344CB8AC3E}">
        <p14:creationId xmlns:p14="http://schemas.microsoft.com/office/powerpoint/2010/main" val="207866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Principales opportunités – Gestion des Cotisations et du recouvrement</a:t>
            </a:r>
            <a:endParaRPr lang="fr-FR" dirty="0"/>
          </a:p>
        </p:txBody>
      </p:sp>
      <p:sp>
        <p:nvSpPr>
          <p:cNvPr id="3" name="Espace réservé du contenu 2"/>
          <p:cNvSpPr>
            <a:spLocks noGrp="1"/>
          </p:cNvSpPr>
          <p:nvPr>
            <p:ph idx="1"/>
          </p:nvPr>
        </p:nvSpPr>
        <p:spPr>
          <a:xfrm>
            <a:off x="543217" y="1743191"/>
            <a:ext cx="8136903" cy="4566130"/>
          </a:xfrm>
        </p:spPr>
        <p:txBody>
          <a:bodyPr>
            <a:normAutofit/>
          </a:bodyPr>
          <a:lstStyle/>
          <a:p>
            <a:pPr>
              <a:spcBef>
                <a:spcPts val="1200"/>
              </a:spcBef>
            </a:pPr>
            <a:r>
              <a:rPr lang="fr-FR" sz="2000" dirty="0" smtClean="0">
                <a:latin typeface="Calibri" panose="020F0502020204030204" pitchFamily="34" charset="0"/>
              </a:rPr>
              <a:t>Passer </a:t>
            </a:r>
            <a:r>
              <a:rPr lang="fr-FR" sz="2000" dirty="0">
                <a:latin typeface="Calibri" panose="020F0502020204030204" pitchFamily="34" charset="0"/>
              </a:rPr>
              <a:t>d’un pré-calculé (estimatif) </a:t>
            </a:r>
            <a:r>
              <a:rPr lang="fr-FR" sz="2000" dirty="0" smtClean="0">
                <a:latin typeface="Calibri" panose="020F0502020204030204" pitchFamily="34" charset="0"/>
              </a:rPr>
              <a:t>à un calcul réel des cotisations </a:t>
            </a:r>
            <a:r>
              <a:rPr lang="fr-FR" sz="2000" dirty="0">
                <a:latin typeface="Calibri" panose="020F0502020204030204" pitchFamily="34" charset="0"/>
              </a:rPr>
              <a:t>(suite à déclaration).</a:t>
            </a:r>
          </a:p>
          <a:p>
            <a:pPr>
              <a:spcBef>
                <a:spcPts val="1200"/>
              </a:spcBef>
            </a:pPr>
            <a:r>
              <a:rPr lang="fr-FR" sz="2000" dirty="0" smtClean="0">
                <a:latin typeface="Calibri" panose="020F0502020204030204" pitchFamily="34" charset="0"/>
              </a:rPr>
              <a:t>Alléger voire supprimer les bordereaux de cotisation </a:t>
            </a:r>
          </a:p>
          <a:p>
            <a:pPr>
              <a:spcBef>
                <a:spcPts val="1200"/>
              </a:spcBef>
            </a:pPr>
            <a:r>
              <a:rPr lang="fr-FR" sz="2000" dirty="0" smtClean="0">
                <a:latin typeface="Calibri" panose="020F0502020204030204" pitchFamily="34" charset="0"/>
              </a:rPr>
              <a:t>Négocier la fréquence des appels de cotisations et des paiements  </a:t>
            </a:r>
          </a:p>
          <a:p>
            <a:pPr lvl="1">
              <a:spcBef>
                <a:spcPts val="0"/>
              </a:spcBef>
            </a:pPr>
            <a:r>
              <a:rPr lang="fr-FR" sz="1800" dirty="0">
                <a:latin typeface="Calibri" panose="020F0502020204030204" pitchFamily="34" charset="0"/>
              </a:rPr>
              <a:t>Trimestriel </a:t>
            </a:r>
            <a:r>
              <a:rPr lang="fr-FR" sz="1800" dirty="0" smtClean="0">
                <a:latin typeface="Calibri" panose="020F0502020204030204" pitchFamily="34" charset="0"/>
                <a:sym typeface="Wingdings" panose="05000000000000000000" pitchFamily="2" charset="2"/>
              </a:rPr>
              <a:t></a:t>
            </a:r>
            <a:r>
              <a:rPr lang="fr-FR" sz="1800" dirty="0" smtClean="0">
                <a:latin typeface="Calibri" panose="020F0502020204030204" pitchFamily="34" charset="0"/>
              </a:rPr>
              <a:t> </a:t>
            </a:r>
            <a:r>
              <a:rPr lang="fr-FR" sz="1800" dirty="0">
                <a:latin typeface="Calibri" panose="020F0502020204030204" pitchFamily="34" charset="0"/>
              </a:rPr>
              <a:t>mensuel </a:t>
            </a:r>
            <a:r>
              <a:rPr lang="fr-FR" sz="1800" dirty="0" smtClean="0">
                <a:latin typeface="Calibri" panose="020F0502020204030204" pitchFamily="34" charset="0"/>
              </a:rPr>
              <a:t> </a:t>
            </a:r>
            <a:endParaRPr lang="fr-FR" sz="1800" dirty="0">
              <a:latin typeface="Calibri" panose="020F0502020204030204" pitchFamily="34" charset="0"/>
            </a:endParaRPr>
          </a:p>
          <a:p>
            <a:pPr lvl="1">
              <a:spcBef>
                <a:spcPts val="0"/>
              </a:spcBef>
            </a:pPr>
            <a:r>
              <a:rPr lang="fr-FR" sz="1800" dirty="0">
                <a:latin typeface="Calibri" panose="020F0502020204030204" pitchFamily="34" charset="0"/>
              </a:rPr>
              <a:t>A terme à échoir </a:t>
            </a:r>
            <a:r>
              <a:rPr lang="fr-FR" sz="1800" dirty="0" smtClean="0">
                <a:latin typeface="Calibri" panose="020F0502020204030204" pitchFamily="34" charset="0"/>
                <a:sym typeface="Wingdings" panose="05000000000000000000" pitchFamily="2" charset="2"/>
              </a:rPr>
              <a:t></a:t>
            </a:r>
            <a:r>
              <a:rPr lang="fr-FR" sz="1800" dirty="0" smtClean="0">
                <a:latin typeface="Calibri" panose="020F0502020204030204" pitchFamily="34" charset="0"/>
              </a:rPr>
              <a:t> </a:t>
            </a:r>
            <a:r>
              <a:rPr lang="fr-FR" sz="1800" dirty="0">
                <a:latin typeface="Calibri" panose="020F0502020204030204" pitchFamily="34" charset="0"/>
              </a:rPr>
              <a:t>à terme </a:t>
            </a:r>
            <a:r>
              <a:rPr lang="fr-FR" sz="1800" dirty="0" smtClean="0">
                <a:latin typeface="Calibri" panose="020F0502020204030204" pitchFamily="34" charset="0"/>
              </a:rPr>
              <a:t>échu </a:t>
            </a:r>
          </a:p>
          <a:p>
            <a:pPr>
              <a:spcBef>
                <a:spcPts val="1200"/>
              </a:spcBef>
            </a:pPr>
            <a:r>
              <a:rPr lang="fr-FR" sz="2000" dirty="0" smtClean="0">
                <a:latin typeface="Calibri" panose="020F0502020204030204" pitchFamily="34" charset="0"/>
              </a:rPr>
              <a:t>Faire évoluer les règles de calcul de cotisation</a:t>
            </a:r>
          </a:p>
          <a:p>
            <a:pPr lvl="1">
              <a:spcBef>
                <a:spcPts val="0"/>
              </a:spcBef>
            </a:pPr>
            <a:r>
              <a:rPr lang="fr-FR" sz="1800" dirty="0">
                <a:latin typeface="Calibri" panose="020F0502020204030204" pitchFamily="34" charset="0"/>
              </a:rPr>
              <a:t>Calcul forfaitaire </a:t>
            </a:r>
            <a:r>
              <a:rPr lang="fr-FR" sz="1800" dirty="0" smtClean="0">
                <a:latin typeface="Calibri" panose="020F0502020204030204" pitchFamily="34" charset="0"/>
                <a:sym typeface="Wingdings" panose="05000000000000000000" pitchFamily="2" charset="2"/>
              </a:rPr>
              <a:t></a:t>
            </a:r>
            <a:r>
              <a:rPr lang="fr-FR" sz="1800" dirty="0" smtClean="0">
                <a:latin typeface="Calibri" panose="020F0502020204030204" pitchFamily="34" charset="0"/>
              </a:rPr>
              <a:t> </a:t>
            </a:r>
            <a:r>
              <a:rPr lang="fr-FR" sz="1800" dirty="0">
                <a:latin typeface="Calibri" panose="020F0502020204030204" pitchFamily="34" charset="0"/>
              </a:rPr>
              <a:t>calcul </a:t>
            </a:r>
            <a:r>
              <a:rPr lang="fr-FR" sz="1800" dirty="0" smtClean="0">
                <a:latin typeface="Calibri" panose="020F0502020204030204" pitchFamily="34" charset="0"/>
              </a:rPr>
              <a:t>tenant compte des rémunérations et / ou de la quotité de travail</a:t>
            </a:r>
          </a:p>
          <a:p>
            <a:pPr>
              <a:spcBef>
                <a:spcPts val="1200"/>
              </a:spcBef>
            </a:pPr>
            <a:r>
              <a:rPr lang="fr-FR" sz="2000" dirty="0" smtClean="0">
                <a:latin typeface="Calibri" panose="020F0502020204030204" pitchFamily="34" charset="0"/>
              </a:rPr>
              <a:t>Mettre </a:t>
            </a:r>
            <a:r>
              <a:rPr lang="fr-FR" sz="2000" dirty="0">
                <a:latin typeface="Calibri" panose="020F0502020204030204" pitchFamily="34" charset="0"/>
              </a:rPr>
              <a:t>en place de nouveaux contrôles, et définir leur fréquence</a:t>
            </a:r>
            <a:r>
              <a:rPr lang="fr-FR" sz="2000" dirty="0" smtClean="0">
                <a:latin typeface="Calibri" panose="020F0502020204030204" pitchFamily="34" charset="0"/>
              </a:rPr>
              <a:t>.</a:t>
            </a:r>
          </a:p>
          <a:p>
            <a:pPr>
              <a:spcBef>
                <a:spcPts val="1200"/>
              </a:spcBef>
            </a:pPr>
            <a:r>
              <a:rPr lang="fr-FR" sz="2000" dirty="0" smtClean="0">
                <a:latin typeface="Calibri" panose="020F0502020204030204" pitchFamily="34" charset="0"/>
              </a:rPr>
              <a:t>Adapter la communication avec les entreprises : la DSN comme outil de fiabilisation des échanges et d’amélioration du service.</a:t>
            </a:r>
            <a:endParaRPr lang="fr-FR" sz="2000" dirty="0">
              <a:latin typeface="Calibri" panose="020F0502020204030204" pitchFamily="34" charset="0"/>
            </a:endParaRPr>
          </a:p>
        </p:txBody>
      </p:sp>
      <p:pic>
        <p:nvPicPr>
          <p:cNvPr id="4" name="Image 3"/>
          <p:cNvPicPr>
            <a:picLocks noChangeAspect="1"/>
          </p:cNvPicPr>
          <p:nvPr/>
        </p:nvPicPr>
        <p:blipFill>
          <a:blip r:embed="rId3"/>
          <a:stretch>
            <a:fillRect/>
          </a:stretch>
        </p:blipFill>
        <p:spPr>
          <a:xfrm>
            <a:off x="7687730" y="809976"/>
            <a:ext cx="1401239" cy="744539"/>
          </a:xfrm>
          <a:prstGeom prst="rect">
            <a:avLst/>
          </a:prstGeom>
        </p:spPr>
      </p:pic>
    </p:spTree>
    <p:extLst>
      <p:ext uri="{BB962C8B-B14F-4D97-AF65-F5344CB8AC3E}">
        <p14:creationId xmlns:p14="http://schemas.microsoft.com/office/powerpoint/2010/main" val="187799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Principales opportunités – Gestion des Prestations / relation Client</a:t>
            </a:r>
            <a:endParaRPr lang="fr-FR" dirty="0"/>
          </a:p>
        </p:txBody>
      </p:sp>
      <p:sp>
        <p:nvSpPr>
          <p:cNvPr id="3" name="Espace réservé du contenu 2"/>
          <p:cNvSpPr>
            <a:spLocks noGrp="1"/>
          </p:cNvSpPr>
          <p:nvPr>
            <p:ph idx="1"/>
          </p:nvPr>
        </p:nvSpPr>
        <p:spPr>
          <a:xfrm>
            <a:off x="543217" y="1700808"/>
            <a:ext cx="8136904" cy="4394765"/>
          </a:xfrm>
        </p:spPr>
        <p:txBody>
          <a:bodyPr>
            <a:normAutofit/>
          </a:bodyPr>
          <a:lstStyle/>
          <a:p>
            <a:r>
              <a:rPr lang="fr-FR" sz="2000" dirty="0" smtClean="0">
                <a:latin typeface="Calibri" panose="020F0502020204030204" pitchFamily="34" charset="0"/>
              </a:rPr>
              <a:t>Anticiper certains dossiers de demande de prestations :</a:t>
            </a:r>
          </a:p>
          <a:p>
            <a:pPr lvl="1"/>
            <a:r>
              <a:rPr lang="fr-FR" sz="1800" dirty="0" smtClean="0">
                <a:latin typeface="Calibri" panose="020F0502020204030204" pitchFamily="34" charset="0"/>
              </a:rPr>
              <a:t>Adopter une démarche </a:t>
            </a:r>
            <a:r>
              <a:rPr lang="fr-FR" sz="1800" dirty="0" err="1" smtClean="0">
                <a:latin typeface="Calibri" panose="020F0502020204030204" pitchFamily="34" charset="0"/>
              </a:rPr>
              <a:t>pro-active</a:t>
            </a:r>
            <a:r>
              <a:rPr lang="fr-FR" sz="1800" dirty="0" smtClean="0">
                <a:latin typeface="Calibri" panose="020F0502020204030204" pitchFamily="34" charset="0"/>
              </a:rPr>
              <a:t> vis-à-vis de l’entreprise.</a:t>
            </a:r>
          </a:p>
          <a:p>
            <a:pPr lvl="1"/>
            <a:r>
              <a:rPr lang="fr-FR" sz="1800" dirty="0" smtClean="0">
                <a:latin typeface="Calibri" panose="020F0502020204030204" pitchFamily="34" charset="0"/>
              </a:rPr>
              <a:t>Proposer des actions et services « sur mesure » au salarié.</a:t>
            </a:r>
          </a:p>
          <a:p>
            <a:pPr lvl="1"/>
            <a:r>
              <a:rPr lang="fr-FR" sz="1800" dirty="0" smtClean="0">
                <a:latin typeface="Calibri" panose="020F0502020204030204" pitchFamily="34" charset="0"/>
              </a:rPr>
              <a:t>Déclencher des demandes de prestations (en prévoyance principalement).</a:t>
            </a:r>
          </a:p>
          <a:p>
            <a:endParaRPr lang="fr-FR" dirty="0" smtClean="0">
              <a:latin typeface="Calibri" panose="020F0502020204030204" pitchFamily="34" charset="0"/>
            </a:endParaRPr>
          </a:p>
          <a:p>
            <a:r>
              <a:rPr lang="fr-FR" sz="2000" dirty="0">
                <a:latin typeface="Calibri" panose="020F0502020204030204" pitchFamily="34" charset="0"/>
              </a:rPr>
              <a:t>Mettre en place des contrôles supplémentaires, fiabiliser les contrôles sur prestations :</a:t>
            </a:r>
          </a:p>
          <a:p>
            <a:pPr lvl="1"/>
            <a:r>
              <a:rPr lang="fr-FR" sz="1800" dirty="0">
                <a:latin typeface="Calibri" panose="020F0502020204030204" pitchFamily="34" charset="0"/>
              </a:rPr>
              <a:t>Calculer ou fiabiliser certains calculs de prestations à partir des données transmises via la DSN. </a:t>
            </a:r>
          </a:p>
          <a:p>
            <a:pPr lvl="1"/>
            <a:r>
              <a:rPr lang="fr-FR" sz="1800" dirty="0" smtClean="0">
                <a:latin typeface="Calibri" panose="020F0502020204030204" pitchFamily="34" charset="0"/>
              </a:rPr>
              <a:t>Améliorer </a:t>
            </a:r>
            <a:r>
              <a:rPr lang="fr-FR" sz="1800" dirty="0">
                <a:latin typeface="Calibri" panose="020F0502020204030204" pitchFamily="34" charset="0"/>
              </a:rPr>
              <a:t>les provisions pour prestations à payer.</a:t>
            </a:r>
          </a:p>
          <a:p>
            <a:pPr lvl="1"/>
            <a:r>
              <a:rPr lang="fr-FR" sz="1800" dirty="0" smtClean="0">
                <a:latin typeface="Calibri" panose="020F0502020204030204" pitchFamily="34" charset="0"/>
              </a:rPr>
              <a:t>Lutter </a:t>
            </a:r>
            <a:r>
              <a:rPr lang="fr-FR" sz="1800" dirty="0">
                <a:latin typeface="Calibri" panose="020F0502020204030204" pitchFamily="34" charset="0"/>
              </a:rPr>
              <a:t>contre la fraude.</a:t>
            </a:r>
          </a:p>
          <a:p>
            <a:pPr lvl="1"/>
            <a:endParaRPr lang="fr-FR" sz="1800" dirty="0">
              <a:latin typeface="Calibri" panose="020F0502020204030204" pitchFamily="34" charset="0"/>
            </a:endParaRPr>
          </a:p>
        </p:txBody>
      </p:sp>
      <p:pic>
        <p:nvPicPr>
          <p:cNvPr id="4" name="Image 3"/>
          <p:cNvPicPr>
            <a:picLocks noChangeAspect="1"/>
          </p:cNvPicPr>
          <p:nvPr/>
        </p:nvPicPr>
        <p:blipFill>
          <a:blip r:embed="rId3"/>
          <a:stretch>
            <a:fillRect/>
          </a:stretch>
        </p:blipFill>
        <p:spPr>
          <a:xfrm>
            <a:off x="7687730" y="809976"/>
            <a:ext cx="1401239" cy="744539"/>
          </a:xfrm>
          <a:prstGeom prst="rect">
            <a:avLst/>
          </a:prstGeom>
        </p:spPr>
      </p:pic>
    </p:spTree>
    <p:extLst>
      <p:ext uri="{BB962C8B-B14F-4D97-AF65-F5344CB8AC3E}">
        <p14:creationId xmlns:p14="http://schemas.microsoft.com/office/powerpoint/2010/main" val="266582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Principales opportunités – Gestion des relations avec les entreprises</a:t>
            </a:r>
            <a:endParaRPr lang="fr-FR" dirty="0"/>
          </a:p>
        </p:txBody>
      </p:sp>
      <p:sp>
        <p:nvSpPr>
          <p:cNvPr id="3" name="Espace réservé du contenu 2"/>
          <p:cNvSpPr>
            <a:spLocks noGrp="1"/>
          </p:cNvSpPr>
          <p:nvPr>
            <p:ph idx="1"/>
          </p:nvPr>
        </p:nvSpPr>
        <p:spPr>
          <a:xfrm>
            <a:off x="611560" y="1844824"/>
            <a:ext cx="8222489" cy="3888432"/>
          </a:xfrm>
        </p:spPr>
        <p:txBody>
          <a:bodyPr>
            <a:noAutofit/>
          </a:bodyPr>
          <a:lstStyle/>
          <a:p>
            <a:pPr>
              <a:spcBef>
                <a:spcPts val="1800"/>
              </a:spcBef>
            </a:pPr>
            <a:r>
              <a:rPr lang="fr-FR" sz="2000" dirty="0" smtClean="0">
                <a:latin typeface="Calibri" panose="020F0502020204030204" pitchFamily="34" charset="0"/>
              </a:rPr>
              <a:t>Connaitre mieux les populations couvertes</a:t>
            </a:r>
          </a:p>
          <a:p>
            <a:pPr lvl="1">
              <a:spcBef>
                <a:spcPts val="1800"/>
              </a:spcBef>
            </a:pPr>
            <a:r>
              <a:rPr lang="fr-FR" sz="1800" dirty="0" smtClean="0">
                <a:latin typeface="Calibri" panose="020F0502020204030204" pitchFamily="34" charset="0"/>
              </a:rPr>
              <a:t>Adapter la tarification</a:t>
            </a:r>
          </a:p>
          <a:p>
            <a:pPr lvl="1">
              <a:spcBef>
                <a:spcPts val="1800"/>
              </a:spcBef>
            </a:pPr>
            <a:r>
              <a:rPr lang="fr-FR" sz="1800" dirty="0" smtClean="0">
                <a:latin typeface="Calibri" panose="020F0502020204030204" pitchFamily="34" charset="0"/>
              </a:rPr>
              <a:t>Mettre en place des actions </a:t>
            </a:r>
            <a:r>
              <a:rPr lang="fr-FR" sz="1800" dirty="0">
                <a:latin typeface="Calibri" panose="020F0502020204030204" pitchFamily="34" charset="0"/>
              </a:rPr>
              <a:t>de prévention </a:t>
            </a:r>
            <a:r>
              <a:rPr lang="fr-FR" sz="1800" dirty="0" smtClean="0">
                <a:latin typeface="Calibri" panose="020F0502020204030204" pitchFamily="34" charset="0"/>
              </a:rPr>
              <a:t>ciblées</a:t>
            </a:r>
          </a:p>
          <a:p>
            <a:pPr>
              <a:spcBef>
                <a:spcPts val="1800"/>
              </a:spcBef>
            </a:pPr>
            <a:r>
              <a:rPr lang="fr-FR" sz="2000" dirty="0" smtClean="0">
                <a:latin typeface="Calibri" panose="020F0502020204030204" pitchFamily="34" charset="0"/>
              </a:rPr>
              <a:t>Mettre en œuvre un plan de communication à destination des entreprises clientes (internet, extranet, plateforme collaborative, réseaux sociaux, plaquettes d’information…).</a:t>
            </a:r>
          </a:p>
          <a:p>
            <a:pPr>
              <a:spcBef>
                <a:spcPts val="1800"/>
              </a:spcBef>
            </a:pPr>
            <a:r>
              <a:rPr lang="fr-FR" sz="2000" dirty="0" smtClean="0">
                <a:latin typeface="Calibri" panose="020F0502020204030204" pitchFamily="34" charset="0"/>
              </a:rPr>
              <a:t>Mettre en place un SVP DSN (supposant la formation des personnels mobilisés).</a:t>
            </a:r>
          </a:p>
        </p:txBody>
      </p:sp>
      <p:pic>
        <p:nvPicPr>
          <p:cNvPr id="5" name="Image 4"/>
          <p:cNvPicPr>
            <a:picLocks noChangeAspect="1"/>
          </p:cNvPicPr>
          <p:nvPr/>
        </p:nvPicPr>
        <p:blipFill>
          <a:blip r:embed="rId3"/>
          <a:stretch>
            <a:fillRect/>
          </a:stretch>
        </p:blipFill>
        <p:spPr>
          <a:xfrm>
            <a:off x="7608248" y="850044"/>
            <a:ext cx="1417329" cy="753088"/>
          </a:xfrm>
          <a:prstGeom prst="rect">
            <a:avLst/>
          </a:prstGeom>
        </p:spPr>
      </p:pic>
    </p:spTree>
    <p:extLst>
      <p:ext uri="{BB962C8B-B14F-4D97-AF65-F5344CB8AC3E}">
        <p14:creationId xmlns:p14="http://schemas.microsoft.com/office/powerpoint/2010/main" val="539727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Conduite du changement</a:t>
            </a:r>
          </a:p>
        </p:txBody>
      </p:sp>
      <p:sp>
        <p:nvSpPr>
          <p:cNvPr id="3" name="Espace réservé du contenu 2"/>
          <p:cNvSpPr>
            <a:spLocks noGrp="1"/>
          </p:cNvSpPr>
          <p:nvPr>
            <p:ph idx="1"/>
          </p:nvPr>
        </p:nvSpPr>
        <p:spPr>
          <a:xfrm>
            <a:off x="579372" y="1589752"/>
            <a:ext cx="8241100" cy="5079608"/>
          </a:xfrm>
        </p:spPr>
        <p:txBody>
          <a:bodyPr/>
          <a:lstStyle/>
          <a:p>
            <a:r>
              <a:rPr lang="fr-FR" sz="2000" dirty="0">
                <a:latin typeface="Calibri" panose="020F0502020204030204" pitchFamily="34" charset="0"/>
                <a:ea typeface="Times New Roman" panose="02020603050405020304" pitchFamily="18" charset="0"/>
                <a:cs typeface="Arial" panose="020B0604020202020204" pitchFamily="34" charset="0"/>
              </a:rPr>
              <a:t>Chaque mutuelle devra préparer et mettre en œuvre un accompagnement au changement</a:t>
            </a:r>
          </a:p>
          <a:p>
            <a:pPr lvl="1"/>
            <a:endParaRPr lang="fr-FR" sz="1800" dirty="0">
              <a:latin typeface="Calibri" panose="020F0502020204030204" pitchFamily="34" charset="0"/>
              <a:cs typeface="Arial" panose="020B0604020202020204" pitchFamily="34" charset="0"/>
            </a:endParaRPr>
          </a:p>
          <a:p>
            <a:pPr lvl="1"/>
            <a:r>
              <a:rPr lang="fr-FR" sz="1800" dirty="0">
                <a:latin typeface="Calibri" panose="020F0502020204030204" pitchFamily="34" charset="0"/>
                <a:cs typeface="Arial" panose="020B0604020202020204" pitchFamily="34" charset="0"/>
              </a:rPr>
              <a:t>Réorganisation des tâches et </a:t>
            </a:r>
            <a:r>
              <a:rPr lang="fr-FR" sz="1800" dirty="0">
                <a:latin typeface="Calibri" panose="020F0502020204030204" pitchFamily="34" charset="0"/>
                <a:ea typeface="Times New Roman" panose="02020603050405020304" pitchFamily="18" charset="0"/>
                <a:cs typeface="Arial" panose="020B0604020202020204" pitchFamily="34" charset="0"/>
              </a:rPr>
              <a:t>nouvelle répartition des charges de travail sur l’année :</a:t>
            </a:r>
            <a:endParaRPr lang="fr-FR" sz="1800" dirty="0">
              <a:latin typeface="Calibri" panose="020F0502020204030204" pitchFamily="34" charset="0"/>
              <a:cs typeface="Arial" panose="020B0604020202020204" pitchFamily="34" charset="0"/>
            </a:endParaRPr>
          </a:p>
          <a:p>
            <a:pPr lvl="2"/>
            <a:r>
              <a:rPr lang="fr-FR" sz="1600" dirty="0">
                <a:latin typeface="Calibri" panose="020F0502020204030204" pitchFamily="34" charset="0"/>
                <a:cs typeface="Arial" panose="020B0604020202020204" pitchFamily="34" charset="0"/>
              </a:rPr>
              <a:t>Liée à la mensualisation des déclarations </a:t>
            </a:r>
          </a:p>
          <a:p>
            <a:pPr lvl="3"/>
            <a:r>
              <a:rPr lang="fr-FR" sz="1400" dirty="0">
                <a:latin typeface="Calibri" panose="020F0502020204030204" pitchFamily="34" charset="0"/>
                <a:cs typeface="Arial" panose="020B0604020202020204" pitchFamily="34" charset="0"/>
              </a:rPr>
              <a:t>Modification des périodicités de contrôles </a:t>
            </a:r>
          </a:p>
          <a:p>
            <a:pPr lvl="3"/>
            <a:r>
              <a:rPr lang="fr-FR" sz="1400" dirty="0">
                <a:latin typeface="Calibri" panose="020F0502020204030204" pitchFamily="34" charset="0"/>
                <a:cs typeface="Arial" panose="020B0604020202020204" pitchFamily="34" charset="0"/>
              </a:rPr>
              <a:t>Modification des modalités et périodicités des retours métiers</a:t>
            </a:r>
          </a:p>
          <a:p>
            <a:pPr lvl="2"/>
            <a:r>
              <a:rPr lang="fr-FR" sz="1600" dirty="0">
                <a:latin typeface="Calibri" panose="020F0502020204030204" pitchFamily="34" charset="0"/>
                <a:cs typeface="Arial" panose="020B0604020202020204" pitchFamily="34" charset="0"/>
              </a:rPr>
              <a:t>Liée à l’allègement de la saisie manuelle</a:t>
            </a:r>
          </a:p>
          <a:p>
            <a:pPr lvl="2"/>
            <a:r>
              <a:rPr lang="fr-FR" sz="1600" dirty="0">
                <a:latin typeface="Calibri" panose="020F0502020204030204" pitchFamily="34" charset="0"/>
                <a:cs typeface="Arial" panose="020B0604020202020204" pitchFamily="34" charset="0"/>
              </a:rPr>
              <a:t>Liée aux évolutions des processus « métiers »</a:t>
            </a:r>
          </a:p>
          <a:p>
            <a:endParaRPr lang="fr-FR" sz="2000" dirty="0">
              <a:latin typeface="Calibri" panose="020F0502020204030204" pitchFamily="34" charset="0"/>
              <a:ea typeface="Times New Roman" panose="02020603050405020304" pitchFamily="18" charset="0"/>
              <a:cs typeface="Arial" panose="020B0604020202020204" pitchFamily="34" charset="0"/>
            </a:endParaRPr>
          </a:p>
          <a:p>
            <a:pPr lvl="1"/>
            <a:r>
              <a:rPr lang="fr-FR" sz="1800" dirty="0">
                <a:latin typeface="Calibri" panose="020F0502020204030204" pitchFamily="34" charset="0"/>
                <a:cs typeface="Arial" panose="020B0604020202020204" pitchFamily="34" charset="0"/>
              </a:rPr>
              <a:t>Formation des ressources humaines à la nouvelle organisation et à certains outils</a:t>
            </a:r>
          </a:p>
          <a:p>
            <a:pPr lvl="1">
              <a:buClr>
                <a:srgbClr val="E31818"/>
              </a:buClr>
            </a:pPr>
            <a:endParaRPr lang="fr-FR" sz="20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lvl="1"/>
            <a:r>
              <a:rPr lang="fr-FR" sz="1800" dirty="0">
                <a:latin typeface="Calibri" panose="020F0502020204030204" pitchFamily="34" charset="0"/>
                <a:cs typeface="Arial" panose="020B0604020202020204" pitchFamily="34" charset="0"/>
              </a:rPr>
              <a:t>Formation des services commerciaux au « langage DSN »</a:t>
            </a:r>
          </a:p>
          <a:p>
            <a:pPr lvl="2"/>
            <a:r>
              <a:rPr lang="fr-FR" sz="1600" dirty="0">
                <a:latin typeface="Calibri" panose="020F0502020204030204" pitchFamily="34" charset="0"/>
                <a:cs typeface="Arial" panose="020B0604020202020204" pitchFamily="34" charset="0"/>
              </a:rPr>
              <a:t>Adaptation de l’offre commerciale aux potentialités de la DSN</a:t>
            </a:r>
          </a:p>
          <a:p>
            <a:pPr marL="457200" lvl="1" indent="0">
              <a:buNone/>
            </a:pPr>
            <a:endParaRPr lang="fr-FR" sz="1800" dirty="0" smtClean="0">
              <a:latin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3"/>
          <a:stretch>
            <a:fillRect/>
          </a:stretch>
        </p:blipFill>
        <p:spPr>
          <a:xfrm>
            <a:off x="7612601" y="908720"/>
            <a:ext cx="1408624" cy="582288"/>
          </a:xfrm>
          <a:prstGeom prst="rect">
            <a:avLst/>
          </a:prstGeom>
        </p:spPr>
      </p:pic>
    </p:spTree>
    <p:extLst>
      <p:ext uri="{BB962C8B-B14F-4D97-AF65-F5344CB8AC3E}">
        <p14:creationId xmlns:p14="http://schemas.microsoft.com/office/powerpoint/2010/main" val="701131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Comment les échanges avec les entreprises évoluent</a:t>
            </a:r>
          </a:p>
        </p:txBody>
      </p:sp>
      <p:pic>
        <p:nvPicPr>
          <p:cNvPr id="4" name="Picture 2"/>
          <p:cNvPicPr>
            <a:picLocks noChangeAspect="1" noChangeArrowheads="1"/>
          </p:cNvPicPr>
          <p:nvPr/>
        </p:nvPicPr>
        <p:blipFill>
          <a:blip r:embed="rId3" cstate="print"/>
          <a:srcRect/>
          <a:stretch>
            <a:fillRect/>
          </a:stretch>
        </p:blipFill>
        <p:spPr bwMode="auto">
          <a:xfrm>
            <a:off x="7500958" y="3929066"/>
            <a:ext cx="1371245" cy="1500198"/>
          </a:xfrm>
          <a:prstGeom prst="rect">
            <a:avLst/>
          </a:prstGeom>
          <a:noFill/>
          <a:ln w="9525">
            <a:noFill/>
            <a:miter lim="800000"/>
            <a:headEnd/>
            <a:tailEnd/>
          </a:ln>
          <a:effectLst/>
        </p:spPr>
      </p:pic>
      <p:sp>
        <p:nvSpPr>
          <p:cNvPr id="5" name="Sous-titre 4"/>
          <p:cNvSpPr>
            <a:spLocks noGrp="1"/>
          </p:cNvSpPr>
          <p:nvPr>
            <p:ph type="subTitle" idx="1"/>
          </p:nvPr>
        </p:nvSpPr>
        <p:spPr>
          <a:xfrm>
            <a:off x="3419872" y="2857496"/>
            <a:ext cx="5616624" cy="1568464"/>
          </a:xfrm>
        </p:spPr>
        <p:txBody>
          <a:bodyPr/>
          <a:lstStyle/>
          <a:p>
            <a:r>
              <a:rPr lang="fr-FR" dirty="0" smtClean="0"/>
              <a:t>Alain CARRON</a:t>
            </a:r>
          </a:p>
          <a:p>
            <a:r>
              <a:rPr lang="fr-FR" dirty="0" smtClean="0"/>
              <a:t>   Responsable </a:t>
            </a:r>
            <a:r>
              <a:rPr lang="fr-FR" dirty="0"/>
              <a:t>de département adjoint du DSIS</a:t>
            </a:r>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spTree>
    <p:extLst>
      <p:ext uri="{BB962C8B-B14F-4D97-AF65-F5344CB8AC3E}">
        <p14:creationId xmlns:p14="http://schemas.microsoft.com/office/powerpoint/2010/main" val="1506537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re 2"/>
          <p:cNvSpPr>
            <a:spLocks noGrp="1"/>
          </p:cNvSpPr>
          <p:nvPr>
            <p:ph type="title"/>
          </p:nvPr>
        </p:nvSpPr>
        <p:spPr/>
        <p:txBody>
          <a:bodyPr/>
          <a:lstStyle/>
          <a:p>
            <a:r>
              <a:rPr lang="fr-FR" dirty="0" smtClean="0"/>
              <a:t>Aperçu du contenu d’une DSN mensuelle</a:t>
            </a:r>
          </a:p>
        </p:txBody>
      </p:sp>
      <p:sp>
        <p:nvSpPr>
          <p:cNvPr id="5" name="Espace réservé du contenu 1"/>
          <p:cNvSpPr>
            <a:spLocks noGrp="1"/>
          </p:cNvSpPr>
          <p:nvPr>
            <p:ph idx="1"/>
          </p:nvPr>
        </p:nvSpPr>
        <p:spPr>
          <a:xfrm>
            <a:off x="107504" y="1124744"/>
            <a:ext cx="8856984" cy="5733256"/>
          </a:xfrm>
        </p:spPr>
        <p:txBody>
          <a:bodyPr>
            <a:noAutofit/>
          </a:bodyPr>
          <a:lstStyle/>
          <a:p>
            <a:pPr>
              <a:spcBef>
                <a:spcPts val="600"/>
              </a:spcBef>
            </a:pPr>
            <a:r>
              <a:rPr lang="fr-FR" sz="1700" b="1" dirty="0">
                <a:solidFill>
                  <a:srgbClr val="C00000"/>
                </a:solidFill>
                <a:latin typeface="Calibri" panose="020F0502020204030204" pitchFamily="34" charset="0"/>
              </a:rPr>
              <a:t>Données attachées au salarié : </a:t>
            </a:r>
            <a:r>
              <a:rPr lang="fr-FR" sz="1700" dirty="0">
                <a:latin typeface="Calibri" panose="020F0502020204030204" pitchFamily="34" charset="0"/>
              </a:rPr>
              <a:t>Données administratives, </a:t>
            </a:r>
            <a:r>
              <a:rPr lang="fr-FR" sz="1700" dirty="0" smtClean="0">
                <a:latin typeface="Calibri" panose="020F0502020204030204" pitchFamily="34" charset="0"/>
              </a:rPr>
              <a:t>ancienneté</a:t>
            </a:r>
            <a:r>
              <a:rPr lang="fr-FR" sz="1700" dirty="0">
                <a:latin typeface="Calibri" panose="020F0502020204030204" pitchFamily="34" charset="0"/>
              </a:rPr>
              <a:t>, </a:t>
            </a:r>
            <a:r>
              <a:rPr lang="fr-FR" sz="1700" dirty="0" smtClean="0">
                <a:latin typeface="Calibri" panose="020F0502020204030204" pitchFamily="34" charset="0"/>
              </a:rPr>
              <a:t>quotité de travail du contrat …</a:t>
            </a:r>
            <a:endParaRPr lang="fr-FR" sz="1700" dirty="0">
              <a:latin typeface="Calibri" panose="020F0502020204030204" pitchFamily="34" charset="0"/>
            </a:endParaRPr>
          </a:p>
          <a:p>
            <a:pPr>
              <a:spcBef>
                <a:spcPts val="600"/>
              </a:spcBef>
            </a:pPr>
            <a:r>
              <a:rPr lang="fr-FR" sz="1700" b="1" dirty="0">
                <a:solidFill>
                  <a:srgbClr val="C00000"/>
                </a:solidFill>
                <a:latin typeface="Calibri" panose="020F0502020204030204" pitchFamily="34" charset="0"/>
              </a:rPr>
              <a:t>Contrat de prévoyance / santé / retraite supplémentaire : </a:t>
            </a:r>
            <a:r>
              <a:rPr lang="fr-FR" sz="1700" dirty="0">
                <a:latin typeface="Calibri" panose="020F0502020204030204" pitchFamily="34" charset="0"/>
              </a:rPr>
              <a:t>Code organisme, code délégataire de gestion, réf. contrat, code population, code option</a:t>
            </a:r>
            <a:r>
              <a:rPr lang="fr-FR" sz="1700" dirty="0" smtClean="0">
                <a:latin typeface="Calibri" panose="020F0502020204030204" pitchFamily="34" charset="0"/>
              </a:rPr>
              <a:t>, …</a:t>
            </a:r>
            <a:endParaRPr lang="fr-FR" sz="1700" dirty="0">
              <a:latin typeface="Calibri" panose="020F0502020204030204" pitchFamily="34" charset="0"/>
            </a:endParaRPr>
          </a:p>
          <a:p>
            <a:pPr>
              <a:spcBef>
                <a:spcPts val="600"/>
              </a:spcBef>
            </a:pPr>
            <a:r>
              <a:rPr lang="fr-FR" sz="1700" b="1" dirty="0" smtClean="0">
                <a:solidFill>
                  <a:srgbClr val="C00000"/>
                </a:solidFill>
                <a:latin typeface="Calibri" panose="020F0502020204030204" pitchFamily="34" charset="0"/>
              </a:rPr>
              <a:t>Evénements pouvant affecter </a:t>
            </a:r>
            <a:r>
              <a:rPr lang="fr-FR" sz="1700" b="1" dirty="0">
                <a:solidFill>
                  <a:srgbClr val="C00000"/>
                </a:solidFill>
                <a:latin typeface="Calibri" panose="020F0502020204030204" pitchFamily="34" charset="0"/>
              </a:rPr>
              <a:t>la vie d'un contrat de prévoyance / santé / retraite supplémentaire : </a:t>
            </a:r>
            <a:r>
              <a:rPr lang="fr-FR" sz="1700" dirty="0">
                <a:latin typeface="Calibri" panose="020F0502020204030204" pitchFamily="34" charset="0"/>
              </a:rPr>
              <a:t>Type et date de l’événement </a:t>
            </a:r>
            <a:r>
              <a:rPr lang="fr-FR" sz="1700" dirty="0" smtClean="0">
                <a:latin typeface="Calibri" panose="020F0502020204030204" pitchFamily="34" charset="0"/>
              </a:rPr>
              <a:t>(changement </a:t>
            </a:r>
            <a:r>
              <a:rPr lang="fr-FR" sz="1700" dirty="0">
                <a:latin typeface="Calibri" panose="020F0502020204030204" pitchFamily="34" charset="0"/>
              </a:rPr>
              <a:t>de situation du </a:t>
            </a:r>
            <a:r>
              <a:rPr lang="fr-FR" sz="1700" dirty="0" smtClean="0">
                <a:latin typeface="Calibri" panose="020F0502020204030204" pitchFamily="34" charset="0"/>
              </a:rPr>
              <a:t>salarié – fin de contrat de travail et droit à la portabilité; arrêts de travail; autres suspensions de l’exécution du contrat de travail -, </a:t>
            </a:r>
            <a:r>
              <a:rPr lang="fr-FR" sz="1700" dirty="0">
                <a:latin typeface="Calibri" panose="020F0502020204030204" pitchFamily="34" charset="0"/>
              </a:rPr>
              <a:t>changement de données administratives du salarié, changement des conditions contractuelles de l’entreprise</a:t>
            </a:r>
            <a:r>
              <a:rPr lang="fr-FR" sz="1700" dirty="0" smtClean="0">
                <a:latin typeface="Calibri" panose="020F0502020204030204" pitchFamily="34" charset="0"/>
              </a:rPr>
              <a:t>, … </a:t>
            </a:r>
            <a:r>
              <a:rPr lang="fr-FR" sz="1700" dirty="0">
                <a:latin typeface="Calibri" panose="020F0502020204030204" pitchFamily="34" charset="0"/>
              </a:rPr>
              <a:t>)</a:t>
            </a:r>
          </a:p>
          <a:p>
            <a:pPr>
              <a:spcBef>
                <a:spcPts val="600"/>
              </a:spcBef>
            </a:pPr>
            <a:r>
              <a:rPr lang="fr-FR" sz="1700" b="1" dirty="0">
                <a:solidFill>
                  <a:srgbClr val="C00000"/>
                </a:solidFill>
                <a:latin typeface="Calibri" panose="020F0502020204030204" pitchFamily="34" charset="0"/>
              </a:rPr>
              <a:t>Données ayants-droit et du contrat associé : </a:t>
            </a:r>
            <a:r>
              <a:rPr lang="fr-FR" sz="1700" dirty="0">
                <a:latin typeface="Calibri" panose="020F0502020204030204" pitchFamily="34" charset="0"/>
              </a:rPr>
              <a:t>Nombre, nature, NIR, données </a:t>
            </a:r>
            <a:r>
              <a:rPr lang="fr-FR" sz="1700" dirty="0" smtClean="0">
                <a:latin typeface="Calibri" panose="020F0502020204030204" pitchFamily="34" charset="0"/>
              </a:rPr>
              <a:t>administratives, </a:t>
            </a:r>
            <a:r>
              <a:rPr lang="fr-FR" sz="1700" dirty="0" err="1">
                <a:latin typeface="Calibri" panose="020F0502020204030204" pitchFamily="34" charset="0"/>
              </a:rPr>
              <a:t>ref</a:t>
            </a:r>
            <a:r>
              <a:rPr lang="fr-FR" sz="1700" dirty="0">
                <a:latin typeface="Calibri" panose="020F0502020204030204" pitchFamily="34" charset="0"/>
              </a:rPr>
              <a:t>. contrat, code </a:t>
            </a:r>
            <a:r>
              <a:rPr lang="fr-FR" sz="1700" dirty="0" smtClean="0">
                <a:latin typeface="Calibri" panose="020F0502020204030204" pitchFamily="34" charset="0"/>
              </a:rPr>
              <a:t>option, </a:t>
            </a:r>
            <a:r>
              <a:rPr lang="fr-FR" sz="1700" dirty="0">
                <a:latin typeface="Calibri" panose="020F0502020204030204" pitchFamily="34" charset="0"/>
              </a:rPr>
              <a:t>code RO</a:t>
            </a:r>
            <a:r>
              <a:rPr lang="fr-FR" sz="1700" dirty="0" smtClean="0">
                <a:latin typeface="Calibri" panose="020F0502020204030204" pitchFamily="34" charset="0"/>
              </a:rPr>
              <a:t>, …</a:t>
            </a:r>
            <a:endParaRPr lang="fr-FR" sz="1700" dirty="0">
              <a:latin typeface="Calibri" panose="020F0502020204030204" pitchFamily="34" charset="0"/>
            </a:endParaRPr>
          </a:p>
          <a:p>
            <a:pPr>
              <a:spcBef>
                <a:spcPts val="600"/>
              </a:spcBef>
            </a:pPr>
            <a:r>
              <a:rPr lang="fr-FR" sz="1700" b="1" dirty="0">
                <a:solidFill>
                  <a:srgbClr val="C00000"/>
                </a:solidFill>
                <a:latin typeface="Calibri" panose="020F0502020204030204" pitchFamily="34" charset="0"/>
              </a:rPr>
              <a:t>Eléments de rémunération : </a:t>
            </a:r>
            <a:r>
              <a:rPr lang="fr-FR" sz="1700" dirty="0">
                <a:latin typeface="Calibri" panose="020F0502020204030204" pitchFamily="34" charset="0"/>
              </a:rPr>
              <a:t>Salaire brut Prévoyance, Salaire brut, Montant Tranches A, 2, B, C, … Prévoyance.</a:t>
            </a:r>
          </a:p>
          <a:p>
            <a:pPr>
              <a:spcBef>
                <a:spcPts val="600"/>
              </a:spcBef>
            </a:pPr>
            <a:r>
              <a:rPr lang="fr-FR" sz="1700" b="1" dirty="0">
                <a:solidFill>
                  <a:srgbClr val="C00000"/>
                </a:solidFill>
                <a:latin typeface="Calibri" panose="020F0502020204030204" pitchFamily="34" charset="0"/>
              </a:rPr>
              <a:t>Période de cotisation </a:t>
            </a:r>
            <a:r>
              <a:rPr lang="fr-FR" sz="1700" dirty="0">
                <a:latin typeface="Calibri" panose="020F0502020204030204" pitchFamily="34" charset="0"/>
              </a:rPr>
              <a:t>(pour un contrat prévoyance / santé / retraite supplémentaire donné) : Date de début / date de </a:t>
            </a:r>
            <a:r>
              <a:rPr lang="fr-FR" sz="1700" dirty="0" smtClean="0">
                <a:latin typeface="Calibri" panose="020F0502020204030204" pitchFamily="34" charset="0"/>
              </a:rPr>
              <a:t>fin</a:t>
            </a:r>
            <a:endParaRPr lang="fr-FR" sz="1700" dirty="0">
              <a:latin typeface="Calibri" panose="020F0502020204030204" pitchFamily="34" charset="0"/>
            </a:endParaRPr>
          </a:p>
          <a:p>
            <a:pPr>
              <a:spcBef>
                <a:spcPts val="600"/>
              </a:spcBef>
            </a:pPr>
            <a:r>
              <a:rPr lang="fr-FR" sz="1700" b="1" dirty="0">
                <a:solidFill>
                  <a:srgbClr val="C00000"/>
                </a:solidFill>
                <a:latin typeface="Calibri" panose="020F0502020204030204" pitchFamily="34" charset="0"/>
              </a:rPr>
              <a:t>Bases spécifiques de cotisation : </a:t>
            </a:r>
            <a:r>
              <a:rPr lang="fr-FR" sz="1700" dirty="0">
                <a:latin typeface="Calibri" panose="020F0502020204030204" pitchFamily="34" charset="0"/>
              </a:rPr>
              <a:t>Base / montant, nature de la base </a:t>
            </a:r>
            <a:r>
              <a:rPr lang="fr-FR" sz="1700" dirty="0" smtClean="0">
                <a:latin typeface="Calibri" panose="020F0502020204030204" pitchFamily="34" charset="0"/>
              </a:rPr>
              <a:t>spécifique</a:t>
            </a:r>
            <a:endParaRPr lang="fr-FR" sz="1700" dirty="0">
              <a:latin typeface="Calibri" panose="020F0502020204030204" pitchFamily="34" charset="0"/>
            </a:endParaRPr>
          </a:p>
          <a:p>
            <a:pPr>
              <a:spcBef>
                <a:spcPts val="600"/>
              </a:spcBef>
            </a:pPr>
            <a:r>
              <a:rPr lang="fr-FR" sz="1700" b="1" dirty="0">
                <a:solidFill>
                  <a:srgbClr val="C00000"/>
                </a:solidFill>
                <a:latin typeface="Calibri" panose="020F0502020204030204" pitchFamily="34" charset="0"/>
              </a:rPr>
              <a:t>Montant total des cotisations du salarié</a:t>
            </a:r>
          </a:p>
          <a:p>
            <a:pPr>
              <a:spcBef>
                <a:spcPts val="600"/>
              </a:spcBef>
            </a:pPr>
            <a:r>
              <a:rPr lang="fr-FR" sz="1700" b="1" dirty="0">
                <a:solidFill>
                  <a:srgbClr val="C00000"/>
                </a:solidFill>
                <a:latin typeface="Calibri" panose="020F0502020204030204" pitchFamily="34" charset="0"/>
              </a:rPr>
              <a:t>Données de paiement des cotisations : </a:t>
            </a:r>
            <a:r>
              <a:rPr lang="fr-FR" sz="1700" dirty="0" smtClean="0">
                <a:latin typeface="Calibri" panose="020F0502020204030204" pitchFamily="34" charset="0"/>
              </a:rPr>
              <a:t>Date </a:t>
            </a:r>
            <a:r>
              <a:rPr lang="fr-FR" sz="1700" dirty="0">
                <a:latin typeface="Calibri" panose="020F0502020204030204" pitchFamily="34" charset="0"/>
              </a:rPr>
              <a:t>du paiement, montant, référence(s) contrat(s</a:t>
            </a:r>
            <a:r>
              <a:rPr lang="fr-FR" sz="1700" dirty="0" smtClean="0">
                <a:latin typeface="Calibri" panose="020F0502020204030204" pitchFamily="34" charset="0"/>
              </a:rPr>
              <a:t>), …</a:t>
            </a:r>
            <a:endParaRPr lang="fr-FR" sz="1700" dirty="0">
              <a:latin typeface="Calibri" panose="020F0502020204030204" pitchFamily="34" charset="0"/>
            </a:endParaRPr>
          </a:p>
        </p:txBody>
      </p:sp>
    </p:spTree>
    <p:extLst>
      <p:ext uri="{BB962C8B-B14F-4D97-AF65-F5344CB8AC3E}">
        <p14:creationId xmlns:p14="http://schemas.microsoft.com/office/powerpoint/2010/main" val="977694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Cinématique des flux DSN</a:t>
            </a:r>
            <a:endParaRPr lang="fr-FR" dirty="0"/>
          </a:p>
        </p:txBody>
      </p:sp>
      <p:sp>
        <p:nvSpPr>
          <p:cNvPr id="33" name="Ellipse 32"/>
          <p:cNvSpPr/>
          <p:nvPr/>
        </p:nvSpPr>
        <p:spPr>
          <a:xfrm>
            <a:off x="2837783" y="1268760"/>
            <a:ext cx="3024335" cy="702078"/>
          </a:xfrm>
          <a:prstGeom prst="ellipse">
            <a:avLst/>
          </a:prstGeom>
          <a:solidFill>
            <a:srgbClr val="C00000"/>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Entreprises</a:t>
            </a:r>
          </a:p>
        </p:txBody>
      </p:sp>
      <p:sp>
        <p:nvSpPr>
          <p:cNvPr id="34" name="Ellipse 33"/>
          <p:cNvSpPr/>
          <p:nvPr/>
        </p:nvSpPr>
        <p:spPr>
          <a:xfrm>
            <a:off x="3053807" y="2726922"/>
            <a:ext cx="2646293" cy="702078"/>
          </a:xfrm>
          <a:prstGeom prst="ellipse">
            <a:avLst/>
          </a:prstGeom>
          <a:solidFill>
            <a:srgbClr val="C00000"/>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Bloc 1 : ACOSS / MSA</a:t>
            </a:r>
          </a:p>
        </p:txBody>
      </p:sp>
      <p:sp>
        <p:nvSpPr>
          <p:cNvPr id="35" name="Ellipse 34"/>
          <p:cNvSpPr/>
          <p:nvPr/>
        </p:nvSpPr>
        <p:spPr>
          <a:xfrm>
            <a:off x="3299702" y="3929695"/>
            <a:ext cx="2208402" cy="702078"/>
          </a:xfrm>
          <a:prstGeom prst="ellipse">
            <a:avLst/>
          </a:prstGeom>
          <a:solidFill>
            <a:srgbClr val="C00000"/>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Concentrateur FNMF</a:t>
            </a:r>
          </a:p>
        </p:txBody>
      </p:sp>
      <p:sp>
        <p:nvSpPr>
          <p:cNvPr id="36" name="Ellipse 35"/>
          <p:cNvSpPr/>
          <p:nvPr/>
        </p:nvSpPr>
        <p:spPr>
          <a:xfrm>
            <a:off x="3375728" y="5157192"/>
            <a:ext cx="2052228" cy="702078"/>
          </a:xfrm>
          <a:prstGeom prst="ellipse">
            <a:avLst/>
          </a:prstGeom>
          <a:solidFill>
            <a:srgbClr val="C00000"/>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t>Mutuelles</a:t>
            </a:r>
          </a:p>
        </p:txBody>
      </p:sp>
      <p:cxnSp>
        <p:nvCxnSpPr>
          <p:cNvPr id="37" name="Connecteur droit avec flèche 36"/>
          <p:cNvCxnSpPr>
            <a:stCxn id="34" idx="7"/>
            <a:endCxn id="33" idx="5"/>
          </p:cNvCxnSpPr>
          <p:nvPr/>
        </p:nvCxnSpPr>
        <p:spPr>
          <a:xfrm flipV="1">
            <a:off x="5312559" y="1868021"/>
            <a:ext cx="106655" cy="9617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1" name="Connecteur droit avec flèche 40"/>
          <p:cNvCxnSpPr>
            <a:stCxn id="33" idx="3"/>
            <a:endCxn id="34" idx="1"/>
          </p:cNvCxnSpPr>
          <p:nvPr/>
        </p:nvCxnSpPr>
        <p:spPr>
          <a:xfrm>
            <a:off x="3280687" y="1868021"/>
            <a:ext cx="160661" cy="961718"/>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44" name="Connecteur droit avec flèche 43"/>
          <p:cNvCxnSpPr/>
          <p:nvPr/>
        </p:nvCxnSpPr>
        <p:spPr>
          <a:xfrm>
            <a:off x="3579474" y="3362966"/>
            <a:ext cx="82536" cy="662226"/>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47" name="Connecteur droit avec flèche 46"/>
          <p:cNvCxnSpPr/>
          <p:nvPr/>
        </p:nvCxnSpPr>
        <p:spPr>
          <a:xfrm flipH="1">
            <a:off x="3655966" y="4542208"/>
            <a:ext cx="4290" cy="691688"/>
          </a:xfrm>
          <a:prstGeom prst="straightConnector1">
            <a:avLst/>
          </a:prstGeom>
          <a:ln>
            <a:solidFill>
              <a:srgbClr val="FFC000"/>
            </a:solidFill>
            <a:tailEnd type="triangle"/>
          </a:ln>
        </p:spPr>
        <p:style>
          <a:lnRef idx="3">
            <a:schemeClr val="accent1"/>
          </a:lnRef>
          <a:fillRef idx="0">
            <a:schemeClr val="accent1"/>
          </a:fillRef>
          <a:effectRef idx="2">
            <a:schemeClr val="accent1"/>
          </a:effectRef>
          <a:fontRef idx="minor">
            <a:schemeClr val="tx1"/>
          </a:fontRef>
        </p:style>
      </p:cxnSp>
      <p:cxnSp>
        <p:nvCxnSpPr>
          <p:cNvPr id="48" name="Connecteur droit avec flèche 47"/>
          <p:cNvCxnSpPr/>
          <p:nvPr/>
        </p:nvCxnSpPr>
        <p:spPr>
          <a:xfrm flipV="1">
            <a:off x="5121251" y="3362968"/>
            <a:ext cx="49335" cy="6591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9" name="Connecteur droit avec flèche 48"/>
          <p:cNvCxnSpPr/>
          <p:nvPr/>
        </p:nvCxnSpPr>
        <p:spPr>
          <a:xfrm flipV="1">
            <a:off x="5111147" y="4548642"/>
            <a:ext cx="4290" cy="6916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50" name="ZoneTexte 49"/>
          <p:cNvSpPr txBox="1"/>
          <p:nvPr/>
        </p:nvSpPr>
        <p:spPr>
          <a:xfrm>
            <a:off x="3413226" y="2353859"/>
            <a:ext cx="710653" cy="369332"/>
          </a:xfrm>
          <a:prstGeom prst="rect">
            <a:avLst/>
          </a:prstGeom>
          <a:noFill/>
        </p:spPr>
        <p:txBody>
          <a:bodyPr wrap="square" rtlCol="0">
            <a:spAutoFit/>
          </a:bodyPr>
          <a:lstStyle/>
          <a:p>
            <a:r>
              <a:rPr lang="fr-FR" b="1" dirty="0">
                <a:solidFill>
                  <a:srgbClr val="FFC000"/>
                </a:solidFill>
              </a:rPr>
              <a:t>DSN</a:t>
            </a:r>
          </a:p>
        </p:txBody>
      </p:sp>
      <p:sp>
        <p:nvSpPr>
          <p:cNvPr id="51" name="ZoneTexte 50"/>
          <p:cNvSpPr txBox="1"/>
          <p:nvPr/>
        </p:nvSpPr>
        <p:spPr>
          <a:xfrm>
            <a:off x="3708180" y="3590828"/>
            <a:ext cx="710653" cy="369332"/>
          </a:xfrm>
          <a:prstGeom prst="rect">
            <a:avLst/>
          </a:prstGeom>
          <a:noFill/>
        </p:spPr>
        <p:txBody>
          <a:bodyPr wrap="square" rtlCol="0">
            <a:spAutoFit/>
          </a:bodyPr>
          <a:lstStyle/>
          <a:p>
            <a:r>
              <a:rPr lang="fr-FR" b="1" dirty="0">
                <a:solidFill>
                  <a:srgbClr val="FFC000"/>
                </a:solidFill>
              </a:rPr>
              <a:t>DSN</a:t>
            </a:r>
          </a:p>
        </p:txBody>
      </p:sp>
      <p:sp>
        <p:nvSpPr>
          <p:cNvPr id="52" name="ZoneTexte 51"/>
          <p:cNvSpPr txBox="1"/>
          <p:nvPr/>
        </p:nvSpPr>
        <p:spPr>
          <a:xfrm>
            <a:off x="3708180" y="4805963"/>
            <a:ext cx="710653" cy="369332"/>
          </a:xfrm>
          <a:prstGeom prst="rect">
            <a:avLst/>
          </a:prstGeom>
          <a:noFill/>
        </p:spPr>
        <p:txBody>
          <a:bodyPr wrap="square" rtlCol="0">
            <a:spAutoFit/>
          </a:bodyPr>
          <a:lstStyle/>
          <a:p>
            <a:r>
              <a:rPr lang="fr-FR" b="1" dirty="0">
                <a:solidFill>
                  <a:srgbClr val="FFC000"/>
                </a:solidFill>
              </a:rPr>
              <a:t>DSN</a:t>
            </a:r>
          </a:p>
        </p:txBody>
      </p:sp>
      <p:sp>
        <p:nvSpPr>
          <p:cNvPr id="53" name="ZoneTexte 52"/>
          <p:cNvSpPr txBox="1"/>
          <p:nvPr/>
        </p:nvSpPr>
        <p:spPr>
          <a:xfrm>
            <a:off x="4591957" y="2353859"/>
            <a:ext cx="720603" cy="369332"/>
          </a:xfrm>
          <a:prstGeom prst="rect">
            <a:avLst/>
          </a:prstGeom>
          <a:noFill/>
        </p:spPr>
        <p:txBody>
          <a:bodyPr wrap="square" rtlCol="0">
            <a:spAutoFit/>
          </a:bodyPr>
          <a:lstStyle/>
          <a:p>
            <a:r>
              <a:rPr lang="fr-FR" b="1" dirty="0">
                <a:solidFill>
                  <a:srgbClr val="00B0F0"/>
                </a:solidFill>
              </a:rPr>
              <a:t>CRM</a:t>
            </a:r>
          </a:p>
        </p:txBody>
      </p:sp>
      <p:sp>
        <p:nvSpPr>
          <p:cNvPr id="54" name="ZoneTexte 53"/>
          <p:cNvSpPr txBox="1"/>
          <p:nvPr/>
        </p:nvSpPr>
        <p:spPr>
          <a:xfrm>
            <a:off x="4401913" y="3593210"/>
            <a:ext cx="720603" cy="369332"/>
          </a:xfrm>
          <a:prstGeom prst="rect">
            <a:avLst/>
          </a:prstGeom>
          <a:noFill/>
        </p:spPr>
        <p:txBody>
          <a:bodyPr wrap="square" rtlCol="0">
            <a:spAutoFit/>
          </a:bodyPr>
          <a:lstStyle/>
          <a:p>
            <a:r>
              <a:rPr lang="fr-FR" b="1" dirty="0">
                <a:solidFill>
                  <a:srgbClr val="00B0F0"/>
                </a:solidFill>
              </a:rPr>
              <a:t>CRM</a:t>
            </a:r>
          </a:p>
        </p:txBody>
      </p:sp>
      <p:sp>
        <p:nvSpPr>
          <p:cNvPr id="55" name="ZoneTexte 54"/>
          <p:cNvSpPr txBox="1"/>
          <p:nvPr/>
        </p:nvSpPr>
        <p:spPr>
          <a:xfrm>
            <a:off x="4401913" y="4802747"/>
            <a:ext cx="720603" cy="369332"/>
          </a:xfrm>
          <a:prstGeom prst="rect">
            <a:avLst/>
          </a:prstGeom>
          <a:noFill/>
        </p:spPr>
        <p:txBody>
          <a:bodyPr wrap="square" rtlCol="0">
            <a:spAutoFit/>
          </a:bodyPr>
          <a:lstStyle/>
          <a:p>
            <a:r>
              <a:rPr lang="fr-FR" b="1" dirty="0">
                <a:solidFill>
                  <a:srgbClr val="00B0F0"/>
                </a:solidFill>
              </a:rPr>
              <a:t>CRM</a:t>
            </a:r>
          </a:p>
        </p:txBody>
      </p:sp>
      <p:sp>
        <p:nvSpPr>
          <p:cNvPr id="57" name="Forme libre 56"/>
          <p:cNvSpPr/>
          <p:nvPr/>
        </p:nvSpPr>
        <p:spPr>
          <a:xfrm rot="9747729">
            <a:off x="2346938" y="1826533"/>
            <a:ext cx="917536" cy="2473645"/>
          </a:xfrm>
          <a:custGeom>
            <a:avLst/>
            <a:gdLst>
              <a:gd name="connsiteX0" fmla="*/ 0 w 2095986"/>
              <a:gd name="connsiteY0" fmla="*/ 3185962 h 3185962"/>
              <a:gd name="connsiteX1" fmla="*/ 2088682 w 2095986"/>
              <a:gd name="connsiteY1" fmla="*/ 1713297 h 3185962"/>
              <a:gd name="connsiteX2" fmla="*/ 558266 w 2095986"/>
              <a:gd name="connsiteY2" fmla="*/ 0 h 3185962"/>
            </a:gdLst>
            <a:ahLst/>
            <a:cxnLst>
              <a:cxn ang="0">
                <a:pos x="connsiteX0" y="connsiteY0"/>
              </a:cxn>
              <a:cxn ang="0">
                <a:pos x="connsiteX1" y="connsiteY1"/>
              </a:cxn>
              <a:cxn ang="0">
                <a:pos x="connsiteX2" y="connsiteY2"/>
              </a:cxn>
            </a:cxnLst>
            <a:rect l="l" t="t" r="r" b="b"/>
            <a:pathLst>
              <a:path w="2095986" h="3185962">
                <a:moveTo>
                  <a:pt x="0" y="3185962"/>
                </a:moveTo>
                <a:cubicBezTo>
                  <a:pt x="997819" y="2715126"/>
                  <a:pt x="1995638" y="2244291"/>
                  <a:pt x="2088682" y="1713297"/>
                </a:cubicBezTo>
                <a:cubicBezTo>
                  <a:pt x="2181726" y="1182303"/>
                  <a:pt x="1369996" y="591151"/>
                  <a:pt x="558266" y="0"/>
                </a:cubicBezTo>
              </a:path>
            </a:pathLst>
          </a:custGeom>
          <a:ln>
            <a:solidFill>
              <a:srgbClr val="00B050"/>
            </a:solidFill>
            <a:headEnd type="stealth" w="lg" len="lg"/>
            <a:tailEnd type="non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solidFill>
                <a:srgbClr val="00B050"/>
              </a:solidFill>
            </a:endParaRPr>
          </a:p>
        </p:txBody>
      </p:sp>
      <p:sp>
        <p:nvSpPr>
          <p:cNvPr id="58" name="Arc 57"/>
          <p:cNvSpPr/>
          <p:nvPr/>
        </p:nvSpPr>
        <p:spPr>
          <a:xfrm rot="10800000">
            <a:off x="2485723" y="4307741"/>
            <a:ext cx="1702211" cy="1227497"/>
          </a:xfrm>
          <a:prstGeom prst="arc">
            <a:avLst>
              <a:gd name="adj1" fmla="val 16200000"/>
              <a:gd name="adj2" fmla="val 5485188"/>
            </a:avLst>
          </a:prstGeom>
          <a:ln>
            <a:solidFill>
              <a:srgbClr val="00B050"/>
            </a:solidFill>
            <a:tailEnd type="stealth"/>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fr-FR"/>
          </a:p>
        </p:txBody>
      </p:sp>
      <p:sp>
        <p:nvSpPr>
          <p:cNvPr id="60" name="ZoneTexte 59"/>
          <p:cNvSpPr txBox="1"/>
          <p:nvPr/>
        </p:nvSpPr>
        <p:spPr>
          <a:xfrm>
            <a:off x="1190412" y="1569566"/>
            <a:ext cx="1498686" cy="646331"/>
          </a:xfrm>
          <a:prstGeom prst="rect">
            <a:avLst/>
          </a:prstGeom>
          <a:noFill/>
        </p:spPr>
        <p:txBody>
          <a:bodyPr wrap="square" rtlCol="0">
            <a:spAutoFit/>
          </a:bodyPr>
          <a:lstStyle/>
          <a:p>
            <a:r>
              <a:rPr lang="fr-FR" dirty="0">
                <a:solidFill>
                  <a:srgbClr val="00B050"/>
                </a:solidFill>
              </a:rPr>
              <a:t>Fiche </a:t>
            </a:r>
            <a:r>
              <a:rPr lang="fr-FR" dirty="0" smtClean="0">
                <a:solidFill>
                  <a:srgbClr val="00B050"/>
                </a:solidFill>
              </a:rPr>
              <a:t>de paramétrage</a:t>
            </a:r>
            <a:endParaRPr lang="fr-FR" dirty="0">
              <a:solidFill>
                <a:srgbClr val="00B050"/>
              </a:solidFill>
            </a:endParaRPr>
          </a:p>
        </p:txBody>
      </p:sp>
      <p:sp>
        <p:nvSpPr>
          <p:cNvPr id="61" name="ZoneTexte 60"/>
          <p:cNvSpPr txBox="1"/>
          <p:nvPr/>
        </p:nvSpPr>
        <p:spPr>
          <a:xfrm>
            <a:off x="1002807" y="4990629"/>
            <a:ext cx="1498686" cy="646331"/>
          </a:xfrm>
          <a:prstGeom prst="rect">
            <a:avLst/>
          </a:prstGeom>
          <a:noFill/>
        </p:spPr>
        <p:txBody>
          <a:bodyPr wrap="square" rtlCol="0">
            <a:spAutoFit/>
          </a:bodyPr>
          <a:lstStyle/>
          <a:p>
            <a:r>
              <a:rPr lang="fr-FR" dirty="0">
                <a:solidFill>
                  <a:srgbClr val="00B050"/>
                </a:solidFill>
              </a:rPr>
              <a:t>Fiche </a:t>
            </a:r>
            <a:r>
              <a:rPr lang="fr-FR" dirty="0" smtClean="0">
                <a:solidFill>
                  <a:srgbClr val="00B050"/>
                </a:solidFill>
              </a:rPr>
              <a:t>de paramétrage</a:t>
            </a:r>
            <a:endParaRPr lang="fr-FR" dirty="0">
              <a:solidFill>
                <a:srgbClr val="00B050"/>
              </a:solidFill>
            </a:endParaRPr>
          </a:p>
        </p:txBody>
      </p:sp>
      <p:sp>
        <p:nvSpPr>
          <p:cNvPr id="3" name="Rectangle 2"/>
          <p:cNvSpPr/>
          <p:nvPr/>
        </p:nvSpPr>
        <p:spPr>
          <a:xfrm>
            <a:off x="6507786" y="1723718"/>
            <a:ext cx="2333033" cy="139518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Application de règles de filtrage et d’éclatement par OPS sur la DSN</a:t>
            </a:r>
            <a:endParaRPr lang="fr-FR" dirty="0">
              <a:solidFill>
                <a:schemeClr val="tx1"/>
              </a:solidFill>
            </a:endParaRPr>
          </a:p>
        </p:txBody>
      </p:sp>
      <p:cxnSp>
        <p:nvCxnSpPr>
          <p:cNvPr id="5" name="Connecteur droit avec flèche 4"/>
          <p:cNvCxnSpPr/>
          <p:nvPr/>
        </p:nvCxnSpPr>
        <p:spPr>
          <a:xfrm flipH="1">
            <a:off x="5473724" y="2389627"/>
            <a:ext cx="979335" cy="48157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7" grpId="0" animBg="1"/>
      <p:bldP spid="58" grpId="0" animBg="1"/>
      <p:bldP spid="60" grpId="0"/>
      <p:bldP spid="61"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fiche de paramétrage</a:t>
            </a:r>
            <a:endParaRPr lang="fr-FR" dirty="0"/>
          </a:p>
        </p:txBody>
      </p:sp>
      <p:sp>
        <p:nvSpPr>
          <p:cNvPr id="3" name="Espace réservé du contenu 2"/>
          <p:cNvSpPr>
            <a:spLocks noGrp="1"/>
          </p:cNvSpPr>
          <p:nvPr>
            <p:ph idx="1"/>
          </p:nvPr>
        </p:nvSpPr>
        <p:spPr>
          <a:xfrm>
            <a:off x="755576" y="1268760"/>
            <a:ext cx="7659296" cy="5311477"/>
          </a:xfrm>
        </p:spPr>
        <p:txBody>
          <a:bodyPr>
            <a:noAutofit/>
          </a:bodyPr>
          <a:lstStyle/>
          <a:p>
            <a:pPr marL="342900" lvl="1" indent="-342900">
              <a:lnSpc>
                <a:spcPct val="11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Times New Roman" panose="02020603050405020304" pitchFamily="18" charset="0"/>
                <a:cs typeface="Arial" panose="020B0604020202020204" pitchFamily="34" charset="0"/>
              </a:rPr>
              <a:t>Un outil proposé par les complémentaires et élaboré avec les éditeurs de logiciels de paye</a:t>
            </a:r>
          </a:p>
          <a:p>
            <a:pPr marL="0" lvl="1" indent="0">
              <a:lnSpc>
                <a:spcPct val="110000"/>
              </a:lnSpc>
              <a:buClr>
                <a:schemeClr val="tx1">
                  <a:lumMod val="65000"/>
                  <a:lumOff val="35000"/>
                </a:schemeClr>
              </a:buClr>
              <a:buNone/>
              <a:defRPr/>
            </a:pPr>
            <a:endParaRPr lang="fr-FR" sz="1800" dirty="0" smtClean="0">
              <a:latin typeface="Calibri" panose="020F0502020204030204" pitchFamily="34" charset="0"/>
              <a:ea typeface="+mn-ea"/>
            </a:endParaRPr>
          </a:p>
          <a:p>
            <a:pPr marL="342900" lvl="1" indent="-342900">
              <a:lnSpc>
                <a:spcPct val="11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Times New Roman" panose="02020603050405020304" pitchFamily="18" charset="0"/>
                <a:cs typeface="Arial" panose="020B0604020202020204" pitchFamily="34" charset="0"/>
              </a:rPr>
              <a:t>Objectifs :</a:t>
            </a:r>
          </a:p>
          <a:p>
            <a:pPr lvl="1">
              <a:lnSpc>
                <a:spcPct val="110000"/>
              </a:lnSpc>
              <a:spcBef>
                <a:spcPts val="1800"/>
              </a:spcBef>
              <a:defRPr/>
            </a:pPr>
            <a:r>
              <a:rPr lang="fr-FR" sz="1800" dirty="0">
                <a:latin typeface="Calibri" panose="020F0502020204030204" pitchFamily="34" charset="0"/>
              </a:rPr>
              <a:t>Fournir aux entreprises les paramètres qui garantissent la qualité des données échangées (moins d’erreurs à gérer pour les mutuelles).</a:t>
            </a:r>
          </a:p>
          <a:p>
            <a:pPr marL="966787" lvl="2" indent="-342900">
              <a:lnSpc>
                <a:spcPct val="110000"/>
              </a:lnSpc>
              <a:buClr>
                <a:schemeClr val="tx1">
                  <a:lumMod val="65000"/>
                  <a:lumOff val="35000"/>
                </a:schemeClr>
              </a:buClr>
              <a:buFont typeface="Wingdings 3" pitchFamily="18" charset="2"/>
              <a:buChar char=""/>
              <a:defRPr/>
            </a:pPr>
            <a:endParaRPr lang="fr-FR" sz="1800" dirty="0" smtClean="0">
              <a:latin typeface="Calibri" panose="020F0502020204030204" pitchFamily="34" charset="0"/>
              <a:ea typeface="+mn-ea"/>
            </a:endParaRPr>
          </a:p>
          <a:p>
            <a:pPr marL="342900" lvl="1" indent="-342900">
              <a:lnSpc>
                <a:spcPct val="11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Times New Roman" panose="02020603050405020304" pitchFamily="18" charset="0"/>
                <a:cs typeface="Arial" panose="020B0604020202020204" pitchFamily="34" charset="0"/>
              </a:rPr>
              <a:t>Résultats attendus :</a:t>
            </a:r>
          </a:p>
          <a:p>
            <a:pPr lvl="1">
              <a:lnSpc>
                <a:spcPct val="110000"/>
              </a:lnSpc>
              <a:spcBef>
                <a:spcPts val="1800"/>
              </a:spcBef>
              <a:defRPr/>
            </a:pPr>
            <a:r>
              <a:rPr lang="fr-FR" sz="1800" dirty="0">
                <a:latin typeface="Calibri" panose="020F0502020204030204" pitchFamily="34" charset="0"/>
              </a:rPr>
              <a:t>« Affilier » correctement les salariés de l’entreprise sur les contrats complémentaires dans son système de paie.</a:t>
            </a:r>
          </a:p>
          <a:p>
            <a:pPr lvl="1">
              <a:lnSpc>
                <a:spcPct val="110000"/>
              </a:lnSpc>
              <a:spcBef>
                <a:spcPts val="1800"/>
              </a:spcBef>
              <a:defRPr/>
            </a:pPr>
            <a:r>
              <a:rPr lang="fr-FR" sz="1800" dirty="0">
                <a:latin typeface="Calibri" panose="020F0502020204030204" pitchFamily="34" charset="0"/>
              </a:rPr>
              <a:t>Calculer correctement les cotisations santé / prévoyance de chaque salarié et du ou des établissements (le cas échéant).</a:t>
            </a:r>
          </a:p>
          <a:p>
            <a:pPr lvl="3" eaLnBrk="1" hangingPunct="1"/>
            <a:endParaRPr lang="fr-FR" sz="1050" b="1" dirty="0" smtClean="0">
              <a:solidFill>
                <a:srgbClr val="00B0F0"/>
              </a:solidFill>
              <a:latin typeface="Calibri" panose="020F0502020204030204" pitchFamily="34" charset="0"/>
            </a:endParaRPr>
          </a:p>
        </p:txBody>
      </p:sp>
    </p:spTree>
    <p:extLst>
      <p:ext uri="{BB962C8B-B14F-4D97-AF65-F5344CB8AC3E}">
        <p14:creationId xmlns:p14="http://schemas.microsoft.com/office/powerpoint/2010/main" val="4000750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re 2"/>
          <p:cNvSpPr>
            <a:spLocks noGrp="1"/>
          </p:cNvSpPr>
          <p:nvPr>
            <p:ph type="title"/>
          </p:nvPr>
        </p:nvSpPr>
        <p:spPr/>
        <p:txBody>
          <a:bodyPr/>
          <a:lstStyle/>
          <a:p>
            <a:r>
              <a:rPr lang="fr-FR" dirty="0" smtClean="0"/>
              <a:t> Les flux d’échanges DSN et CRM</a:t>
            </a:r>
          </a:p>
        </p:txBody>
      </p:sp>
      <p:sp>
        <p:nvSpPr>
          <p:cNvPr id="53250" name="Espace réservé du contenu 1"/>
          <p:cNvSpPr>
            <a:spLocks noGrp="1"/>
          </p:cNvSpPr>
          <p:nvPr>
            <p:ph idx="1"/>
          </p:nvPr>
        </p:nvSpPr>
        <p:spPr>
          <a:xfrm>
            <a:off x="467544" y="1296224"/>
            <a:ext cx="8604448" cy="5589240"/>
          </a:xfrm>
        </p:spPr>
        <p:txBody>
          <a:bodyPr>
            <a:normAutofit/>
          </a:bodyPr>
          <a:lstStyle/>
          <a:p>
            <a:r>
              <a:rPr lang="fr-FR" sz="2000" dirty="0" smtClean="0">
                <a:latin typeface="Calibri" panose="020F0502020204030204" pitchFamily="34" charset="0"/>
              </a:rPr>
              <a:t>ALLER : ce que reçoit la mutuelle </a:t>
            </a:r>
          </a:p>
          <a:p>
            <a:pPr lvl="1">
              <a:lnSpc>
                <a:spcPct val="110000"/>
              </a:lnSpc>
              <a:spcBef>
                <a:spcPts val="1800"/>
              </a:spcBef>
              <a:defRPr/>
            </a:pPr>
            <a:r>
              <a:rPr lang="fr-FR" sz="1800" dirty="0">
                <a:latin typeface="Calibri" panose="020F0502020204030204" pitchFamily="34" charset="0"/>
              </a:rPr>
              <a:t>DSN mensuelles : le 5 ou 15 du mois M+1 généralement</a:t>
            </a:r>
          </a:p>
          <a:p>
            <a:pPr lvl="1">
              <a:lnSpc>
                <a:spcPct val="110000"/>
              </a:lnSpc>
              <a:spcBef>
                <a:spcPts val="1800"/>
              </a:spcBef>
              <a:defRPr/>
            </a:pPr>
            <a:r>
              <a:rPr lang="fr-FR" sz="1800" dirty="0">
                <a:latin typeface="Calibri" panose="020F0502020204030204" pitchFamily="34" charset="0"/>
              </a:rPr>
              <a:t>Signalements d’événements : périodicité au fil de l’eau</a:t>
            </a:r>
          </a:p>
          <a:p>
            <a:pPr lvl="2" algn="just">
              <a:lnSpc>
                <a:spcPct val="115000"/>
              </a:lnSpc>
              <a:spcBef>
                <a:spcPts val="750"/>
              </a:spcBef>
              <a:spcAft>
                <a:spcPts val="0"/>
              </a:spcAft>
            </a:pPr>
            <a:r>
              <a:rPr lang="fr-FR" sz="1600" dirty="0">
                <a:latin typeface="Calibri" panose="020F0502020204030204" pitchFamily="34" charset="0"/>
                <a:ea typeface="Times New Roman" panose="02020603050405020304" pitchFamily="18" charset="0"/>
                <a:cs typeface="Arial" panose="020B0604020202020204" pitchFamily="34" charset="0"/>
              </a:rPr>
              <a:t>La mutuelle reçoit trois types de signalement d’événement : « Fin du contrat de travail », « Arrêt de travail » et « Reprise suite à arrêt de travail »</a:t>
            </a:r>
          </a:p>
          <a:p>
            <a:pPr lvl="2" algn="just">
              <a:lnSpc>
                <a:spcPct val="115000"/>
              </a:lnSpc>
              <a:spcBef>
                <a:spcPts val="750"/>
              </a:spcBef>
              <a:spcAft>
                <a:spcPts val="0"/>
              </a:spcAft>
            </a:pPr>
            <a:r>
              <a:rPr lang="fr-FR" sz="1600" dirty="0">
                <a:latin typeface="Calibri" panose="020F0502020204030204" pitchFamily="34" charset="0"/>
                <a:ea typeface="Times New Roman" panose="02020603050405020304" pitchFamily="18" charset="0"/>
                <a:cs typeface="Arial" panose="020B0604020202020204" pitchFamily="34" charset="0"/>
              </a:rPr>
              <a:t>En 2017 (à l’étude) : un événement « Entrée dans l’entreprise »</a:t>
            </a:r>
          </a:p>
          <a:p>
            <a:endParaRPr lang="fr-FR" sz="900" dirty="0" smtClean="0">
              <a:latin typeface="Calibri" panose="020F0502020204030204" pitchFamily="34" charset="0"/>
            </a:endParaRPr>
          </a:p>
          <a:p>
            <a:r>
              <a:rPr lang="fr-FR" sz="2000" dirty="0">
                <a:latin typeface="Calibri" panose="020F0502020204030204" pitchFamily="34" charset="0"/>
              </a:rPr>
              <a:t>RETOUR : ce que renvoie la mutuelle </a:t>
            </a:r>
            <a:endParaRPr lang="fr-FR" sz="1800" dirty="0" smtClean="0">
              <a:latin typeface="Calibri" panose="020F0502020204030204" pitchFamily="34" charset="0"/>
            </a:endParaRPr>
          </a:p>
          <a:p>
            <a:pPr lvl="1">
              <a:lnSpc>
                <a:spcPct val="110000"/>
              </a:lnSpc>
              <a:spcBef>
                <a:spcPts val="1800"/>
              </a:spcBef>
              <a:defRPr/>
            </a:pPr>
            <a:r>
              <a:rPr lang="fr-FR" sz="1800" dirty="0">
                <a:latin typeface="Calibri" panose="020F0502020204030204" pitchFamily="34" charset="0"/>
              </a:rPr>
              <a:t>Compte-rendu métier (CRM)– normalisé par les complémentaires </a:t>
            </a:r>
          </a:p>
          <a:p>
            <a:pPr lvl="2" algn="just">
              <a:lnSpc>
                <a:spcPct val="115000"/>
              </a:lnSpc>
              <a:spcBef>
                <a:spcPts val="750"/>
              </a:spcBef>
              <a:spcAft>
                <a:spcPts val="0"/>
              </a:spcAft>
            </a:pPr>
            <a:r>
              <a:rPr lang="fr-FR" sz="1600" dirty="0">
                <a:latin typeface="Calibri" panose="020F0502020204030204" pitchFamily="34" charset="0"/>
                <a:ea typeface="Times New Roman" panose="02020603050405020304" pitchFamily="18" charset="0"/>
                <a:cs typeface="Arial" panose="020B0604020202020204" pitchFamily="34" charset="0"/>
              </a:rPr>
              <a:t>Validité de la DSN + bilan d’anomalies</a:t>
            </a:r>
          </a:p>
          <a:p>
            <a:pPr lvl="2" algn="just">
              <a:lnSpc>
                <a:spcPct val="115000"/>
              </a:lnSpc>
              <a:spcBef>
                <a:spcPts val="750"/>
              </a:spcBef>
              <a:spcAft>
                <a:spcPts val="0"/>
              </a:spcAft>
            </a:pPr>
            <a:r>
              <a:rPr lang="fr-FR" sz="1600" dirty="0">
                <a:latin typeface="Calibri" panose="020F0502020204030204" pitchFamily="34" charset="0"/>
                <a:ea typeface="Times New Roman" panose="02020603050405020304" pitchFamily="18" charset="0"/>
                <a:cs typeface="Arial" panose="020B0604020202020204" pitchFamily="34" charset="0"/>
              </a:rPr>
              <a:t>S’applique à la DSN mensuelle et aux signalements d’événements.</a:t>
            </a:r>
          </a:p>
          <a:p>
            <a:pPr lvl="2" algn="just">
              <a:lnSpc>
                <a:spcPct val="115000"/>
              </a:lnSpc>
              <a:spcBef>
                <a:spcPts val="750"/>
              </a:spcBef>
              <a:spcAft>
                <a:spcPts val="0"/>
              </a:spcAft>
            </a:pPr>
            <a:r>
              <a:rPr lang="fr-FR" sz="1600" dirty="0">
                <a:latin typeface="Calibri" panose="020F0502020204030204" pitchFamily="34" charset="0"/>
                <a:ea typeface="Times New Roman" panose="02020603050405020304" pitchFamily="18" charset="0"/>
                <a:cs typeface="Arial" panose="020B0604020202020204" pitchFamily="34" charset="0"/>
              </a:rPr>
              <a:t>A renvoyer au plus tôt car les corrections sont faites dans la DSN suivante</a:t>
            </a:r>
          </a:p>
        </p:txBody>
      </p:sp>
    </p:spTree>
    <p:extLst>
      <p:ext uri="{BB962C8B-B14F-4D97-AF65-F5344CB8AC3E}">
        <p14:creationId xmlns:p14="http://schemas.microsoft.com/office/powerpoint/2010/main" val="3156530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457575" y="1357313"/>
            <a:ext cx="5400675" cy="1785937"/>
          </a:xfrm>
        </p:spPr>
        <p:txBody>
          <a:bodyPr>
            <a:noAutofit/>
          </a:bodyPr>
          <a:lstStyle/>
          <a:p>
            <a:pPr eaLnBrk="1" hangingPunct="1">
              <a:defRPr/>
            </a:pPr>
            <a:r>
              <a:rPr lang="de-DE" dirty="0" err="1" smtClean="0"/>
              <a:t>Introduction</a:t>
            </a:r>
            <a:endParaRPr lang="fr-FR" dirty="0"/>
          </a:p>
        </p:txBody>
      </p:sp>
      <p:sp>
        <p:nvSpPr>
          <p:cNvPr id="4099" name="Sous-titre 8"/>
          <p:cNvSpPr>
            <a:spLocks noGrp="1"/>
          </p:cNvSpPr>
          <p:nvPr>
            <p:ph type="subTitle" idx="1"/>
          </p:nvPr>
        </p:nvSpPr>
        <p:spPr>
          <a:xfrm>
            <a:off x="3457575" y="3429000"/>
            <a:ext cx="5400675" cy="2071702"/>
          </a:xfrm>
        </p:spPr>
        <p:txBody>
          <a:bodyPr/>
          <a:lstStyle/>
          <a:p>
            <a:pPr eaLnBrk="1" hangingPunct="1"/>
            <a:r>
              <a:rPr lang="fr-FR" dirty="0" smtClean="0"/>
              <a:t>Bruno HUSS</a:t>
            </a:r>
          </a:p>
          <a:p>
            <a:pPr eaLnBrk="1" hangingPunct="1"/>
            <a:r>
              <a:rPr lang="fr-FR" dirty="0"/>
              <a:t> </a:t>
            </a:r>
            <a:r>
              <a:rPr lang="fr-FR" dirty="0" smtClean="0"/>
              <a:t> Président de l’ADOM</a:t>
            </a:r>
          </a:p>
          <a:p>
            <a:pPr eaLnBrk="1" hangingPunct="1"/>
            <a:endParaRPr lang="fr-FR" dirty="0"/>
          </a:p>
          <a:p>
            <a:pPr eaLnBrk="1" hangingPunct="1"/>
            <a:r>
              <a:rPr lang="fr-FR" dirty="0" smtClean="0"/>
              <a:t>Albert LAUTMAN</a:t>
            </a:r>
          </a:p>
          <a:p>
            <a:pPr eaLnBrk="1" hangingPunct="1"/>
            <a:r>
              <a:rPr lang="fr-FR" dirty="0"/>
              <a:t> </a:t>
            </a:r>
            <a:r>
              <a:rPr lang="fr-FR" dirty="0" smtClean="0"/>
              <a:t> Directeur Général de la FNMF</a:t>
            </a:r>
          </a:p>
        </p:txBody>
      </p:sp>
      <p:cxnSp>
        <p:nvCxnSpPr>
          <p:cNvPr id="10" name="Connecteur droit 9"/>
          <p:cNvCxnSpPr/>
          <p:nvPr/>
        </p:nvCxnSpPr>
        <p:spPr>
          <a:xfrm>
            <a:off x="3571868" y="3214686"/>
            <a:ext cx="4321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75200"/>
          <a:stretch/>
        </p:blipFill>
        <p:spPr>
          <a:xfrm>
            <a:off x="3546959" y="5733256"/>
            <a:ext cx="2195309" cy="983548"/>
          </a:xfrm>
          <a:prstGeom prst="rect">
            <a:avLst/>
          </a:prstGeom>
        </p:spPr>
      </p:pic>
    </p:spTree>
    <p:extLst>
      <p:ext uri="{BB962C8B-B14F-4D97-AF65-F5344CB8AC3E}">
        <p14:creationId xmlns:p14="http://schemas.microsoft.com/office/powerpoint/2010/main" val="2746446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contenu 1"/>
          <p:cNvSpPr>
            <a:spLocks noGrp="1"/>
          </p:cNvSpPr>
          <p:nvPr>
            <p:ph idx="1"/>
          </p:nvPr>
        </p:nvSpPr>
        <p:spPr>
          <a:xfrm>
            <a:off x="539552" y="1124744"/>
            <a:ext cx="8352928" cy="5733256"/>
          </a:xfrm>
        </p:spPr>
        <p:txBody>
          <a:bodyPr>
            <a:normAutofit fontScale="92500" lnSpcReduction="10000"/>
          </a:bodyPr>
          <a:lstStyle/>
          <a:p>
            <a:pPr marL="342900" lvl="1" indent="-342900">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Assistance « personnalisée » des mutuelles</a:t>
            </a:r>
          </a:p>
          <a:p>
            <a:pPr lvl="1">
              <a:lnSpc>
                <a:spcPct val="110000"/>
              </a:lnSpc>
              <a:spcBef>
                <a:spcPts val="0"/>
              </a:spcBef>
              <a:defRPr/>
            </a:pPr>
            <a:r>
              <a:rPr lang="fr-FR" sz="1800" dirty="0">
                <a:latin typeface="Calibri" panose="020F0502020204030204" pitchFamily="34" charset="0"/>
              </a:rPr>
              <a:t>Environ 70 présentations réalisées depuis 2014 dans les CODIR des mutuelles</a:t>
            </a:r>
          </a:p>
          <a:p>
            <a:pPr lvl="1">
              <a:lnSpc>
                <a:spcPct val="110000"/>
              </a:lnSpc>
              <a:spcBef>
                <a:spcPts val="0"/>
              </a:spcBef>
              <a:defRPr/>
            </a:pPr>
            <a:r>
              <a:rPr lang="fr-FR" sz="1800" dirty="0">
                <a:latin typeface="Calibri" panose="020F0502020204030204" pitchFamily="34" charset="0"/>
              </a:rPr>
              <a:t>Depuis 2015, une trentaine de réunions « miroir » Éditeurs - mutuelles</a:t>
            </a:r>
          </a:p>
          <a:p>
            <a:pPr marL="342900" lvl="1" indent="-342900">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Mise en place et animation d’un réseau de correspondants DSN </a:t>
            </a:r>
          </a:p>
          <a:p>
            <a:pPr lvl="1">
              <a:lnSpc>
                <a:spcPct val="110000"/>
              </a:lnSpc>
              <a:spcBef>
                <a:spcPts val="0"/>
              </a:spcBef>
              <a:defRPr/>
            </a:pPr>
            <a:r>
              <a:rPr lang="fr-FR" sz="1800" dirty="0" smtClean="0">
                <a:latin typeface="Calibri" panose="020F0502020204030204" pitchFamily="34" charset="0"/>
              </a:rPr>
              <a:t>145 </a:t>
            </a:r>
            <a:r>
              <a:rPr lang="fr-FR" sz="1800" dirty="0">
                <a:latin typeface="Calibri" panose="020F0502020204030204" pitchFamily="34" charset="0"/>
              </a:rPr>
              <a:t>correspondants désignés</a:t>
            </a:r>
          </a:p>
          <a:p>
            <a:pPr lvl="1">
              <a:lnSpc>
                <a:spcPct val="110000"/>
              </a:lnSpc>
              <a:spcBef>
                <a:spcPts val="0"/>
              </a:spcBef>
              <a:defRPr/>
            </a:pPr>
            <a:r>
              <a:rPr lang="fr-FR" sz="1800" dirty="0">
                <a:latin typeface="Calibri" panose="020F0502020204030204" pitchFamily="34" charset="0"/>
              </a:rPr>
              <a:t>Une réunion par trimestre et envoi, en moyenne, de trois à quatre mails d’information par mois</a:t>
            </a:r>
          </a:p>
          <a:p>
            <a:pPr marL="342900" lvl="1" indent="-342900">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Formations et guides de mise en œuvre</a:t>
            </a:r>
          </a:p>
          <a:p>
            <a:pPr lvl="1">
              <a:lnSpc>
                <a:spcPct val="110000"/>
              </a:lnSpc>
              <a:spcBef>
                <a:spcPts val="0"/>
              </a:spcBef>
              <a:defRPr/>
            </a:pPr>
            <a:r>
              <a:rPr lang="fr-FR" sz="1800" dirty="0">
                <a:latin typeface="Calibri" panose="020F0502020204030204" pitchFamily="34" charset="0"/>
              </a:rPr>
              <a:t>Plus de 150 personnes formées</a:t>
            </a:r>
          </a:p>
          <a:p>
            <a:pPr lvl="1">
              <a:lnSpc>
                <a:spcPct val="110000"/>
              </a:lnSpc>
              <a:spcBef>
                <a:spcPts val="0"/>
              </a:spcBef>
              <a:defRPr/>
            </a:pPr>
            <a:r>
              <a:rPr lang="fr-FR" sz="1800" dirty="0" smtClean="0">
                <a:latin typeface="Calibri" panose="020F0502020204030204" pitchFamily="34" charset="0"/>
              </a:rPr>
              <a:t>4 </a:t>
            </a:r>
            <a:r>
              <a:rPr lang="fr-FR" sz="1800" dirty="0">
                <a:latin typeface="Calibri" panose="020F0502020204030204" pitchFamily="34" charset="0"/>
              </a:rPr>
              <a:t>guides de mise en œuvre publiés </a:t>
            </a:r>
          </a:p>
          <a:p>
            <a:pPr marL="342900" lvl="1" indent="-342900">
              <a:buClr>
                <a:schemeClr val="tx1">
                  <a:lumMod val="65000"/>
                  <a:lumOff val="35000"/>
                </a:schemeClr>
              </a:buClr>
              <a:buFont typeface="Wingdings 3" pitchFamily="18" charset="2"/>
              <a:buChar char=""/>
              <a:defRPr/>
            </a:pPr>
            <a:r>
              <a:rPr lang="fr-FR" sz="2000" dirty="0" smtClean="0">
                <a:latin typeface="Calibri" panose="020F0502020204030204" pitchFamily="34" charset="0"/>
                <a:ea typeface="+mn-ea"/>
              </a:rPr>
              <a:t>SVP mutuelles </a:t>
            </a:r>
            <a:r>
              <a:rPr lang="fr-FR" sz="1500" dirty="0" smtClean="0">
                <a:latin typeface="Calibri" panose="020F0502020204030204" pitchFamily="34" charset="0"/>
              </a:rPr>
              <a:t>(</a:t>
            </a:r>
            <a:r>
              <a:rPr lang="fr-FR" sz="1500" dirty="0">
                <a:latin typeface="Calibri" panose="020F0502020204030204" pitchFamily="34" charset="0"/>
              </a:rPr>
              <a:t>moyenne Septembre-Octobre)</a:t>
            </a:r>
          </a:p>
          <a:p>
            <a:pPr lvl="1">
              <a:lnSpc>
                <a:spcPct val="110000"/>
              </a:lnSpc>
              <a:spcBef>
                <a:spcPts val="0"/>
              </a:spcBef>
              <a:defRPr/>
            </a:pPr>
            <a:r>
              <a:rPr lang="fr-FR" sz="1800" dirty="0" smtClean="0">
                <a:latin typeface="Calibri" panose="020F0502020204030204" pitchFamily="34" charset="0"/>
              </a:rPr>
              <a:t>750 </a:t>
            </a:r>
            <a:r>
              <a:rPr lang="fr-FR" sz="1800" dirty="0">
                <a:latin typeface="Calibri" panose="020F0502020204030204" pitchFamily="34" charset="0"/>
              </a:rPr>
              <a:t>mails traités par </a:t>
            </a:r>
            <a:r>
              <a:rPr lang="fr-FR" sz="1800" dirty="0" smtClean="0">
                <a:latin typeface="Calibri" panose="020F0502020204030204" pitchFamily="34" charset="0"/>
              </a:rPr>
              <a:t>mois</a:t>
            </a:r>
          </a:p>
          <a:p>
            <a:pPr lvl="1">
              <a:lnSpc>
                <a:spcPct val="110000"/>
              </a:lnSpc>
              <a:spcBef>
                <a:spcPts val="0"/>
              </a:spcBef>
              <a:defRPr/>
            </a:pPr>
            <a:r>
              <a:rPr lang="fr-FR" sz="1800" dirty="0" smtClean="0">
                <a:latin typeface="Calibri" panose="020F0502020204030204" pitchFamily="34" charset="0"/>
              </a:rPr>
              <a:t> 100 échanges téléphoniques pour une durée moyenne de 60h par mois</a:t>
            </a:r>
          </a:p>
          <a:p>
            <a:pPr marL="342900" lvl="1" indent="-342900">
              <a:buClr>
                <a:schemeClr val="tx1">
                  <a:lumMod val="65000"/>
                  <a:lumOff val="35000"/>
                </a:schemeClr>
              </a:buClr>
              <a:buFont typeface="Wingdings 3" pitchFamily="18" charset="2"/>
              <a:buChar char=""/>
              <a:defRPr/>
            </a:pPr>
            <a:r>
              <a:rPr lang="fr-FR" sz="2000" dirty="0" smtClean="0">
                <a:latin typeface="Calibri" panose="020F0502020204030204" pitchFamily="34" charset="0"/>
                <a:ea typeface="+mn-ea"/>
              </a:rPr>
              <a:t>Information </a:t>
            </a:r>
            <a:r>
              <a:rPr lang="fr-FR" sz="2000" dirty="0">
                <a:latin typeface="Calibri" panose="020F0502020204030204" pitchFamily="34" charset="0"/>
                <a:ea typeface="+mn-ea"/>
              </a:rPr>
              <a:t>et communication projet</a:t>
            </a:r>
          </a:p>
          <a:p>
            <a:pPr lvl="1">
              <a:lnSpc>
                <a:spcPct val="110000"/>
              </a:lnSpc>
              <a:spcBef>
                <a:spcPts val="0"/>
              </a:spcBef>
              <a:defRPr/>
            </a:pPr>
            <a:r>
              <a:rPr lang="fr-FR" sz="1800" dirty="0">
                <a:latin typeface="Calibri" panose="020F0502020204030204" pitchFamily="34" charset="0"/>
              </a:rPr>
              <a:t>Dossier stratégique sur </a:t>
            </a:r>
            <a:r>
              <a:rPr lang="fr-FR" sz="1800" dirty="0" err="1">
                <a:latin typeface="Calibri" panose="020F0502020204030204" pitchFamily="34" charset="0"/>
              </a:rPr>
              <a:t>Mutweb</a:t>
            </a:r>
            <a:endParaRPr lang="fr-FR" sz="1800" dirty="0">
              <a:latin typeface="Calibri" panose="020F0502020204030204" pitchFamily="34" charset="0"/>
            </a:endParaRPr>
          </a:p>
          <a:p>
            <a:pPr lvl="1">
              <a:lnSpc>
                <a:spcPct val="110000"/>
              </a:lnSpc>
              <a:spcBef>
                <a:spcPts val="0"/>
              </a:spcBef>
              <a:defRPr/>
            </a:pPr>
            <a:r>
              <a:rPr lang="fr-FR" sz="1800" dirty="0">
                <a:latin typeface="Calibri" panose="020F0502020204030204" pitchFamily="34" charset="0"/>
              </a:rPr>
              <a:t>Articles AFIM et flash info (10 pour le 1er semestre 2016) </a:t>
            </a:r>
          </a:p>
          <a:p>
            <a:pPr marL="342900" lvl="1" indent="-342900">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Outils informatiques</a:t>
            </a:r>
          </a:p>
          <a:p>
            <a:pPr lvl="1">
              <a:lnSpc>
                <a:spcPct val="110000"/>
              </a:lnSpc>
              <a:spcBef>
                <a:spcPts val="0"/>
              </a:spcBef>
              <a:defRPr/>
            </a:pPr>
            <a:r>
              <a:rPr lang="fr-FR" sz="1800" dirty="0">
                <a:latin typeface="Calibri" panose="020F0502020204030204" pitchFamily="34" charset="0"/>
              </a:rPr>
              <a:t>Concentrateur FNMF</a:t>
            </a:r>
          </a:p>
          <a:p>
            <a:pPr lvl="1">
              <a:lnSpc>
                <a:spcPct val="110000"/>
              </a:lnSpc>
              <a:spcBef>
                <a:spcPts val="0"/>
              </a:spcBef>
              <a:defRPr/>
            </a:pPr>
            <a:r>
              <a:rPr lang="fr-FR" sz="1800" dirty="0">
                <a:latin typeface="Calibri" panose="020F0502020204030204" pitchFamily="34" charset="0"/>
              </a:rPr>
              <a:t>Mutualisation de réalisations (outils de contrôle et de mise au format </a:t>
            </a:r>
            <a:r>
              <a:rPr lang="fr-FR" sz="1800" dirty="0" err="1">
                <a:latin typeface="Calibri" panose="020F0502020204030204" pitchFamily="34" charset="0"/>
              </a:rPr>
              <a:t>pdf</a:t>
            </a:r>
            <a:r>
              <a:rPr lang="fr-FR" sz="1800" dirty="0">
                <a:latin typeface="Calibri" panose="020F0502020204030204" pitchFamily="34" charset="0"/>
              </a:rPr>
              <a:t>)</a:t>
            </a:r>
          </a:p>
          <a:p>
            <a:pPr lvl="1">
              <a:lnSpc>
                <a:spcPct val="110000"/>
              </a:lnSpc>
              <a:spcBef>
                <a:spcPts val="0"/>
              </a:spcBef>
              <a:defRPr/>
            </a:pPr>
            <a:r>
              <a:rPr lang="fr-FR" sz="1800" dirty="0" smtClean="0">
                <a:latin typeface="Calibri" panose="020F0502020204030204" pitchFamily="34" charset="0"/>
              </a:rPr>
              <a:t>Outil </a:t>
            </a:r>
            <a:r>
              <a:rPr lang="fr-FR" sz="1800" dirty="0">
                <a:latin typeface="Calibri" panose="020F0502020204030204" pitchFamily="34" charset="0"/>
              </a:rPr>
              <a:t>de visualisation des DSN (en attendant la disponibilité des progiciels)</a:t>
            </a:r>
          </a:p>
        </p:txBody>
      </p:sp>
      <p:sp>
        <p:nvSpPr>
          <p:cNvPr id="4" name="Titre 2"/>
          <p:cNvSpPr txBox="1">
            <a:spLocks/>
          </p:cNvSpPr>
          <p:nvPr/>
        </p:nvSpPr>
        <p:spPr>
          <a:xfrm>
            <a:off x="1115616" y="0"/>
            <a:ext cx="6984776" cy="620713"/>
          </a:xfrm>
          <a:prstGeom prst="rect">
            <a:avLst/>
          </a:prstGeom>
        </p:spPr>
        <p:txBody>
          <a:bodyPr/>
          <a:lstStyle/>
          <a:p>
            <a:pPr algn="just">
              <a:spcBef>
                <a:spcPts val="1800"/>
              </a:spcBef>
              <a:buClr>
                <a:srgbClr val="C00000"/>
              </a:buClr>
              <a:defRPr/>
            </a:pPr>
            <a:r>
              <a:rPr lang="fr-FR" altLang="fr-FR" sz="2400" dirty="0" smtClean="0">
                <a:solidFill>
                  <a:schemeClr val="bg1"/>
                </a:solidFill>
                <a:cs typeface="Arial" charset="0"/>
              </a:rPr>
              <a:t>Actions de la FNMF vers </a:t>
            </a:r>
            <a:r>
              <a:rPr lang="fr-FR" altLang="fr-FR" sz="2400" dirty="0">
                <a:solidFill>
                  <a:schemeClr val="bg1"/>
                </a:solidFill>
                <a:cs typeface="Arial" charset="0"/>
              </a:rPr>
              <a:t>les mutuelles et leurs éditeurs « métiers »</a:t>
            </a:r>
          </a:p>
        </p:txBody>
      </p:sp>
    </p:spTree>
    <p:extLst>
      <p:ext uri="{BB962C8B-B14F-4D97-AF65-F5344CB8AC3E}">
        <p14:creationId xmlns:p14="http://schemas.microsoft.com/office/powerpoint/2010/main" val="2699590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Témoignages de mutuelles</a:t>
            </a:r>
          </a:p>
        </p:txBody>
      </p:sp>
      <p:pic>
        <p:nvPicPr>
          <p:cNvPr id="4" name="Picture 2"/>
          <p:cNvPicPr>
            <a:picLocks noChangeAspect="1" noChangeArrowheads="1"/>
          </p:cNvPicPr>
          <p:nvPr/>
        </p:nvPicPr>
        <p:blipFill>
          <a:blip r:embed="rId3" cstate="print"/>
          <a:srcRect/>
          <a:stretch>
            <a:fillRect/>
          </a:stretch>
        </p:blipFill>
        <p:spPr bwMode="auto">
          <a:xfrm>
            <a:off x="7500958" y="3929066"/>
            <a:ext cx="1371245" cy="1500198"/>
          </a:xfrm>
          <a:prstGeom prst="rect">
            <a:avLst/>
          </a:prstGeom>
          <a:noFill/>
          <a:ln w="9525">
            <a:noFill/>
            <a:miter lim="800000"/>
            <a:headEnd/>
            <a:tailEnd/>
          </a:ln>
          <a:effectLst/>
        </p:spPr>
      </p:pic>
      <p:sp>
        <p:nvSpPr>
          <p:cNvPr id="5" name="Sous-titre 4"/>
          <p:cNvSpPr>
            <a:spLocks noGrp="1"/>
          </p:cNvSpPr>
          <p:nvPr>
            <p:ph type="subTitle" idx="1"/>
          </p:nvPr>
        </p:nvSpPr>
        <p:spPr>
          <a:xfrm>
            <a:off x="3492000" y="2537611"/>
            <a:ext cx="5294842" cy="1568464"/>
          </a:xfrm>
        </p:spPr>
        <p:txBody>
          <a:bodyPr/>
          <a:lstStyle/>
          <a:p>
            <a:r>
              <a:rPr lang="fr-FR" sz="2400" dirty="0" smtClean="0"/>
              <a:t>Table ronde</a:t>
            </a:r>
          </a:p>
          <a:p>
            <a:r>
              <a:rPr lang="fr-FR" dirty="0"/>
              <a:t> </a:t>
            </a:r>
            <a:r>
              <a:rPr lang="fr-FR" dirty="0" smtClean="0"/>
              <a:t>  - Olivier KREMEURT (</a:t>
            </a:r>
            <a:r>
              <a:rPr lang="fr-FR" dirty="0" err="1" smtClean="0"/>
              <a:t>Solimut</a:t>
            </a:r>
            <a:r>
              <a:rPr lang="fr-FR" dirty="0" smtClean="0"/>
              <a:t>)</a:t>
            </a:r>
          </a:p>
          <a:p>
            <a:r>
              <a:rPr lang="fr-FR" dirty="0" smtClean="0"/>
              <a:t>   - Marie Claude MACOUIN (Harmonie)</a:t>
            </a:r>
          </a:p>
          <a:p>
            <a:r>
              <a:rPr lang="fr-FR" dirty="0"/>
              <a:t> </a:t>
            </a:r>
            <a:r>
              <a:rPr lang="fr-FR" dirty="0" smtClean="0"/>
              <a:t>  - Charles-Henri MAGNIEZ (MCA)</a:t>
            </a:r>
            <a:endParaRPr lang="fr-FR" dirty="0"/>
          </a:p>
        </p:txBody>
      </p:sp>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spTree>
    <p:extLst>
      <p:ext uri="{BB962C8B-B14F-4D97-AF65-F5344CB8AC3E}">
        <p14:creationId xmlns:p14="http://schemas.microsoft.com/office/powerpoint/2010/main" val="3219740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re 2"/>
          <p:cNvSpPr>
            <a:spLocks noGrp="1"/>
          </p:cNvSpPr>
          <p:nvPr>
            <p:ph type="title"/>
          </p:nvPr>
        </p:nvSpPr>
        <p:spPr/>
        <p:txBody>
          <a:bodyPr/>
          <a:lstStyle/>
          <a:p>
            <a:r>
              <a:rPr lang="fr-FR" dirty="0" smtClean="0"/>
              <a:t> Témoignages des mutuelles</a:t>
            </a:r>
          </a:p>
        </p:txBody>
      </p:sp>
      <p:sp>
        <p:nvSpPr>
          <p:cNvPr id="53250" name="Espace réservé du contenu 1"/>
          <p:cNvSpPr>
            <a:spLocks noGrp="1"/>
          </p:cNvSpPr>
          <p:nvPr>
            <p:ph idx="1"/>
          </p:nvPr>
        </p:nvSpPr>
        <p:spPr>
          <a:xfrm>
            <a:off x="467544" y="1296224"/>
            <a:ext cx="8604448" cy="5589240"/>
          </a:xfrm>
        </p:spPr>
        <p:txBody>
          <a:bodyPr>
            <a:normAutofit/>
          </a:bodyPr>
          <a:lstStyle/>
          <a:p>
            <a:r>
              <a:rPr lang="fr-FR" sz="2000" dirty="0" smtClean="0">
                <a:latin typeface="Calibri" panose="020F0502020204030204" pitchFamily="34" charset="0"/>
              </a:rPr>
              <a:t>La </a:t>
            </a:r>
            <a:r>
              <a:rPr lang="fr-FR" sz="2000" dirty="0">
                <a:latin typeface="Calibri" panose="020F0502020204030204" pitchFamily="34" charset="0"/>
              </a:rPr>
              <a:t>remise à plat des processus « métiers </a:t>
            </a:r>
            <a:r>
              <a:rPr lang="fr-FR" sz="2000" dirty="0" smtClean="0">
                <a:latin typeface="Calibri" panose="020F0502020204030204" pitchFamily="34" charset="0"/>
              </a:rPr>
              <a:t>»</a:t>
            </a:r>
          </a:p>
          <a:p>
            <a:pPr lvl="1">
              <a:lnSpc>
                <a:spcPct val="110000"/>
              </a:lnSpc>
              <a:spcBef>
                <a:spcPts val="0"/>
              </a:spcBef>
              <a:defRPr/>
            </a:pPr>
            <a:r>
              <a:rPr lang="fr-FR" sz="1700" dirty="0">
                <a:latin typeface="Calibri" panose="020F0502020204030204" pitchFamily="34" charset="0"/>
              </a:rPr>
              <a:t>Quels processus internes ?</a:t>
            </a:r>
          </a:p>
          <a:p>
            <a:pPr lvl="1">
              <a:lnSpc>
                <a:spcPct val="110000"/>
              </a:lnSpc>
              <a:spcBef>
                <a:spcPts val="0"/>
              </a:spcBef>
              <a:defRPr/>
            </a:pPr>
            <a:r>
              <a:rPr lang="fr-FR" sz="1700" dirty="0">
                <a:latin typeface="Calibri" panose="020F0502020204030204" pitchFamily="34" charset="0"/>
              </a:rPr>
              <a:t>Quels gains attendus ?</a:t>
            </a:r>
          </a:p>
          <a:p>
            <a:r>
              <a:rPr lang="fr-FR" sz="2000" dirty="0" smtClean="0">
                <a:latin typeface="Calibri" panose="020F0502020204030204" pitchFamily="34" charset="0"/>
              </a:rPr>
              <a:t>La </a:t>
            </a:r>
            <a:r>
              <a:rPr lang="fr-FR" sz="2000" dirty="0">
                <a:latin typeface="Calibri" panose="020F0502020204030204" pitchFamily="34" charset="0"/>
              </a:rPr>
              <a:t>relation avec les entreprises</a:t>
            </a:r>
          </a:p>
          <a:p>
            <a:pPr lvl="1">
              <a:lnSpc>
                <a:spcPct val="110000"/>
              </a:lnSpc>
              <a:spcBef>
                <a:spcPts val="0"/>
              </a:spcBef>
              <a:defRPr/>
            </a:pPr>
            <a:r>
              <a:rPr lang="fr-FR" sz="1700" dirty="0" smtClean="0">
                <a:latin typeface="Calibri" panose="020F0502020204030204" pitchFamily="34" charset="0"/>
              </a:rPr>
              <a:t>Qu’est </a:t>
            </a:r>
            <a:r>
              <a:rPr lang="fr-FR" sz="1700" dirty="0">
                <a:latin typeface="Calibri" panose="020F0502020204030204" pitchFamily="34" charset="0"/>
              </a:rPr>
              <a:t>ce qui a changé ?</a:t>
            </a:r>
          </a:p>
          <a:p>
            <a:pPr lvl="1">
              <a:lnSpc>
                <a:spcPct val="110000"/>
              </a:lnSpc>
              <a:spcBef>
                <a:spcPts val="0"/>
              </a:spcBef>
              <a:defRPr/>
            </a:pPr>
            <a:r>
              <a:rPr lang="fr-FR" sz="1700" dirty="0" smtClean="0">
                <a:latin typeface="Calibri" panose="020F0502020204030204" pitchFamily="34" charset="0"/>
              </a:rPr>
              <a:t>Quelle </a:t>
            </a:r>
            <a:r>
              <a:rPr lang="fr-FR" sz="1700" dirty="0">
                <a:latin typeface="Calibri" panose="020F0502020204030204" pitchFamily="34" charset="0"/>
              </a:rPr>
              <a:t>potentialité de la DSN pour offrir de nouveaux services ?</a:t>
            </a:r>
          </a:p>
          <a:p>
            <a:r>
              <a:rPr lang="fr-FR" sz="2000" dirty="0" smtClean="0">
                <a:latin typeface="Calibri" panose="020F0502020204030204" pitchFamily="34" charset="0"/>
              </a:rPr>
              <a:t>La </a:t>
            </a:r>
            <a:r>
              <a:rPr lang="fr-FR" sz="2000" dirty="0">
                <a:latin typeface="Calibri" panose="020F0502020204030204" pitchFamily="34" charset="0"/>
              </a:rPr>
              <a:t>conduite du projet DSN</a:t>
            </a:r>
          </a:p>
          <a:p>
            <a:pPr lvl="1">
              <a:lnSpc>
                <a:spcPct val="110000"/>
              </a:lnSpc>
              <a:spcBef>
                <a:spcPts val="0"/>
              </a:spcBef>
              <a:defRPr/>
            </a:pPr>
            <a:r>
              <a:rPr lang="fr-FR" sz="1700" dirty="0" smtClean="0">
                <a:latin typeface="Calibri" panose="020F0502020204030204" pitchFamily="34" charset="0"/>
              </a:rPr>
              <a:t>Quelle </a:t>
            </a:r>
            <a:r>
              <a:rPr lang="fr-FR" sz="1700" dirty="0">
                <a:latin typeface="Calibri" panose="020F0502020204030204" pitchFamily="34" charset="0"/>
              </a:rPr>
              <a:t>organisation mise en place (comment et qui) ?</a:t>
            </a:r>
          </a:p>
          <a:p>
            <a:pPr lvl="1">
              <a:lnSpc>
                <a:spcPct val="110000"/>
              </a:lnSpc>
              <a:spcBef>
                <a:spcPts val="0"/>
              </a:spcBef>
              <a:defRPr/>
            </a:pPr>
            <a:r>
              <a:rPr lang="fr-FR" sz="1700" dirty="0" smtClean="0">
                <a:latin typeface="Calibri" panose="020F0502020204030204" pitchFamily="34" charset="0"/>
              </a:rPr>
              <a:t>Quels </a:t>
            </a:r>
            <a:r>
              <a:rPr lang="fr-FR" sz="1700" dirty="0">
                <a:latin typeface="Calibri" panose="020F0502020204030204" pitchFamily="34" charset="0"/>
              </a:rPr>
              <a:t>impacts SI ?</a:t>
            </a:r>
          </a:p>
          <a:p>
            <a:pPr lvl="1">
              <a:lnSpc>
                <a:spcPct val="110000"/>
              </a:lnSpc>
              <a:spcBef>
                <a:spcPts val="0"/>
              </a:spcBef>
              <a:defRPr/>
            </a:pPr>
            <a:r>
              <a:rPr lang="fr-FR" sz="1700" dirty="0" smtClean="0">
                <a:latin typeface="Calibri" panose="020F0502020204030204" pitchFamily="34" charset="0"/>
              </a:rPr>
              <a:t>Quelles </a:t>
            </a:r>
            <a:r>
              <a:rPr lang="fr-FR" sz="1700" dirty="0">
                <a:latin typeface="Calibri" panose="020F0502020204030204" pitchFamily="34" charset="0"/>
              </a:rPr>
              <a:t>relations avec les éditeurs de logiciels « métiers »</a:t>
            </a:r>
          </a:p>
          <a:p>
            <a:r>
              <a:rPr lang="fr-FR" sz="2000" dirty="0" smtClean="0">
                <a:latin typeface="Calibri" panose="020F0502020204030204" pitchFamily="34" charset="0"/>
              </a:rPr>
              <a:t>L’accompagnement </a:t>
            </a:r>
            <a:r>
              <a:rPr lang="fr-FR" sz="2000" dirty="0">
                <a:latin typeface="Calibri" panose="020F0502020204030204" pitchFamily="34" charset="0"/>
              </a:rPr>
              <a:t>de la FNMF</a:t>
            </a:r>
          </a:p>
          <a:p>
            <a:pPr lvl="1">
              <a:lnSpc>
                <a:spcPct val="110000"/>
              </a:lnSpc>
              <a:spcBef>
                <a:spcPts val="0"/>
              </a:spcBef>
              <a:defRPr/>
            </a:pPr>
            <a:r>
              <a:rPr lang="fr-FR" sz="1700" dirty="0" smtClean="0">
                <a:latin typeface="Calibri" panose="020F0502020204030204" pitchFamily="34" charset="0"/>
              </a:rPr>
              <a:t>Quels </a:t>
            </a:r>
            <a:r>
              <a:rPr lang="fr-FR" sz="1700" dirty="0">
                <a:latin typeface="Calibri" panose="020F0502020204030204" pitchFamily="34" charset="0"/>
              </a:rPr>
              <a:t>apports ?</a:t>
            </a:r>
          </a:p>
          <a:p>
            <a:pPr lvl="1">
              <a:lnSpc>
                <a:spcPct val="110000"/>
              </a:lnSpc>
              <a:spcBef>
                <a:spcPts val="0"/>
              </a:spcBef>
              <a:defRPr/>
            </a:pPr>
            <a:r>
              <a:rPr lang="fr-FR" sz="1700" dirty="0" smtClean="0">
                <a:latin typeface="Calibri" panose="020F0502020204030204" pitchFamily="34" charset="0"/>
              </a:rPr>
              <a:t>Quelles </a:t>
            </a:r>
            <a:r>
              <a:rPr lang="fr-FR" sz="1700" dirty="0">
                <a:latin typeface="Calibri" panose="020F0502020204030204" pitchFamily="34" charset="0"/>
              </a:rPr>
              <a:t>attentes ?</a:t>
            </a:r>
          </a:p>
          <a:p>
            <a:r>
              <a:rPr lang="fr-FR" sz="2000" dirty="0" smtClean="0">
                <a:latin typeface="Calibri" panose="020F0502020204030204" pitchFamily="34" charset="0"/>
              </a:rPr>
              <a:t>Les </a:t>
            </a:r>
            <a:r>
              <a:rPr lang="fr-FR" sz="2000" dirty="0">
                <a:latin typeface="Calibri" panose="020F0502020204030204" pitchFamily="34" charset="0"/>
              </a:rPr>
              <a:t>3 recommandations pour mener à bien le projet</a:t>
            </a:r>
          </a:p>
          <a:p>
            <a:pPr lvl="1">
              <a:lnSpc>
                <a:spcPct val="110000"/>
              </a:lnSpc>
              <a:spcBef>
                <a:spcPts val="0"/>
              </a:spcBef>
              <a:defRPr/>
            </a:pPr>
            <a:r>
              <a:rPr lang="fr-FR" sz="1700" dirty="0" smtClean="0">
                <a:latin typeface="Calibri" panose="020F0502020204030204" pitchFamily="34" charset="0"/>
              </a:rPr>
              <a:t>Quels </a:t>
            </a:r>
            <a:r>
              <a:rPr lang="fr-FR" sz="1700" dirty="0">
                <a:latin typeface="Calibri" panose="020F0502020204030204" pitchFamily="34" charset="0"/>
              </a:rPr>
              <a:t>sont les trois points principaux à prendre en compte ?</a:t>
            </a:r>
          </a:p>
        </p:txBody>
      </p:sp>
    </p:spTree>
    <p:extLst>
      <p:ext uri="{BB962C8B-B14F-4D97-AF65-F5344CB8AC3E}">
        <p14:creationId xmlns:p14="http://schemas.microsoft.com/office/powerpoint/2010/main" val="3441330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457575" y="1357313"/>
            <a:ext cx="5400675" cy="1785937"/>
          </a:xfrm>
        </p:spPr>
        <p:txBody>
          <a:bodyPr>
            <a:noAutofit/>
          </a:bodyPr>
          <a:lstStyle/>
          <a:p>
            <a:pPr eaLnBrk="1" hangingPunct="1">
              <a:defRPr/>
            </a:pPr>
            <a:r>
              <a:rPr lang="de-DE" dirty="0" smtClean="0"/>
              <a:t>Prélèvement de </a:t>
            </a:r>
            <a:r>
              <a:rPr lang="de-DE" dirty="0" err="1" smtClean="0"/>
              <a:t>l‘impôt</a:t>
            </a:r>
            <a:r>
              <a:rPr lang="de-DE" dirty="0" smtClean="0"/>
              <a:t> sur le revenu à la source (projet PAS)</a:t>
            </a:r>
            <a:endParaRPr lang="fr-FR" dirty="0"/>
          </a:p>
        </p:txBody>
      </p:sp>
      <p:sp>
        <p:nvSpPr>
          <p:cNvPr id="4099" name="Sous-titre 8"/>
          <p:cNvSpPr>
            <a:spLocks noGrp="1"/>
          </p:cNvSpPr>
          <p:nvPr>
            <p:ph type="subTitle" idx="1"/>
          </p:nvPr>
        </p:nvSpPr>
        <p:spPr>
          <a:xfrm>
            <a:off x="3457575" y="3646502"/>
            <a:ext cx="5686425" cy="1854200"/>
          </a:xfrm>
        </p:spPr>
        <p:txBody>
          <a:bodyPr/>
          <a:lstStyle/>
          <a:p>
            <a:pPr eaLnBrk="1" hangingPunct="1"/>
            <a:r>
              <a:rPr lang="de-DE" dirty="0" smtClean="0"/>
              <a:t>Christophe LAPIERRE</a:t>
            </a:r>
          </a:p>
          <a:p>
            <a:pPr eaLnBrk="1" hangingPunct="1"/>
            <a:r>
              <a:rPr lang="fr-FR" dirty="0" smtClean="0"/>
              <a:t>   Directeur du DSIS</a:t>
            </a:r>
            <a:endParaRPr lang="de-DE" dirty="0"/>
          </a:p>
        </p:txBody>
      </p:sp>
      <p:cxnSp>
        <p:nvCxnSpPr>
          <p:cNvPr id="10" name="Connecteur droit 9"/>
          <p:cNvCxnSpPr/>
          <p:nvPr/>
        </p:nvCxnSpPr>
        <p:spPr>
          <a:xfrm>
            <a:off x="3571868" y="3214686"/>
            <a:ext cx="4321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75200"/>
          <a:stretch/>
        </p:blipFill>
        <p:spPr>
          <a:xfrm>
            <a:off x="3546959" y="5733256"/>
            <a:ext cx="2195309" cy="983548"/>
          </a:xfrm>
          <a:prstGeom prst="rect">
            <a:avLst/>
          </a:prstGeom>
        </p:spPr>
      </p:pic>
    </p:spTree>
    <p:extLst>
      <p:ext uri="{BB962C8B-B14F-4D97-AF65-F5344CB8AC3E}">
        <p14:creationId xmlns:p14="http://schemas.microsoft.com/office/powerpoint/2010/main" val="1579931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a:xfrm>
            <a:off x="1115616" y="116632"/>
            <a:ext cx="6048375" cy="792162"/>
          </a:xfrm>
          <a:noFill/>
        </p:spPr>
        <p:txBody>
          <a:bodyPr/>
          <a:lstStyle/>
          <a:p>
            <a:pPr eaLnBrk="1" hangingPunct="1"/>
            <a:r>
              <a:rPr lang="fr-FR" dirty="0" smtClean="0"/>
              <a:t>Les principes de la réforme</a:t>
            </a:r>
          </a:p>
        </p:txBody>
      </p:sp>
      <p:sp>
        <p:nvSpPr>
          <p:cNvPr id="5" name="Espace réservé du contenu 1"/>
          <p:cNvSpPr>
            <a:spLocks noGrp="1"/>
          </p:cNvSpPr>
          <p:nvPr>
            <p:ph idx="1"/>
          </p:nvPr>
        </p:nvSpPr>
        <p:spPr>
          <a:xfrm>
            <a:off x="971600" y="1628800"/>
            <a:ext cx="7416824" cy="4536504"/>
          </a:xfrm>
        </p:spPr>
        <p:txBody>
          <a:bodyPr/>
          <a:lstStyle/>
          <a:p>
            <a:r>
              <a:rPr lang="fr-FR" sz="2000" dirty="0">
                <a:latin typeface="Calibri" panose="020F0502020204030204" pitchFamily="34" charset="0"/>
              </a:rPr>
              <a:t>Une réforme du recouvrement et pas de l’assiette</a:t>
            </a:r>
          </a:p>
          <a:p>
            <a:r>
              <a:rPr lang="fr-FR" sz="2000" dirty="0">
                <a:latin typeface="Calibri" panose="020F0502020204030204" pitchFamily="34" charset="0"/>
              </a:rPr>
              <a:t>La taxation mensuelle des revenus</a:t>
            </a:r>
          </a:p>
          <a:p>
            <a:r>
              <a:rPr lang="fr-FR" sz="2000" dirty="0">
                <a:latin typeface="Calibri" panose="020F0502020204030204" pitchFamily="34" charset="0"/>
              </a:rPr>
              <a:t>Le maintien de la campagne déclarative des particuliers (mai-juin)</a:t>
            </a:r>
          </a:p>
          <a:p>
            <a:pPr lvl="1">
              <a:lnSpc>
                <a:spcPct val="110000"/>
              </a:lnSpc>
              <a:spcBef>
                <a:spcPts val="1800"/>
              </a:spcBef>
              <a:defRPr/>
            </a:pPr>
            <a:r>
              <a:rPr lang="fr-FR" sz="1800" dirty="0">
                <a:latin typeface="Calibri" panose="020F0502020204030204" pitchFamily="34" charset="0"/>
              </a:rPr>
              <a:t>En septembre : régularisation en fonction de la déclaration et des prélèvements réalisés</a:t>
            </a:r>
          </a:p>
          <a:p>
            <a:r>
              <a:rPr lang="fr-FR" sz="2000" dirty="0">
                <a:latin typeface="Calibri" panose="020F0502020204030204" pitchFamily="34" charset="0"/>
              </a:rPr>
              <a:t>Année  de transition (2018)</a:t>
            </a:r>
          </a:p>
          <a:p>
            <a:pPr lvl="1">
              <a:lnSpc>
                <a:spcPct val="110000"/>
              </a:lnSpc>
              <a:spcBef>
                <a:spcPts val="1800"/>
              </a:spcBef>
              <a:defRPr/>
            </a:pPr>
            <a:r>
              <a:rPr lang="fr-FR" sz="1800" dirty="0">
                <a:latin typeface="Calibri" panose="020F0502020204030204" pitchFamily="34" charset="0"/>
              </a:rPr>
              <a:t>Pas de double prélèvement en 2018</a:t>
            </a:r>
          </a:p>
          <a:p>
            <a:pPr lvl="1">
              <a:lnSpc>
                <a:spcPct val="110000"/>
              </a:lnSpc>
              <a:spcBef>
                <a:spcPts val="1800"/>
              </a:spcBef>
              <a:defRPr/>
            </a:pPr>
            <a:r>
              <a:rPr lang="fr-FR" sz="1800" dirty="0">
                <a:latin typeface="Calibri" panose="020F0502020204030204" pitchFamily="34" charset="0"/>
              </a:rPr>
              <a:t>Pas d’IR sur les revenus 2017 sauf revenus exceptionnels</a:t>
            </a:r>
          </a:p>
        </p:txBody>
      </p:sp>
    </p:spTree>
    <p:extLst>
      <p:ext uri="{BB962C8B-B14F-4D97-AF65-F5344CB8AC3E}">
        <p14:creationId xmlns:p14="http://schemas.microsoft.com/office/powerpoint/2010/main" val="252370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1628800"/>
            <a:ext cx="7344816" cy="4608512"/>
          </a:xfrm>
        </p:spPr>
        <p:txBody>
          <a:bodyPr>
            <a:normAutofit/>
          </a:bodyPr>
          <a:lstStyle/>
          <a:p>
            <a:r>
              <a:rPr lang="fr-FR" altLang="fr-FR" sz="2000" dirty="0">
                <a:latin typeface="Calibri" panose="020F0502020204030204" pitchFamily="34" charset="0"/>
              </a:rPr>
              <a:t>Les mutuelles deviendront collecteurs d’impôts à double titre :</a:t>
            </a:r>
          </a:p>
          <a:p>
            <a:pPr lvl="1">
              <a:lnSpc>
                <a:spcPct val="110000"/>
              </a:lnSpc>
              <a:spcBef>
                <a:spcPts val="1800"/>
              </a:spcBef>
              <a:defRPr/>
            </a:pPr>
            <a:r>
              <a:rPr lang="fr-FR" altLang="fr-FR" sz="1800" dirty="0">
                <a:latin typeface="Calibri" panose="020F0502020204030204" pitchFamily="34" charset="0"/>
              </a:rPr>
              <a:t>En tant qu’employeur qui devra prélever l’impôt sur le salaire de ses employés,</a:t>
            </a:r>
          </a:p>
          <a:p>
            <a:pPr lvl="1">
              <a:lnSpc>
                <a:spcPct val="110000"/>
              </a:lnSpc>
              <a:spcBef>
                <a:spcPts val="1800"/>
              </a:spcBef>
              <a:defRPr/>
            </a:pPr>
            <a:r>
              <a:rPr lang="fr-FR" altLang="fr-FR" sz="1800" dirty="0">
                <a:latin typeface="Calibri" panose="020F0502020204030204" pitchFamily="34" charset="0"/>
              </a:rPr>
              <a:t>En tant qu’organisme de protection sociale qui verse des revenus de substitution (indemnités journalières complémentaires, retraite supplémentaire, rentes, …) sur lesquels elles devront également prélever l’impôt</a:t>
            </a:r>
          </a:p>
          <a:p>
            <a:pPr marL="457200" lvl="1" indent="0">
              <a:lnSpc>
                <a:spcPct val="90000"/>
              </a:lnSpc>
              <a:buNone/>
              <a:defRPr/>
            </a:pPr>
            <a:endParaRPr lang="fr-FR" dirty="0" smtClean="0"/>
          </a:p>
        </p:txBody>
      </p:sp>
      <p:sp>
        <p:nvSpPr>
          <p:cNvPr id="3" name="Titre 2"/>
          <p:cNvSpPr>
            <a:spLocks noGrp="1"/>
          </p:cNvSpPr>
          <p:nvPr>
            <p:ph type="title"/>
          </p:nvPr>
        </p:nvSpPr>
        <p:spPr/>
        <p:txBody>
          <a:bodyPr/>
          <a:lstStyle/>
          <a:p>
            <a:r>
              <a:rPr lang="fr-FR" dirty="0" smtClean="0"/>
              <a:t>Le PAS dans les mutuelles</a:t>
            </a:r>
            <a:endParaRPr lang="fr-FR" dirty="0"/>
          </a:p>
        </p:txBody>
      </p:sp>
    </p:spTree>
    <p:extLst>
      <p:ext uri="{BB962C8B-B14F-4D97-AF65-F5344CB8AC3E}">
        <p14:creationId xmlns:p14="http://schemas.microsoft.com/office/powerpoint/2010/main" val="406215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484784"/>
            <a:ext cx="8424936" cy="4824536"/>
          </a:xfrm>
        </p:spPr>
        <p:txBody>
          <a:bodyPr>
            <a:normAutofit fontScale="85000" lnSpcReduction="20000"/>
          </a:bodyPr>
          <a:lstStyle/>
          <a:p>
            <a:r>
              <a:rPr lang="fr-FR" dirty="0">
                <a:latin typeface="Calibri" panose="020F0502020204030204" pitchFamily="34" charset="0"/>
              </a:rPr>
              <a:t>Le collecteur aura quatre </a:t>
            </a:r>
            <a:r>
              <a:rPr lang="fr-FR" dirty="0" smtClean="0">
                <a:latin typeface="Calibri" panose="020F0502020204030204" pitchFamily="34" charset="0"/>
              </a:rPr>
              <a:t>obligations :</a:t>
            </a:r>
            <a:endParaRPr lang="fr-FR" dirty="0">
              <a:latin typeface="Calibri" panose="020F0502020204030204" pitchFamily="34" charset="0"/>
            </a:endParaRPr>
          </a:p>
          <a:p>
            <a:pPr lvl="1">
              <a:lnSpc>
                <a:spcPct val="130000"/>
              </a:lnSpc>
              <a:spcBef>
                <a:spcPts val="1800"/>
              </a:spcBef>
              <a:defRPr/>
            </a:pPr>
            <a:r>
              <a:rPr lang="fr-FR" sz="2100" dirty="0">
                <a:latin typeface="Calibri" panose="020F0502020204030204" pitchFamily="34" charset="0"/>
              </a:rPr>
              <a:t>Réceptionner chaque mois le taux transmis par la </a:t>
            </a:r>
            <a:r>
              <a:rPr lang="fr-FR" sz="2100" dirty="0" smtClean="0">
                <a:latin typeface="Calibri" panose="020F0502020204030204" pitchFamily="34" charset="0"/>
              </a:rPr>
              <a:t>DGFIP </a:t>
            </a:r>
            <a:r>
              <a:rPr lang="fr-FR" sz="2100" dirty="0">
                <a:latin typeface="Calibri" panose="020F0502020204030204" pitchFamily="34" charset="0"/>
              </a:rPr>
              <a:t>et l'appliquer au revenu imposable du mois.</a:t>
            </a:r>
          </a:p>
          <a:p>
            <a:pPr lvl="1">
              <a:lnSpc>
                <a:spcPct val="130000"/>
              </a:lnSpc>
              <a:spcBef>
                <a:spcPts val="1800"/>
              </a:spcBef>
              <a:defRPr/>
            </a:pPr>
            <a:r>
              <a:rPr lang="fr-FR" sz="2100" dirty="0">
                <a:latin typeface="Calibri" panose="020F0502020204030204" pitchFamily="34" charset="0"/>
              </a:rPr>
              <a:t>Calculer et prélever l’impôt sur le revenu net imposable.  Le prélèvement réalisé figurera sur le bulletin de salaire ou de pension (l’usager est alors libéré de toute obligation, c’est le collecteur qui devient responsable)</a:t>
            </a:r>
          </a:p>
          <a:p>
            <a:pPr lvl="1">
              <a:lnSpc>
                <a:spcPct val="130000"/>
              </a:lnSpc>
              <a:spcBef>
                <a:spcPts val="1800"/>
              </a:spcBef>
              <a:defRPr/>
            </a:pPr>
            <a:r>
              <a:rPr lang="fr-FR" sz="2100" dirty="0">
                <a:latin typeface="Calibri" panose="020F0502020204030204" pitchFamily="34" charset="0"/>
              </a:rPr>
              <a:t>Déclarer mensuellement les prélèvements à la source réalisés pour chacun</a:t>
            </a:r>
          </a:p>
          <a:p>
            <a:pPr lvl="1">
              <a:lnSpc>
                <a:spcPct val="130000"/>
              </a:lnSpc>
              <a:spcBef>
                <a:spcPts val="1800"/>
              </a:spcBef>
              <a:defRPr/>
            </a:pPr>
            <a:r>
              <a:rPr lang="fr-FR" sz="2100" dirty="0">
                <a:latin typeface="Calibri" panose="020F0502020204030204" pitchFamily="34" charset="0"/>
              </a:rPr>
              <a:t>Reverser mensuellement à la </a:t>
            </a:r>
            <a:r>
              <a:rPr lang="fr-FR" sz="2100" dirty="0" smtClean="0">
                <a:latin typeface="Calibri" panose="020F0502020204030204" pitchFamily="34" charset="0"/>
              </a:rPr>
              <a:t>DGFIP </a:t>
            </a:r>
            <a:r>
              <a:rPr lang="fr-FR" sz="2100" dirty="0">
                <a:latin typeface="Calibri" panose="020F0502020204030204" pitchFamily="34" charset="0"/>
              </a:rPr>
              <a:t>le prélèvement à la source prélevé sur les usagers auxquels il verse un revenu</a:t>
            </a:r>
          </a:p>
          <a:p>
            <a:pPr marL="1257300" lvl="2" indent="-342900">
              <a:buFont typeface="+mj-lt"/>
              <a:buAutoNum type="arabicPeriod"/>
            </a:pPr>
            <a:endParaRPr lang="fr-FR" dirty="0"/>
          </a:p>
          <a:p>
            <a:r>
              <a:rPr lang="fr-FR" dirty="0">
                <a:latin typeface="Calibri" panose="020F0502020204030204" pitchFamily="34" charset="0"/>
              </a:rPr>
              <a:t>Il est prévu des pénalités financières aux collecteurs qui ne respecteraient les taux communiqués par la DGFIP ou qui ne mettraient pas en place le prélèvement à la source</a:t>
            </a:r>
          </a:p>
        </p:txBody>
      </p:sp>
      <p:sp>
        <p:nvSpPr>
          <p:cNvPr id="3" name="Titre 2"/>
          <p:cNvSpPr>
            <a:spLocks noGrp="1"/>
          </p:cNvSpPr>
          <p:nvPr>
            <p:ph type="title"/>
          </p:nvPr>
        </p:nvSpPr>
        <p:spPr/>
        <p:txBody>
          <a:bodyPr/>
          <a:lstStyle/>
          <a:p>
            <a:r>
              <a:rPr lang="fr-FR" dirty="0" smtClean="0"/>
              <a:t>Obligations des mutuelles en tant que collecteur</a:t>
            </a:r>
            <a:endParaRPr lang="fr-FR" dirty="0"/>
          </a:p>
        </p:txBody>
      </p:sp>
    </p:spTree>
    <p:extLst>
      <p:ext uri="{BB962C8B-B14F-4D97-AF65-F5344CB8AC3E}">
        <p14:creationId xmlns:p14="http://schemas.microsoft.com/office/powerpoint/2010/main" val="1555551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369" y="1052736"/>
            <a:ext cx="7920881" cy="5544616"/>
          </a:xfrm>
        </p:spPr>
        <p:txBody>
          <a:bodyPr/>
          <a:lstStyle/>
          <a:p>
            <a:r>
              <a:rPr lang="fr-FR" sz="2000" dirty="0">
                <a:latin typeface="Calibri" panose="020F0502020204030204" pitchFamily="34" charset="0"/>
              </a:rPr>
              <a:t>L‘identification d’une personne avec le NIR</a:t>
            </a:r>
          </a:p>
          <a:p>
            <a:r>
              <a:rPr lang="fr-FR" sz="2000" dirty="0">
                <a:latin typeface="Calibri" panose="020F0502020204030204" pitchFamily="34" charset="0"/>
              </a:rPr>
              <a:t>La gestion des taux </a:t>
            </a:r>
            <a:r>
              <a:rPr lang="fr-FR" sz="2000" dirty="0" smtClean="0">
                <a:latin typeface="Calibri" panose="020F0502020204030204" pitchFamily="34" charset="0"/>
              </a:rPr>
              <a:t>d’imposition (</a:t>
            </a:r>
            <a:r>
              <a:rPr lang="fr-FR" sz="2000" smtClean="0">
                <a:latin typeface="Calibri" panose="020F0502020204030204" pitchFamily="34" charset="0"/>
              </a:rPr>
              <a:t>avec historisation)</a:t>
            </a:r>
            <a:endParaRPr lang="fr-FR" sz="2000" dirty="0">
              <a:latin typeface="Calibri" panose="020F0502020204030204" pitchFamily="34" charset="0"/>
            </a:endParaRPr>
          </a:p>
          <a:p>
            <a:pPr lvl="1">
              <a:lnSpc>
                <a:spcPct val="110000"/>
              </a:lnSpc>
              <a:spcBef>
                <a:spcPts val="600"/>
              </a:spcBef>
              <a:defRPr/>
            </a:pPr>
            <a:r>
              <a:rPr lang="fr-FR" sz="1800" dirty="0">
                <a:latin typeface="Calibri" panose="020F0502020204030204" pitchFamily="34" charset="0"/>
              </a:rPr>
              <a:t>Taux par défaut  dépendant du lieu </a:t>
            </a:r>
            <a:r>
              <a:rPr lang="fr-FR" sz="1800" dirty="0" smtClean="0">
                <a:latin typeface="Calibri" panose="020F0502020204030204" pitchFamily="34" charset="0"/>
              </a:rPr>
              <a:t>d’habitation, </a:t>
            </a:r>
            <a:r>
              <a:rPr lang="fr-FR" sz="1800" dirty="0">
                <a:latin typeface="Calibri" panose="020F0502020204030204" pitchFamily="34" charset="0"/>
              </a:rPr>
              <a:t>de la </a:t>
            </a:r>
            <a:r>
              <a:rPr lang="fr-FR" sz="1800" dirty="0" smtClean="0">
                <a:latin typeface="Calibri" panose="020F0502020204030204" pitchFamily="34" charset="0"/>
              </a:rPr>
              <a:t>période concernée par la prestation </a:t>
            </a:r>
            <a:r>
              <a:rPr lang="fr-FR" sz="1800" dirty="0">
                <a:latin typeface="Calibri" panose="020F0502020204030204" pitchFamily="34" charset="0"/>
              </a:rPr>
              <a:t>et du montant du versement</a:t>
            </a:r>
          </a:p>
          <a:p>
            <a:pPr lvl="1">
              <a:lnSpc>
                <a:spcPct val="110000"/>
              </a:lnSpc>
              <a:spcBef>
                <a:spcPts val="600"/>
              </a:spcBef>
              <a:defRPr/>
            </a:pPr>
            <a:r>
              <a:rPr lang="fr-FR" sz="1800" dirty="0">
                <a:latin typeface="Calibri" panose="020F0502020204030204" pitchFamily="34" charset="0"/>
              </a:rPr>
              <a:t>Taux individuel du foyer fiscal</a:t>
            </a:r>
          </a:p>
          <a:p>
            <a:r>
              <a:rPr lang="fr-FR" sz="2000" dirty="0">
                <a:latin typeface="Calibri" panose="020F0502020204030204" pitchFamily="34" charset="0"/>
              </a:rPr>
              <a:t>Le calcul de la base imposable et du prélèvement à </a:t>
            </a:r>
            <a:r>
              <a:rPr lang="fr-FR" sz="2000" dirty="0" smtClean="0">
                <a:latin typeface="Calibri" panose="020F0502020204030204" pitchFamily="34" charset="0"/>
              </a:rPr>
              <a:t>effectuer</a:t>
            </a:r>
          </a:p>
          <a:p>
            <a:pPr lvl="1">
              <a:lnSpc>
                <a:spcPct val="110000"/>
              </a:lnSpc>
              <a:spcBef>
                <a:spcPts val="600"/>
              </a:spcBef>
              <a:defRPr/>
            </a:pPr>
            <a:r>
              <a:rPr lang="fr-FR" sz="1800" dirty="0">
                <a:latin typeface="Calibri" panose="020F0502020204030204" pitchFamily="34" charset="0"/>
              </a:rPr>
              <a:t>dont information à l’adhérent</a:t>
            </a:r>
          </a:p>
          <a:p>
            <a:r>
              <a:rPr lang="fr-FR" sz="2000" dirty="0">
                <a:latin typeface="Calibri" panose="020F0502020204030204" pitchFamily="34" charset="0"/>
              </a:rPr>
              <a:t>La déclaration des prélèvements à la DGFIP</a:t>
            </a:r>
          </a:p>
          <a:p>
            <a:r>
              <a:rPr lang="fr-FR" sz="2000" dirty="0">
                <a:latin typeface="Calibri" panose="020F0502020204030204" pitchFamily="34" charset="0"/>
              </a:rPr>
              <a:t>Le paiement des sommes prélevées à la </a:t>
            </a:r>
            <a:r>
              <a:rPr lang="fr-FR" sz="2000" dirty="0" smtClean="0">
                <a:latin typeface="Calibri" panose="020F0502020204030204" pitchFamily="34" charset="0"/>
              </a:rPr>
              <a:t>DGFIP</a:t>
            </a:r>
          </a:p>
          <a:p>
            <a:r>
              <a:rPr lang="fr-FR" sz="2000" dirty="0" smtClean="0">
                <a:latin typeface="Calibri" panose="020F0502020204030204" pitchFamily="34" charset="0"/>
              </a:rPr>
              <a:t>La gestion des régularisations </a:t>
            </a:r>
          </a:p>
          <a:p>
            <a:r>
              <a:rPr lang="fr-FR" sz="2000" dirty="0" smtClean="0">
                <a:latin typeface="Calibri" panose="020F0502020204030204" pitchFamily="34" charset="0"/>
              </a:rPr>
              <a:t>La prise en compte de ce prélèvement dans les traitements comptables</a:t>
            </a:r>
          </a:p>
          <a:p>
            <a:r>
              <a:rPr lang="fr-FR" sz="2000" dirty="0" smtClean="0">
                <a:latin typeface="Calibri" panose="020F0502020204030204" pitchFamily="34" charset="0"/>
              </a:rPr>
              <a:t>L’impact du prélèvement de l’impôt à la source sur les conventions de délégation de gestion</a:t>
            </a:r>
            <a:endParaRPr lang="fr-FR" sz="2000" dirty="0">
              <a:latin typeface="Calibri" panose="020F0502020204030204" pitchFamily="34" charset="0"/>
            </a:endParaRPr>
          </a:p>
          <a:p>
            <a:pPr marL="0" indent="0">
              <a:buNone/>
            </a:pPr>
            <a:endParaRPr lang="fr-FR" b="1" dirty="0"/>
          </a:p>
        </p:txBody>
      </p:sp>
      <p:sp>
        <p:nvSpPr>
          <p:cNvPr id="3" name="Titre 2"/>
          <p:cNvSpPr>
            <a:spLocks noGrp="1"/>
          </p:cNvSpPr>
          <p:nvPr>
            <p:ph type="title"/>
          </p:nvPr>
        </p:nvSpPr>
        <p:spPr/>
        <p:txBody>
          <a:bodyPr/>
          <a:lstStyle/>
          <a:p>
            <a:r>
              <a:rPr lang="fr-FR" dirty="0" smtClean="0"/>
              <a:t>Impacts dans la gestion des mutuelles</a:t>
            </a:r>
            <a:endParaRPr lang="fr-FR" dirty="0"/>
          </a:p>
        </p:txBody>
      </p:sp>
      <p:sp>
        <p:nvSpPr>
          <p:cNvPr id="4" name="Rectangle 3"/>
          <p:cNvSpPr/>
          <p:nvPr/>
        </p:nvSpPr>
        <p:spPr>
          <a:xfrm>
            <a:off x="539552" y="5805264"/>
            <a:ext cx="806469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C00000"/>
                </a:solidFill>
              </a:rPr>
              <a:t>La DSN est utilisée pour les échanges mais elle ne suffira </a:t>
            </a:r>
            <a:r>
              <a:rPr lang="fr-FR" sz="2000" b="1" dirty="0" smtClean="0">
                <a:solidFill>
                  <a:srgbClr val="C00000"/>
                </a:solidFill>
              </a:rPr>
              <a:t>pas.</a:t>
            </a:r>
            <a:endParaRPr lang="fr-FR" sz="2000" b="1" dirty="0">
              <a:solidFill>
                <a:srgbClr val="C00000"/>
              </a:solidFill>
            </a:endParaRPr>
          </a:p>
        </p:txBody>
      </p:sp>
    </p:spTree>
    <p:extLst>
      <p:ext uri="{BB962C8B-B14F-4D97-AF65-F5344CB8AC3E}">
        <p14:creationId xmlns:p14="http://schemas.microsoft.com/office/powerpoint/2010/main" val="94004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liens entre le PAS et la DSN</a:t>
            </a:r>
            <a:endParaRPr lang="fr-FR" dirty="0"/>
          </a:p>
        </p:txBody>
      </p:sp>
      <p:grpSp>
        <p:nvGrpSpPr>
          <p:cNvPr id="58" name="Groupe 57"/>
          <p:cNvGrpSpPr/>
          <p:nvPr/>
        </p:nvGrpSpPr>
        <p:grpSpPr>
          <a:xfrm>
            <a:off x="1167506" y="1032788"/>
            <a:ext cx="4340597" cy="938510"/>
            <a:chOff x="1167506" y="1032788"/>
            <a:chExt cx="4340597" cy="938510"/>
          </a:xfrm>
        </p:grpSpPr>
        <p:sp>
          <p:nvSpPr>
            <p:cNvPr id="22" name="Rectangle 21"/>
            <p:cNvSpPr/>
            <p:nvPr/>
          </p:nvSpPr>
          <p:spPr>
            <a:xfrm>
              <a:off x="1167506" y="1032788"/>
              <a:ext cx="4340597" cy="93851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DGFIP</a:t>
              </a:r>
            </a:p>
            <a:p>
              <a:pPr algn="ctr"/>
              <a:endParaRPr lang="fr-FR" dirty="0"/>
            </a:p>
          </p:txBody>
        </p:sp>
        <p:pic>
          <p:nvPicPr>
            <p:cNvPr id="7" name="Image 6"/>
            <p:cNvPicPr>
              <a:picLocks noChangeAspect="1"/>
            </p:cNvPicPr>
            <p:nvPr/>
          </p:nvPicPr>
          <p:blipFill>
            <a:blip r:embed="rId3"/>
            <a:stretch>
              <a:fillRect/>
            </a:stretch>
          </p:blipFill>
          <p:spPr>
            <a:xfrm>
              <a:off x="2779146" y="1712570"/>
              <a:ext cx="1095022" cy="212063"/>
            </a:xfrm>
            <a:prstGeom prst="rect">
              <a:avLst/>
            </a:prstGeom>
          </p:spPr>
        </p:pic>
      </p:grpSp>
      <p:grpSp>
        <p:nvGrpSpPr>
          <p:cNvPr id="59" name="Groupe 58"/>
          <p:cNvGrpSpPr/>
          <p:nvPr/>
        </p:nvGrpSpPr>
        <p:grpSpPr>
          <a:xfrm>
            <a:off x="1187450" y="3140968"/>
            <a:ext cx="4320654" cy="1224657"/>
            <a:chOff x="1187450" y="3140968"/>
            <a:chExt cx="4320654" cy="1224657"/>
          </a:xfrm>
        </p:grpSpPr>
        <p:sp>
          <p:nvSpPr>
            <p:cNvPr id="3" name="Rectangle 2"/>
            <p:cNvSpPr/>
            <p:nvPr/>
          </p:nvSpPr>
          <p:spPr>
            <a:xfrm>
              <a:off x="1187450" y="3140968"/>
              <a:ext cx="4320654" cy="1224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3" name="Rectangle 22"/>
            <p:cNvSpPr/>
            <p:nvPr/>
          </p:nvSpPr>
          <p:spPr>
            <a:xfrm>
              <a:off x="1259633" y="4124741"/>
              <a:ext cx="4176464" cy="177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MUTUELLE</a:t>
              </a:r>
              <a:endParaRPr lang="fr-FR" b="1" dirty="0"/>
            </a:p>
          </p:txBody>
        </p:sp>
      </p:grpSp>
      <p:sp>
        <p:nvSpPr>
          <p:cNvPr id="25" name="Rectangle 24"/>
          <p:cNvSpPr/>
          <p:nvPr/>
        </p:nvSpPr>
        <p:spPr>
          <a:xfrm>
            <a:off x="3580595" y="3356992"/>
            <a:ext cx="1689035" cy="648072"/>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OPS</a:t>
            </a:r>
            <a:endParaRPr lang="fr-FR" b="1" dirty="0">
              <a:solidFill>
                <a:srgbClr val="FF0000"/>
              </a:solidFill>
            </a:endParaRPr>
          </a:p>
        </p:txBody>
      </p:sp>
      <p:grpSp>
        <p:nvGrpSpPr>
          <p:cNvPr id="4" name="Groupe 3"/>
          <p:cNvGrpSpPr/>
          <p:nvPr/>
        </p:nvGrpSpPr>
        <p:grpSpPr>
          <a:xfrm>
            <a:off x="1210749" y="1971298"/>
            <a:ext cx="961861" cy="1385694"/>
            <a:chOff x="1210749" y="1971298"/>
            <a:chExt cx="961861" cy="1385694"/>
          </a:xfrm>
        </p:grpSpPr>
        <p:cxnSp>
          <p:nvCxnSpPr>
            <p:cNvPr id="27" name="Connecteur droit avec flèche 26"/>
            <p:cNvCxnSpPr/>
            <p:nvPr/>
          </p:nvCxnSpPr>
          <p:spPr>
            <a:xfrm>
              <a:off x="1691680" y="1971298"/>
              <a:ext cx="0" cy="1385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10749" y="2228460"/>
              <a:ext cx="961861" cy="681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Grille de taux</a:t>
              </a:r>
            </a:p>
            <a:p>
              <a:pPr algn="ctr"/>
              <a:r>
                <a:rPr lang="fr-FR" sz="1100" dirty="0" smtClean="0">
                  <a:solidFill>
                    <a:schemeClr val="tx1"/>
                  </a:solidFill>
                </a:rPr>
                <a:t>par défaut</a:t>
              </a:r>
              <a:endParaRPr lang="fr-FR" sz="1100" dirty="0">
                <a:solidFill>
                  <a:schemeClr val="tx1"/>
                </a:solidFill>
              </a:endParaRPr>
            </a:p>
          </p:txBody>
        </p:sp>
      </p:grpSp>
      <p:grpSp>
        <p:nvGrpSpPr>
          <p:cNvPr id="5" name="Groupe 4"/>
          <p:cNvGrpSpPr/>
          <p:nvPr/>
        </p:nvGrpSpPr>
        <p:grpSpPr>
          <a:xfrm>
            <a:off x="2123248" y="1983368"/>
            <a:ext cx="961861" cy="1385694"/>
            <a:chOff x="2123248" y="1983368"/>
            <a:chExt cx="961861" cy="1385694"/>
          </a:xfrm>
        </p:grpSpPr>
        <p:cxnSp>
          <p:nvCxnSpPr>
            <p:cNvPr id="31" name="Connecteur droit avec flèche 30"/>
            <p:cNvCxnSpPr/>
            <p:nvPr/>
          </p:nvCxnSpPr>
          <p:spPr>
            <a:xfrm>
              <a:off x="2604179" y="1983368"/>
              <a:ext cx="0" cy="1385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23248" y="2240530"/>
              <a:ext cx="961861" cy="681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Taux par personne (CRM DSN)</a:t>
              </a:r>
              <a:endParaRPr lang="fr-FR" sz="1100" dirty="0">
                <a:solidFill>
                  <a:schemeClr val="tx1"/>
                </a:solidFill>
              </a:endParaRPr>
            </a:p>
          </p:txBody>
        </p:sp>
      </p:grpSp>
      <p:grpSp>
        <p:nvGrpSpPr>
          <p:cNvPr id="6" name="Groupe 5"/>
          <p:cNvGrpSpPr/>
          <p:nvPr/>
        </p:nvGrpSpPr>
        <p:grpSpPr>
          <a:xfrm>
            <a:off x="3393237" y="1983368"/>
            <a:ext cx="961861" cy="1385694"/>
            <a:chOff x="3393237" y="1983368"/>
            <a:chExt cx="961861" cy="1385694"/>
          </a:xfrm>
        </p:grpSpPr>
        <p:cxnSp>
          <p:nvCxnSpPr>
            <p:cNvPr id="29" name="Connecteur droit avec flèche 28"/>
            <p:cNvCxnSpPr/>
            <p:nvPr/>
          </p:nvCxnSpPr>
          <p:spPr>
            <a:xfrm>
              <a:off x="3874168" y="1983368"/>
              <a:ext cx="0" cy="1385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393237" y="2240530"/>
              <a:ext cx="961861" cy="681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Grille de taux</a:t>
              </a:r>
            </a:p>
            <a:p>
              <a:pPr algn="ctr"/>
              <a:r>
                <a:rPr lang="fr-FR" sz="1100" dirty="0" smtClean="0">
                  <a:solidFill>
                    <a:schemeClr val="tx1"/>
                  </a:solidFill>
                </a:rPr>
                <a:t>par défaut</a:t>
              </a:r>
              <a:endParaRPr lang="fr-FR" sz="1100" dirty="0">
                <a:solidFill>
                  <a:schemeClr val="tx1"/>
                </a:solidFill>
              </a:endParaRPr>
            </a:p>
          </p:txBody>
        </p:sp>
      </p:grpSp>
      <p:grpSp>
        <p:nvGrpSpPr>
          <p:cNvPr id="8" name="Groupe 7"/>
          <p:cNvGrpSpPr/>
          <p:nvPr/>
        </p:nvGrpSpPr>
        <p:grpSpPr>
          <a:xfrm>
            <a:off x="4514866" y="1954357"/>
            <a:ext cx="961861" cy="1385694"/>
            <a:chOff x="4514866" y="1954357"/>
            <a:chExt cx="961861" cy="1385694"/>
          </a:xfrm>
        </p:grpSpPr>
        <p:cxnSp>
          <p:nvCxnSpPr>
            <p:cNvPr id="33" name="Connecteur droit avec flèche 32"/>
            <p:cNvCxnSpPr/>
            <p:nvPr/>
          </p:nvCxnSpPr>
          <p:spPr>
            <a:xfrm>
              <a:off x="4995797" y="1954357"/>
              <a:ext cx="0" cy="1385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514866" y="2211519"/>
              <a:ext cx="961861" cy="681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Taux par personne (proche CRM DSN)</a:t>
              </a:r>
              <a:endParaRPr lang="fr-FR" sz="1100" dirty="0">
                <a:solidFill>
                  <a:schemeClr val="tx1"/>
                </a:solidFill>
              </a:endParaRPr>
            </a:p>
          </p:txBody>
        </p:sp>
      </p:grpSp>
      <p:grpSp>
        <p:nvGrpSpPr>
          <p:cNvPr id="68" name="Groupe 67"/>
          <p:cNvGrpSpPr/>
          <p:nvPr/>
        </p:nvGrpSpPr>
        <p:grpSpPr>
          <a:xfrm>
            <a:off x="1187450" y="5529972"/>
            <a:ext cx="4340597" cy="938510"/>
            <a:chOff x="1187450" y="5529972"/>
            <a:chExt cx="4340597" cy="938510"/>
          </a:xfrm>
        </p:grpSpPr>
        <p:sp>
          <p:nvSpPr>
            <p:cNvPr id="35" name="Rectangle 34"/>
            <p:cNvSpPr/>
            <p:nvPr/>
          </p:nvSpPr>
          <p:spPr>
            <a:xfrm>
              <a:off x="1187450" y="5529972"/>
              <a:ext cx="4340597" cy="93851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DGFIP</a:t>
              </a:r>
            </a:p>
            <a:p>
              <a:pPr algn="ctr"/>
              <a:endParaRPr lang="fr-FR" dirty="0"/>
            </a:p>
          </p:txBody>
        </p:sp>
        <p:pic>
          <p:nvPicPr>
            <p:cNvPr id="36" name="Image 35"/>
            <p:cNvPicPr>
              <a:picLocks noChangeAspect="1"/>
            </p:cNvPicPr>
            <p:nvPr/>
          </p:nvPicPr>
          <p:blipFill>
            <a:blip r:embed="rId3"/>
            <a:stretch>
              <a:fillRect/>
            </a:stretch>
          </p:blipFill>
          <p:spPr>
            <a:xfrm>
              <a:off x="2799090" y="6209754"/>
              <a:ext cx="1095022" cy="212063"/>
            </a:xfrm>
            <a:prstGeom prst="rect">
              <a:avLst/>
            </a:prstGeom>
          </p:spPr>
        </p:pic>
      </p:grpSp>
      <p:grpSp>
        <p:nvGrpSpPr>
          <p:cNvPr id="64" name="Groupe 63"/>
          <p:cNvGrpSpPr/>
          <p:nvPr/>
        </p:nvGrpSpPr>
        <p:grpSpPr>
          <a:xfrm>
            <a:off x="1698855" y="4039182"/>
            <a:ext cx="961861" cy="1490790"/>
            <a:chOff x="1698855" y="4039182"/>
            <a:chExt cx="961861" cy="1490790"/>
          </a:xfrm>
        </p:grpSpPr>
        <p:cxnSp>
          <p:nvCxnSpPr>
            <p:cNvPr id="37" name="Connecteur droit avec flèche 36"/>
            <p:cNvCxnSpPr/>
            <p:nvPr/>
          </p:nvCxnSpPr>
          <p:spPr>
            <a:xfrm flipH="1">
              <a:off x="2172610" y="4039182"/>
              <a:ext cx="7176" cy="1490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698855" y="4526297"/>
              <a:ext cx="961861" cy="681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DSN par SIRET mutuelle entreprises</a:t>
              </a:r>
              <a:endParaRPr lang="fr-FR" sz="1100" dirty="0">
                <a:solidFill>
                  <a:schemeClr val="tx1"/>
                </a:solidFill>
              </a:endParaRPr>
            </a:p>
          </p:txBody>
        </p:sp>
      </p:grpSp>
      <p:grpSp>
        <p:nvGrpSpPr>
          <p:cNvPr id="65" name="Groupe 64"/>
          <p:cNvGrpSpPr/>
          <p:nvPr/>
        </p:nvGrpSpPr>
        <p:grpSpPr>
          <a:xfrm>
            <a:off x="4090274" y="4005064"/>
            <a:ext cx="1345823" cy="1524908"/>
            <a:chOff x="4090274" y="4005064"/>
            <a:chExt cx="1345823" cy="1524908"/>
          </a:xfrm>
        </p:grpSpPr>
        <p:cxnSp>
          <p:nvCxnSpPr>
            <p:cNvPr id="40" name="Connecteur droit avec flèche 39"/>
            <p:cNvCxnSpPr/>
            <p:nvPr/>
          </p:nvCxnSpPr>
          <p:spPr>
            <a:xfrm>
              <a:off x="4571205" y="4005064"/>
              <a:ext cx="0" cy="15249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090274" y="4591462"/>
              <a:ext cx="1345823" cy="681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PASRAU (format proche DSN) par SIRET mutuelle OPS</a:t>
              </a:r>
              <a:endParaRPr lang="fr-FR" sz="1100" dirty="0">
                <a:solidFill>
                  <a:schemeClr val="tx1"/>
                </a:solidFill>
              </a:endParaRPr>
            </a:p>
          </p:txBody>
        </p:sp>
      </p:grpSp>
      <p:sp>
        <p:nvSpPr>
          <p:cNvPr id="46" name="Rectangle 45"/>
          <p:cNvSpPr/>
          <p:nvPr/>
        </p:nvSpPr>
        <p:spPr>
          <a:xfrm>
            <a:off x="2604179" y="4365624"/>
            <a:ext cx="1535059" cy="11643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Tx/>
              <a:buChar char="-"/>
            </a:pPr>
            <a:r>
              <a:rPr lang="fr-FR" sz="1100" dirty="0" smtClean="0">
                <a:solidFill>
                  <a:schemeClr val="tx1"/>
                </a:solidFill>
              </a:rPr>
              <a:t>Individu</a:t>
            </a:r>
          </a:p>
          <a:p>
            <a:pPr marL="171450" indent="-171450" algn="ctr">
              <a:buFontTx/>
              <a:buChar char="-"/>
            </a:pPr>
            <a:r>
              <a:rPr lang="fr-FR" sz="1100" dirty="0" smtClean="0">
                <a:solidFill>
                  <a:schemeClr val="tx1"/>
                </a:solidFill>
              </a:rPr>
              <a:t>Montant prélevé</a:t>
            </a:r>
          </a:p>
          <a:p>
            <a:pPr marL="171450" indent="-171450" algn="ctr">
              <a:buFontTx/>
              <a:buChar char="-"/>
            </a:pPr>
            <a:r>
              <a:rPr lang="fr-FR" sz="1100" dirty="0" smtClean="0">
                <a:solidFill>
                  <a:schemeClr val="tx1"/>
                </a:solidFill>
              </a:rPr>
              <a:t>Taux appliqué</a:t>
            </a:r>
          </a:p>
          <a:p>
            <a:pPr marL="171450" indent="-171450" algn="ctr">
              <a:buFontTx/>
              <a:buChar char="-"/>
            </a:pPr>
            <a:r>
              <a:rPr lang="fr-FR" sz="1100" dirty="0" smtClean="0">
                <a:solidFill>
                  <a:schemeClr val="tx1"/>
                </a:solidFill>
              </a:rPr>
              <a:t>Paiement mensuel</a:t>
            </a:r>
            <a:endParaRPr lang="fr-FR" sz="1100" dirty="0">
              <a:solidFill>
                <a:schemeClr val="tx1"/>
              </a:solidFill>
            </a:endParaRPr>
          </a:p>
        </p:txBody>
      </p:sp>
      <p:sp>
        <p:nvSpPr>
          <p:cNvPr id="49" name="Rectangle à coins arrondis 48"/>
          <p:cNvSpPr/>
          <p:nvPr/>
        </p:nvSpPr>
        <p:spPr>
          <a:xfrm>
            <a:off x="1259633" y="3369062"/>
            <a:ext cx="1825476" cy="699131"/>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1"/>
                </a:solidFill>
              </a:rPr>
              <a:t>EMPLOYEUR</a:t>
            </a:r>
            <a:endParaRPr lang="fr-FR" b="1" dirty="0">
              <a:solidFill>
                <a:schemeClr val="accent1"/>
              </a:solidFill>
            </a:endParaRPr>
          </a:p>
        </p:txBody>
      </p:sp>
      <p:grpSp>
        <p:nvGrpSpPr>
          <p:cNvPr id="67" name="Groupe 66"/>
          <p:cNvGrpSpPr/>
          <p:nvPr/>
        </p:nvGrpSpPr>
        <p:grpSpPr>
          <a:xfrm>
            <a:off x="5293663" y="1502043"/>
            <a:ext cx="3598817" cy="2216584"/>
            <a:chOff x="5293663" y="1502043"/>
            <a:chExt cx="3598817" cy="2216584"/>
          </a:xfrm>
        </p:grpSpPr>
        <p:sp>
          <p:nvSpPr>
            <p:cNvPr id="50" name="Rectangle à coins arrondis 49"/>
            <p:cNvSpPr/>
            <p:nvPr/>
          </p:nvSpPr>
          <p:spPr>
            <a:xfrm>
              <a:off x="6913400" y="1772816"/>
              <a:ext cx="1979080" cy="1120051"/>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3">
                      <a:lumMod val="50000"/>
                    </a:schemeClr>
                  </a:solidFill>
                </a:rPr>
                <a:t>ENTREPRISES</a:t>
              </a:r>
              <a:endParaRPr lang="fr-FR" b="1" dirty="0">
                <a:solidFill>
                  <a:schemeClr val="accent3">
                    <a:lumMod val="50000"/>
                  </a:schemeClr>
                </a:solidFill>
              </a:endParaRPr>
            </a:p>
          </p:txBody>
        </p:sp>
        <p:cxnSp>
          <p:nvCxnSpPr>
            <p:cNvPr id="52" name="Connecteur droit avec flèche 51"/>
            <p:cNvCxnSpPr>
              <a:stCxn id="50" idx="1"/>
              <a:endCxn id="22" idx="3"/>
            </p:cNvCxnSpPr>
            <p:nvPr/>
          </p:nvCxnSpPr>
          <p:spPr>
            <a:xfrm flipH="1" flipV="1">
              <a:off x="5508103" y="1502043"/>
              <a:ext cx="1405297" cy="8307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996864" y="1888946"/>
              <a:ext cx="555947" cy="210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DSN</a:t>
              </a:r>
              <a:endParaRPr lang="fr-FR" sz="1100" dirty="0">
                <a:solidFill>
                  <a:schemeClr val="tx1"/>
                </a:solidFill>
              </a:endParaRPr>
            </a:p>
          </p:txBody>
        </p:sp>
        <p:cxnSp>
          <p:nvCxnSpPr>
            <p:cNvPr id="54" name="Connecteur droit avec flèche 53"/>
            <p:cNvCxnSpPr>
              <a:stCxn id="50" idx="1"/>
            </p:cNvCxnSpPr>
            <p:nvPr/>
          </p:nvCxnSpPr>
          <p:spPr>
            <a:xfrm flipH="1">
              <a:off x="5293663" y="2332842"/>
              <a:ext cx="1619737" cy="13857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032267" y="2787591"/>
              <a:ext cx="555947" cy="210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smtClean="0">
                  <a:solidFill>
                    <a:schemeClr val="tx1"/>
                  </a:solidFill>
                </a:rPr>
                <a:t>DSN</a:t>
              </a:r>
              <a:endParaRPr lang="fr-FR" sz="1100" dirty="0">
                <a:solidFill>
                  <a:schemeClr val="tx1"/>
                </a:solidFill>
              </a:endParaRPr>
            </a:p>
          </p:txBody>
        </p:sp>
      </p:grpSp>
    </p:spTree>
    <p:extLst>
      <p:ext uri="{BB962C8B-B14F-4D97-AF65-F5344CB8AC3E}">
        <p14:creationId xmlns:p14="http://schemas.microsoft.com/office/powerpoint/2010/main" val="17906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6" grpId="0"/>
      <p:bldP spid="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Calendrier de la réforme</a:t>
            </a:r>
            <a:endParaRPr lang="fr-FR" dirty="0"/>
          </a:p>
        </p:txBody>
      </p:sp>
      <p:sp>
        <p:nvSpPr>
          <p:cNvPr id="5" name="Espace réservé du contenu 1"/>
          <p:cNvSpPr txBox="1">
            <a:spLocks/>
          </p:cNvSpPr>
          <p:nvPr/>
        </p:nvSpPr>
        <p:spPr>
          <a:xfrm>
            <a:off x="384950" y="1340768"/>
            <a:ext cx="8453437" cy="5184775"/>
          </a:xfrm>
          <a:prstGeom prst="rect">
            <a:avLst/>
          </a:prstGeom>
        </p:spPr>
        <p:txBody>
          <a:bodyPr/>
          <a:lstStyle/>
          <a:p>
            <a:pPr marL="342900" indent="-342900" eaLnBrk="0" hangingPunct="0">
              <a:lnSpc>
                <a:spcPct val="70000"/>
              </a:lnSpc>
              <a:spcBef>
                <a:spcPct val="20000"/>
              </a:spcBef>
              <a:buClr>
                <a:schemeClr val="tx1">
                  <a:lumMod val="65000"/>
                  <a:lumOff val="35000"/>
                </a:schemeClr>
              </a:buClr>
              <a:buFont typeface="Wingdings 3" pitchFamily="18" charset="2"/>
              <a:buChar char=""/>
              <a:defRPr/>
            </a:pPr>
            <a:r>
              <a:rPr lang="fr-FR" altLang="fr-FR" sz="2000" dirty="0">
                <a:latin typeface="Calibri" panose="020F0502020204030204" pitchFamily="34" charset="0"/>
                <a:cs typeface="+mn-cs"/>
              </a:rPr>
              <a:t>Planning imposé à tous les collecteurs</a:t>
            </a:r>
          </a:p>
          <a:p>
            <a:pPr marL="719138" lvl="1" indent="-261938" eaLnBrk="0" hangingPunct="0">
              <a:lnSpc>
                <a:spcPct val="110000"/>
              </a:lnSpc>
              <a:spcBef>
                <a:spcPts val="1800"/>
              </a:spcBef>
              <a:buClr>
                <a:schemeClr val="accent1"/>
              </a:buClr>
              <a:buSzPct val="130000"/>
              <a:buFont typeface="Wingdings 3" pitchFamily="18" charset="2"/>
              <a:buChar char=""/>
              <a:defRPr/>
            </a:pPr>
            <a:r>
              <a:rPr lang="fr-FR" altLang="fr-FR" dirty="0">
                <a:latin typeface="Calibri" panose="020F0502020204030204" pitchFamily="34" charset="0"/>
                <a:cs typeface="+mn-cs"/>
              </a:rPr>
              <a:t>Novembre 2016 : publication du cahier des charges</a:t>
            </a:r>
          </a:p>
          <a:p>
            <a:pPr marL="719138" lvl="1" indent="-261938" eaLnBrk="0" hangingPunct="0">
              <a:lnSpc>
                <a:spcPct val="110000"/>
              </a:lnSpc>
              <a:spcBef>
                <a:spcPts val="1800"/>
              </a:spcBef>
              <a:buClr>
                <a:schemeClr val="accent1"/>
              </a:buClr>
              <a:buSzPct val="130000"/>
              <a:buFont typeface="Wingdings 3" pitchFamily="18" charset="2"/>
              <a:buChar char=""/>
              <a:defRPr/>
            </a:pPr>
            <a:r>
              <a:rPr lang="fr-FR" altLang="fr-FR" dirty="0" smtClean="0">
                <a:latin typeface="Calibri" panose="020F0502020204030204" pitchFamily="34" charset="0"/>
                <a:cs typeface="+mn-cs"/>
              </a:rPr>
              <a:t>Septembre – Octobre 2017 :  recette de bout en bout</a:t>
            </a:r>
          </a:p>
          <a:p>
            <a:pPr marL="719138" lvl="1" indent="-261938" eaLnBrk="0" hangingPunct="0">
              <a:lnSpc>
                <a:spcPct val="110000"/>
              </a:lnSpc>
              <a:spcBef>
                <a:spcPts val="1800"/>
              </a:spcBef>
              <a:buClr>
                <a:schemeClr val="accent1"/>
              </a:buClr>
              <a:buSzPct val="130000"/>
              <a:buFont typeface="Wingdings 3" pitchFamily="18" charset="2"/>
              <a:buChar char=""/>
              <a:defRPr/>
            </a:pPr>
            <a:r>
              <a:rPr lang="fr-FR" altLang="fr-FR" dirty="0" smtClean="0">
                <a:latin typeface="Calibri" panose="020F0502020204030204" pitchFamily="34" charset="0"/>
                <a:cs typeface="+mn-cs"/>
              </a:rPr>
              <a:t>Mi-Octobre </a:t>
            </a:r>
            <a:r>
              <a:rPr lang="fr-FR" altLang="fr-FR" dirty="0">
                <a:latin typeface="Calibri" panose="020F0502020204030204" pitchFamily="34" charset="0"/>
                <a:cs typeface="+mn-cs"/>
              </a:rPr>
              <a:t>2017 : </a:t>
            </a:r>
            <a:r>
              <a:rPr lang="fr-FR" altLang="fr-FR" dirty="0" smtClean="0">
                <a:latin typeface="Calibri" panose="020F0502020204030204" pitchFamily="34" charset="0"/>
                <a:cs typeface="+mn-cs"/>
              </a:rPr>
              <a:t>mise en production du système</a:t>
            </a:r>
            <a:endParaRPr lang="fr-FR" altLang="fr-FR" dirty="0">
              <a:latin typeface="Calibri" panose="020F0502020204030204" pitchFamily="34" charset="0"/>
              <a:cs typeface="+mn-cs"/>
            </a:endParaRPr>
          </a:p>
          <a:p>
            <a:pPr marL="719138" lvl="1" indent="-261938" eaLnBrk="0" hangingPunct="0">
              <a:lnSpc>
                <a:spcPct val="110000"/>
              </a:lnSpc>
              <a:spcBef>
                <a:spcPts val="1800"/>
              </a:spcBef>
              <a:buClr>
                <a:schemeClr val="accent1"/>
              </a:buClr>
              <a:buSzPct val="130000"/>
              <a:buFont typeface="Wingdings 3" pitchFamily="18" charset="2"/>
              <a:buChar char=""/>
              <a:defRPr/>
            </a:pPr>
            <a:r>
              <a:rPr lang="fr-FR" altLang="fr-FR" dirty="0">
                <a:latin typeface="Calibri" panose="020F0502020204030204" pitchFamily="34" charset="0"/>
                <a:cs typeface="+mn-cs"/>
              </a:rPr>
              <a:t>Novembre et Décembre 2017 : </a:t>
            </a:r>
            <a:r>
              <a:rPr lang="fr-FR" altLang="fr-FR" dirty="0" smtClean="0">
                <a:latin typeface="Calibri" panose="020F0502020204030204" pitchFamily="34" charset="0"/>
                <a:cs typeface="+mn-cs"/>
              </a:rPr>
              <a:t> accrochage, paramétrage</a:t>
            </a:r>
            <a:endParaRPr lang="fr-FR" altLang="fr-FR" dirty="0">
              <a:latin typeface="Calibri" panose="020F0502020204030204" pitchFamily="34" charset="0"/>
              <a:cs typeface="+mn-cs"/>
            </a:endParaRPr>
          </a:p>
          <a:p>
            <a:pPr marL="719138" lvl="1" indent="-261938" eaLnBrk="0" hangingPunct="0">
              <a:lnSpc>
                <a:spcPct val="110000"/>
              </a:lnSpc>
              <a:spcBef>
                <a:spcPts val="1800"/>
              </a:spcBef>
              <a:buClr>
                <a:schemeClr val="accent1"/>
              </a:buClr>
              <a:buSzPct val="130000"/>
              <a:buFont typeface="Wingdings 3" pitchFamily="18" charset="2"/>
              <a:buChar char=""/>
              <a:defRPr/>
            </a:pPr>
            <a:r>
              <a:rPr lang="fr-FR" altLang="fr-FR" dirty="0">
                <a:latin typeface="Calibri" panose="020F0502020204030204" pitchFamily="34" charset="0"/>
                <a:cs typeface="+mn-cs"/>
              </a:rPr>
              <a:t>1er Janvier 2018 : démarrage généralisé du système</a:t>
            </a:r>
          </a:p>
          <a:p>
            <a:pPr marL="742950" lvl="1" indent="-285750">
              <a:lnSpc>
                <a:spcPct val="90000"/>
              </a:lnSpc>
              <a:spcBef>
                <a:spcPts val="1200"/>
              </a:spcBef>
              <a:buSzPct val="75000"/>
              <a:buFont typeface="Wingdings" panose="05000000000000000000" pitchFamily="2" charset="2"/>
              <a:buChar char="v"/>
              <a:defRPr/>
            </a:pPr>
            <a:endParaRPr lang="fr-FR" altLang="fr-FR" sz="1800" dirty="0">
              <a:ea typeface="+mn-ea"/>
              <a:cs typeface="Arial" pitchFamily="34" charset="0"/>
            </a:endParaRPr>
          </a:p>
          <a:p>
            <a:pPr marL="342900" indent="-342900" eaLnBrk="0" hangingPunct="0">
              <a:lnSpc>
                <a:spcPct val="70000"/>
              </a:lnSpc>
              <a:spcBef>
                <a:spcPct val="20000"/>
              </a:spcBef>
              <a:buClr>
                <a:schemeClr val="tx1">
                  <a:lumMod val="65000"/>
                  <a:lumOff val="35000"/>
                </a:schemeClr>
              </a:buClr>
              <a:buFont typeface="Wingdings 3" pitchFamily="18" charset="2"/>
              <a:buChar char=""/>
              <a:defRPr/>
            </a:pPr>
            <a:r>
              <a:rPr lang="fr-FR" altLang="fr-FR" sz="2000" dirty="0">
                <a:latin typeface="Calibri" panose="020F0502020204030204" pitchFamily="34" charset="0"/>
                <a:cs typeface="+mn-cs"/>
              </a:rPr>
              <a:t>Au niveau FNMF</a:t>
            </a:r>
          </a:p>
          <a:p>
            <a:pPr marL="719138" lvl="1" indent="-261938" eaLnBrk="0" hangingPunct="0">
              <a:lnSpc>
                <a:spcPct val="110000"/>
              </a:lnSpc>
              <a:spcBef>
                <a:spcPts val="1800"/>
              </a:spcBef>
              <a:buClr>
                <a:schemeClr val="accent1"/>
              </a:buClr>
              <a:buSzPct val="130000"/>
              <a:buFont typeface="Wingdings 3" pitchFamily="18" charset="2"/>
              <a:buChar char=""/>
              <a:defRPr/>
            </a:pPr>
            <a:r>
              <a:rPr lang="fr-FR" altLang="fr-FR" dirty="0">
                <a:latin typeface="Calibri" panose="020F0502020204030204" pitchFamily="34" charset="0"/>
                <a:cs typeface="+mn-cs"/>
              </a:rPr>
              <a:t>Mise en place d’un groupe de travail pour analyser plus précisément les impacts en fonction des prestations concernées. </a:t>
            </a:r>
          </a:p>
          <a:p>
            <a:pPr marL="1143000" lvl="2" indent="-228600">
              <a:lnSpc>
                <a:spcPct val="90000"/>
              </a:lnSpc>
              <a:spcBef>
                <a:spcPct val="20000"/>
              </a:spcBef>
              <a:spcAft>
                <a:spcPts val="600"/>
              </a:spcAft>
              <a:buSzPct val="75000"/>
              <a:buFont typeface="Wingdings" pitchFamily="2" charset="2"/>
              <a:buChar char="§"/>
              <a:defRPr/>
            </a:pPr>
            <a:endParaRPr lang="fr-FR" altLang="fr-FR" sz="1600" i="1" dirty="0">
              <a:ea typeface="+mn-ea"/>
              <a:cs typeface="Arial" pitchFamily="34" charset="0"/>
            </a:endParaRPr>
          </a:p>
          <a:p>
            <a:pPr algn="just">
              <a:spcBef>
                <a:spcPct val="20000"/>
              </a:spcBef>
              <a:buClr>
                <a:srgbClr val="D30228"/>
              </a:buClr>
              <a:defRPr/>
            </a:pPr>
            <a:endParaRPr lang="fr-FR" sz="2000" dirty="0">
              <a:latin typeface="+mn-lt"/>
              <a:ea typeface="+mn-ea"/>
            </a:endParaRPr>
          </a:p>
        </p:txBody>
      </p:sp>
    </p:spTree>
    <p:extLst>
      <p:ext uri="{BB962C8B-B14F-4D97-AF65-F5344CB8AC3E}">
        <p14:creationId xmlns:p14="http://schemas.microsoft.com/office/powerpoint/2010/main" val="2060200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1259632" y="115888"/>
            <a:ext cx="6336556" cy="504825"/>
          </a:xfrm>
          <a:prstGeom prst="rect">
            <a:avLst/>
          </a:prstGeom>
        </p:spPr>
        <p:txBody>
          <a:bodyPr/>
          <a:lstStyle/>
          <a:p>
            <a:pPr>
              <a:defRPr/>
            </a:pPr>
            <a:r>
              <a:rPr lang="fr-FR" sz="2800" b="1" dirty="0" smtClean="0">
                <a:solidFill>
                  <a:schemeClr val="bg1"/>
                </a:solidFill>
                <a:latin typeface="+mj-lt"/>
                <a:ea typeface="+mj-ea"/>
                <a:cs typeface="+mj-cs"/>
              </a:rPr>
              <a:t>Intervention Albert </a:t>
            </a:r>
            <a:r>
              <a:rPr lang="fr-FR" sz="2800" b="1" dirty="0" err="1" smtClean="0">
                <a:solidFill>
                  <a:schemeClr val="bg1"/>
                </a:solidFill>
                <a:latin typeface="+mj-lt"/>
                <a:ea typeface="+mj-ea"/>
                <a:cs typeface="+mj-cs"/>
              </a:rPr>
              <a:t>Lautman</a:t>
            </a:r>
            <a:endParaRPr lang="fr-FR" sz="2800" b="1" dirty="0">
              <a:solidFill>
                <a:schemeClr val="bg1"/>
              </a:solidFill>
              <a:latin typeface="+mj-lt"/>
              <a:ea typeface="+mj-ea"/>
              <a:cs typeface="+mj-cs"/>
            </a:endParaRPr>
          </a:p>
        </p:txBody>
      </p:sp>
    </p:spTree>
    <p:extLst>
      <p:ext uri="{BB962C8B-B14F-4D97-AF65-F5344CB8AC3E}">
        <p14:creationId xmlns:p14="http://schemas.microsoft.com/office/powerpoint/2010/main" val="948069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457575" y="1357313"/>
            <a:ext cx="5400675" cy="1785937"/>
          </a:xfrm>
        </p:spPr>
        <p:txBody>
          <a:bodyPr>
            <a:noAutofit/>
          </a:bodyPr>
          <a:lstStyle/>
          <a:p>
            <a:pPr eaLnBrk="1" hangingPunct="1">
              <a:defRPr/>
            </a:pPr>
            <a:r>
              <a:rPr lang="fr-FR" dirty="0" smtClean="0"/>
              <a:t>Les autres projets liés aux relations avec les entreprises</a:t>
            </a:r>
            <a:endParaRPr lang="fr-FR" dirty="0"/>
          </a:p>
        </p:txBody>
      </p:sp>
      <p:sp>
        <p:nvSpPr>
          <p:cNvPr id="4099" name="Sous-titre 8"/>
          <p:cNvSpPr>
            <a:spLocks noGrp="1"/>
          </p:cNvSpPr>
          <p:nvPr>
            <p:ph type="subTitle" idx="1"/>
          </p:nvPr>
        </p:nvSpPr>
        <p:spPr>
          <a:xfrm>
            <a:off x="3457575" y="3646502"/>
            <a:ext cx="5400675" cy="1854200"/>
          </a:xfrm>
        </p:spPr>
        <p:txBody>
          <a:bodyPr/>
          <a:lstStyle/>
          <a:p>
            <a:pPr eaLnBrk="1" hangingPunct="1"/>
            <a:endParaRPr lang="de-DE" dirty="0"/>
          </a:p>
        </p:txBody>
      </p:sp>
      <p:cxnSp>
        <p:nvCxnSpPr>
          <p:cNvPr id="10" name="Connecteur droit 9"/>
          <p:cNvCxnSpPr/>
          <p:nvPr/>
        </p:nvCxnSpPr>
        <p:spPr>
          <a:xfrm>
            <a:off x="3571868" y="3214686"/>
            <a:ext cx="4321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75200"/>
          <a:stretch/>
        </p:blipFill>
        <p:spPr>
          <a:xfrm>
            <a:off x="3546959" y="5733256"/>
            <a:ext cx="2195309" cy="983548"/>
          </a:xfrm>
          <a:prstGeom prst="rect">
            <a:avLst/>
          </a:prstGeom>
        </p:spPr>
      </p:pic>
    </p:spTree>
    <p:extLst>
      <p:ext uri="{BB962C8B-B14F-4D97-AF65-F5344CB8AC3E}">
        <p14:creationId xmlns:p14="http://schemas.microsoft.com/office/powerpoint/2010/main" val="1143845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COTIZEN : Gestion des ordres de paiements</a:t>
            </a:r>
          </a:p>
        </p:txBody>
      </p:sp>
      <p:sp>
        <p:nvSpPr>
          <p:cNvPr id="5" name="Sous-titre 4"/>
          <p:cNvSpPr>
            <a:spLocks noGrp="1"/>
          </p:cNvSpPr>
          <p:nvPr>
            <p:ph type="subTitle" idx="1"/>
          </p:nvPr>
        </p:nvSpPr>
        <p:spPr>
          <a:xfrm>
            <a:off x="3492000" y="2857496"/>
            <a:ext cx="5652000" cy="1568464"/>
          </a:xfrm>
        </p:spPr>
        <p:txBody>
          <a:bodyPr/>
          <a:lstStyle/>
          <a:p>
            <a:r>
              <a:rPr lang="fr-FR" dirty="0" smtClean="0"/>
              <a:t>Alain CARRON</a:t>
            </a:r>
          </a:p>
          <a:p>
            <a:r>
              <a:rPr lang="fr-FR" dirty="0" smtClean="0"/>
              <a:t>   </a:t>
            </a:r>
            <a:r>
              <a:rPr lang="fr-FR" dirty="0"/>
              <a:t>Responsable de département adjoint du DSIS</a:t>
            </a:r>
            <a:endParaRPr lang="fr-FR" dirty="0" smtClean="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90" y="1952593"/>
            <a:ext cx="1584722" cy="76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3277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pPr eaLnBrk="1" hangingPunct="1"/>
            <a:r>
              <a:rPr lang="fr-FR" altLang="fr-FR" dirty="0" smtClean="0"/>
              <a:t>Le contexte</a:t>
            </a:r>
          </a:p>
        </p:txBody>
      </p:sp>
      <p:sp>
        <p:nvSpPr>
          <p:cNvPr id="28675" name="Rectangle 3"/>
          <p:cNvSpPr>
            <a:spLocks noGrp="1" noChangeArrowheads="1"/>
          </p:cNvSpPr>
          <p:nvPr>
            <p:ph type="body" sz="half" idx="4294967295"/>
          </p:nvPr>
        </p:nvSpPr>
        <p:spPr>
          <a:xfrm>
            <a:off x="755576" y="1196752"/>
            <a:ext cx="7848674" cy="5015607"/>
          </a:xfrm>
        </p:spPr>
        <p:txBody>
          <a:bodyPr/>
          <a:lstStyle/>
          <a:p>
            <a:pPr marL="342900" lvl="1" indent="-342900">
              <a:lnSpc>
                <a:spcPct val="80000"/>
              </a:lnSpc>
              <a:buClr>
                <a:schemeClr val="tx1">
                  <a:lumMod val="65000"/>
                  <a:lumOff val="35000"/>
                </a:schemeClr>
              </a:buClr>
              <a:buFont typeface="Wingdings 3" pitchFamily="18" charset="2"/>
              <a:buChar char=""/>
              <a:defRPr/>
            </a:pPr>
            <a:r>
              <a:rPr lang="fr-FR" altLang="fr-FR" sz="2000" dirty="0" smtClean="0">
                <a:latin typeface="Calibri" panose="020F0502020204030204" pitchFamily="34" charset="0"/>
                <a:ea typeface="+mn-ea"/>
              </a:rPr>
              <a:t>Dans </a:t>
            </a:r>
            <a:r>
              <a:rPr lang="fr-FR" altLang="fr-FR" sz="2000" dirty="0">
                <a:latin typeface="Calibri" panose="020F0502020204030204" pitchFamily="34" charset="0"/>
                <a:ea typeface="+mn-ea"/>
              </a:rPr>
              <a:t>les mutuelles</a:t>
            </a:r>
          </a:p>
          <a:p>
            <a:pPr marL="719138" lvl="1" indent="-261938">
              <a:lnSpc>
                <a:spcPct val="110000"/>
              </a:lnSpc>
              <a:spcBef>
                <a:spcPts val="1800"/>
              </a:spcBef>
              <a:buFont typeface="Wingdings 3" pitchFamily="18" charset="2"/>
              <a:buChar char=""/>
              <a:defRPr/>
            </a:pPr>
            <a:r>
              <a:rPr lang="fr-FR" sz="1800" kern="1200" dirty="0">
                <a:latin typeface="Calibri" panose="020F0502020204030204" pitchFamily="34" charset="0"/>
                <a:ea typeface="+mn-ea"/>
              </a:rPr>
              <a:t>Les mutuelles reçoivent énormément de chèques ou de virement, de la part des entreprises, en règlement des créances ouvertes.</a:t>
            </a:r>
          </a:p>
          <a:p>
            <a:pPr marL="719138" lvl="1" indent="-261938">
              <a:lnSpc>
                <a:spcPct val="110000"/>
              </a:lnSpc>
              <a:spcBef>
                <a:spcPts val="1800"/>
              </a:spcBef>
              <a:buFont typeface="Wingdings 3" pitchFamily="18" charset="2"/>
              <a:buChar char=""/>
              <a:defRPr/>
            </a:pPr>
            <a:r>
              <a:rPr lang="fr-FR" sz="1800" kern="1200" dirty="0">
                <a:latin typeface="Calibri" panose="020F0502020204030204" pitchFamily="34" charset="0"/>
                <a:ea typeface="+mn-ea"/>
              </a:rPr>
              <a:t>Le rapprochement entre ces supports de paiement et les dettes des entreprises est très fastidieux et difficilement automatisable vu les écarts possibles et les règles de regroupement des paiements appliquées par les entreprises</a:t>
            </a:r>
            <a:r>
              <a:rPr lang="fr-FR" sz="1800" kern="1200" dirty="0" smtClean="0">
                <a:latin typeface="Calibri" panose="020F0502020204030204" pitchFamily="34" charset="0"/>
                <a:ea typeface="+mn-ea"/>
              </a:rPr>
              <a:t>.</a:t>
            </a:r>
          </a:p>
          <a:p>
            <a:pPr marL="347663" indent="-261938">
              <a:lnSpc>
                <a:spcPct val="110000"/>
              </a:lnSpc>
              <a:spcBef>
                <a:spcPts val="1800"/>
              </a:spcBef>
              <a:buFont typeface="Wingdings 3" pitchFamily="18" charset="2"/>
              <a:buChar char=""/>
              <a:defRPr/>
            </a:pPr>
            <a:endParaRPr lang="fr-FR" altLang="fr-FR" sz="1050" dirty="0">
              <a:latin typeface="Calibri" panose="020F0502020204030204" pitchFamily="34" charset="0"/>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En inter-partenaires</a:t>
            </a:r>
          </a:p>
          <a:p>
            <a:pPr marL="719138" lvl="1" indent="-261938">
              <a:lnSpc>
                <a:spcPct val="110000"/>
              </a:lnSpc>
              <a:spcBef>
                <a:spcPts val="1800"/>
              </a:spcBef>
              <a:buFont typeface="Wingdings 3" pitchFamily="18" charset="2"/>
              <a:buChar char=""/>
              <a:defRPr/>
            </a:pPr>
            <a:r>
              <a:rPr lang="fr-FR" sz="1800" kern="1200" dirty="0">
                <a:latin typeface="Calibri" panose="020F0502020204030204" pitchFamily="34" charset="0"/>
                <a:ea typeface="+mn-ea"/>
              </a:rPr>
              <a:t>La mise en place de la DSN amène à revoir les modalités de gestion et de recouvrement des cotisations.</a:t>
            </a:r>
          </a:p>
          <a:p>
            <a:pPr marL="719138" lvl="1" indent="-261938">
              <a:lnSpc>
                <a:spcPct val="110000"/>
              </a:lnSpc>
              <a:spcBef>
                <a:spcPts val="1800"/>
              </a:spcBef>
              <a:buFont typeface="Wingdings 3" pitchFamily="18" charset="2"/>
              <a:buChar char=""/>
              <a:defRPr/>
            </a:pPr>
            <a:r>
              <a:rPr lang="fr-FR" sz="1800" kern="1200" dirty="0">
                <a:latin typeface="Calibri" panose="020F0502020204030204" pitchFamily="34" charset="0"/>
                <a:ea typeface="+mn-ea"/>
              </a:rPr>
              <a:t>La coordination des travaux en inter-complémentaires a permis de porter les besoins DSN de façon communautaire et de normaliser les flux connexes au système.</a:t>
            </a:r>
          </a:p>
        </p:txBody>
      </p:sp>
    </p:spTree>
    <p:extLst>
      <p:ext uri="{BB962C8B-B14F-4D97-AF65-F5344CB8AC3E}">
        <p14:creationId xmlns:p14="http://schemas.microsoft.com/office/powerpoint/2010/main" val="650376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pPr eaLnBrk="1" hangingPunct="1"/>
            <a:r>
              <a:rPr lang="fr-FR" altLang="fr-FR" dirty="0" smtClean="0"/>
              <a:t>Les objectifs du projet</a:t>
            </a:r>
          </a:p>
        </p:txBody>
      </p:sp>
      <p:sp>
        <p:nvSpPr>
          <p:cNvPr id="28675" name="Rectangle 3"/>
          <p:cNvSpPr>
            <a:spLocks noGrp="1" noChangeArrowheads="1"/>
          </p:cNvSpPr>
          <p:nvPr>
            <p:ph type="body" sz="half" idx="4294967295"/>
          </p:nvPr>
        </p:nvSpPr>
        <p:spPr>
          <a:xfrm>
            <a:off x="467544" y="1340768"/>
            <a:ext cx="8280920" cy="5256584"/>
          </a:xfrm>
        </p:spPr>
        <p:txBody>
          <a:bodyPr/>
          <a:lstStyle/>
          <a:p>
            <a:pPr marL="342900" lvl="1" indent="-342900">
              <a:lnSpc>
                <a:spcPct val="8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ea typeface="+mn-ea"/>
              </a:rPr>
              <a:t>La décision</a:t>
            </a:r>
          </a:p>
          <a:p>
            <a:pPr marL="719138" lvl="1" indent="-261938">
              <a:lnSpc>
                <a:spcPct val="110000"/>
              </a:lnSpc>
              <a:spcBef>
                <a:spcPts val="1800"/>
              </a:spcBef>
              <a:buFont typeface="Wingdings 3" pitchFamily="18" charset="2"/>
              <a:buChar char=""/>
              <a:defRPr/>
            </a:pPr>
            <a:r>
              <a:rPr lang="fr-FR" altLang="fr-FR" sz="1800" kern="1200" dirty="0">
                <a:latin typeface="Calibri" panose="020F0502020204030204" pitchFamily="34" charset="0"/>
                <a:ea typeface="+mn-ea"/>
              </a:rPr>
              <a:t>Mutualiser les moyens entre les quatre fédérations (</a:t>
            </a:r>
            <a:r>
              <a:rPr lang="fr-FR" altLang="fr-FR" sz="1800" kern="1200" dirty="0" err="1">
                <a:latin typeface="Calibri" panose="020F0502020204030204" pitchFamily="34" charset="0"/>
                <a:ea typeface="+mn-ea"/>
              </a:rPr>
              <a:t>Agirc-Arrco</a:t>
            </a:r>
            <a:r>
              <a:rPr lang="fr-FR" altLang="fr-FR" sz="1800" kern="1200" dirty="0">
                <a:latin typeface="Calibri" panose="020F0502020204030204" pitchFamily="34" charset="0"/>
                <a:ea typeface="+mn-ea"/>
              </a:rPr>
              <a:t>, CTIP, FFSA et FNMF) afin d’offrir aux entreprises un service commun partagé de gestion des ordres de paiement</a:t>
            </a:r>
          </a:p>
          <a:p>
            <a:pPr lvl="2">
              <a:lnSpc>
                <a:spcPct val="90000"/>
              </a:lnSpc>
              <a:buFont typeface="Arial" panose="020B0604020202020204" pitchFamily="34" charset="0"/>
              <a:buChar char="●"/>
              <a:defRPr/>
            </a:pPr>
            <a:endParaRPr lang="fr-FR" altLang="fr-FR" sz="1600" dirty="0">
              <a:latin typeface="Calibri" panose="020F0502020204030204" pitchFamily="34" charset="0"/>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Les objectifs du projet</a:t>
            </a:r>
          </a:p>
          <a:p>
            <a:pPr marL="719138" lvl="1" indent="-261938">
              <a:lnSpc>
                <a:spcPct val="110000"/>
              </a:lnSpc>
              <a:spcBef>
                <a:spcPts val="1800"/>
              </a:spcBef>
              <a:buFont typeface="Wingdings 3" pitchFamily="18" charset="2"/>
              <a:buChar char=""/>
              <a:defRPr/>
            </a:pPr>
            <a:r>
              <a:rPr lang="fr-FR" sz="1800" kern="1200" dirty="0">
                <a:latin typeface="Calibri" panose="020F0502020204030204" pitchFamily="34" charset="0"/>
                <a:ea typeface="+mn-ea"/>
              </a:rPr>
              <a:t>Pour les entreprises</a:t>
            </a:r>
          </a:p>
          <a:p>
            <a:pPr marL="1343025" lvl="2" indent="-420688" algn="just">
              <a:lnSpc>
                <a:spcPct val="115000"/>
              </a:lnSpc>
              <a:spcBef>
                <a:spcPts val="750"/>
              </a:spcBef>
              <a:spcAft>
                <a:spcPts val="0"/>
              </a:spcAft>
              <a:defRPr/>
            </a:pPr>
            <a:r>
              <a:rPr lang="fr-FR" sz="1600" dirty="0">
                <a:latin typeface="Calibri" panose="020F0502020204030204" pitchFamily="34" charset="0"/>
                <a:ea typeface="Times New Roman" panose="02020603050405020304" pitchFamily="18" charset="0"/>
                <a:cs typeface="Arial" panose="020B0604020202020204" pitchFamily="34" charset="0"/>
              </a:rPr>
              <a:t>Disposer d’une point d’entrée unique lui permettant d’ordonnancer le paiement  des cotisations et des éléments de nature connexe pour tous les organismes de protection sociale du secteur privé.</a:t>
            </a:r>
          </a:p>
          <a:p>
            <a:pPr marL="719138" lvl="1" indent="-261938">
              <a:lnSpc>
                <a:spcPct val="110000"/>
              </a:lnSpc>
              <a:spcBef>
                <a:spcPts val="1800"/>
              </a:spcBef>
              <a:buFont typeface="Wingdings 3" pitchFamily="18" charset="2"/>
              <a:buChar char=""/>
              <a:defRPr/>
            </a:pPr>
            <a:r>
              <a:rPr lang="fr-FR" sz="1800" kern="1200" dirty="0">
                <a:latin typeface="Calibri" panose="020F0502020204030204" pitchFamily="34" charset="0"/>
                <a:ea typeface="+mn-ea"/>
              </a:rPr>
              <a:t>Pour les organismes</a:t>
            </a:r>
          </a:p>
          <a:p>
            <a:pPr marL="1343025" lvl="2" indent="-420688" algn="just">
              <a:lnSpc>
                <a:spcPct val="115000"/>
              </a:lnSpc>
              <a:spcBef>
                <a:spcPts val="750"/>
              </a:spcBef>
              <a:spcAft>
                <a:spcPts val="0"/>
              </a:spcAft>
              <a:defRPr/>
            </a:pPr>
            <a:r>
              <a:rPr lang="fr-FR" sz="1600" dirty="0">
                <a:latin typeface="Calibri" panose="020F0502020204030204" pitchFamily="34" charset="0"/>
                <a:ea typeface="Times New Roman" panose="02020603050405020304" pitchFamily="18" charset="0"/>
                <a:cs typeface="Arial" panose="020B0604020202020204" pitchFamily="34" charset="0"/>
              </a:rPr>
              <a:t>Faciliter les actes de gestion permettant de rapprocher les paiements des créances en attente,</a:t>
            </a:r>
          </a:p>
          <a:p>
            <a:pPr marL="1343025" lvl="2" indent="-420688" algn="just">
              <a:lnSpc>
                <a:spcPct val="115000"/>
              </a:lnSpc>
              <a:spcBef>
                <a:spcPts val="750"/>
              </a:spcBef>
              <a:spcAft>
                <a:spcPts val="0"/>
              </a:spcAft>
              <a:defRPr/>
            </a:pPr>
            <a:r>
              <a:rPr lang="fr-FR" sz="1600" dirty="0">
                <a:latin typeface="Calibri" panose="020F0502020204030204" pitchFamily="34" charset="0"/>
                <a:ea typeface="Times New Roman" panose="02020603050405020304" pitchFamily="18" charset="0"/>
                <a:cs typeface="Arial" panose="020B0604020202020204" pitchFamily="34" charset="0"/>
              </a:rPr>
              <a:t>Favoriser la dématérialisation des paiements.</a:t>
            </a:r>
          </a:p>
          <a:p>
            <a:pPr lvl="2">
              <a:lnSpc>
                <a:spcPct val="90000"/>
              </a:lnSpc>
              <a:buFont typeface="Arial" panose="020B0604020202020204" pitchFamily="34" charset="0"/>
              <a:buChar char="●"/>
              <a:defRPr/>
            </a:pPr>
            <a:endParaRPr lang="fr-FR" altLang="fr-FR" dirty="0"/>
          </a:p>
          <a:p>
            <a:pPr marL="914400" lvl="2" indent="0" eaLnBrk="1" hangingPunct="1">
              <a:buFont typeface="Wingdings" panose="05000000000000000000" pitchFamily="2" charset="2"/>
              <a:buNone/>
              <a:defRPr/>
            </a:pPr>
            <a:endParaRPr lang="fr-FR" altLang="fr-FR" b="1" i="1" dirty="0" smtClean="0">
              <a:solidFill>
                <a:srgbClr val="00B0F0"/>
              </a:solidFill>
            </a:endParaRPr>
          </a:p>
        </p:txBody>
      </p:sp>
    </p:spTree>
    <p:extLst>
      <p:ext uri="{BB962C8B-B14F-4D97-AF65-F5344CB8AC3E}">
        <p14:creationId xmlns:p14="http://schemas.microsoft.com/office/powerpoint/2010/main" val="1736859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pPr eaLnBrk="1" hangingPunct="1"/>
            <a:r>
              <a:rPr lang="fr-FR" altLang="fr-FR" dirty="0" smtClean="0"/>
              <a:t>Le fonctionnement</a:t>
            </a:r>
          </a:p>
        </p:txBody>
      </p:sp>
      <p:sp>
        <p:nvSpPr>
          <p:cNvPr id="117764" name="Espace réservé du numéro de diapositive 3"/>
          <p:cNvSpPr>
            <a:spLocks noGrp="1"/>
          </p:cNvSpPr>
          <p:nvPr/>
        </p:nvSpPr>
        <p:spPr bwMode="auto">
          <a:xfrm>
            <a:off x="8566150" y="7018338"/>
            <a:ext cx="4683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spcBef>
                <a:spcPct val="20000"/>
              </a:spcBef>
              <a:buClr>
                <a:srgbClr val="595959"/>
              </a:buClr>
              <a:buFont typeface="Wingdings 3" panose="05040102010807070707" pitchFamily="18" charset="2"/>
              <a:buChar char=""/>
              <a:defRPr sz="2400">
                <a:solidFill>
                  <a:schemeClr val="tx1"/>
                </a:solidFill>
                <a:latin typeface="Arial" panose="020B0604020202020204" pitchFamily="34" charset="0"/>
              </a:defRPr>
            </a:lvl1pPr>
            <a:lvl2pPr marL="455613" indent="1588" defTabSz="912813">
              <a:spcBef>
                <a:spcPct val="20000"/>
              </a:spcBef>
              <a:buClr>
                <a:schemeClr val="accent1"/>
              </a:buClr>
              <a:buSzPct val="130000"/>
              <a:buFont typeface="Wingdings 3" panose="05040102010807070707" pitchFamily="18" charset="2"/>
              <a:buChar char="î"/>
              <a:defRPr sz="2400">
                <a:solidFill>
                  <a:schemeClr val="tx1"/>
                </a:solidFill>
                <a:latin typeface="Arial" panose="020B0604020202020204" pitchFamily="34" charset="0"/>
              </a:defRPr>
            </a:lvl2pPr>
            <a:lvl3pPr marL="912813" indent="1588" defTabSz="912813">
              <a:spcBef>
                <a:spcPct val="20000"/>
              </a:spcBef>
              <a:buClr>
                <a:schemeClr val="accent2"/>
              </a:buClr>
              <a:buSzPct val="125000"/>
              <a:buFont typeface="Webdings" panose="05030102010509060703" pitchFamily="18" charset="2"/>
              <a:buChar char="a"/>
              <a:defRPr sz="2400">
                <a:solidFill>
                  <a:schemeClr val="tx1"/>
                </a:solidFill>
                <a:latin typeface="Arial" panose="020B0604020202020204" pitchFamily="34" charset="0"/>
              </a:defRPr>
            </a:lvl3pPr>
            <a:lvl4pPr marL="1370013" indent="1588" defTabSz="912813">
              <a:spcBef>
                <a:spcPct val="20000"/>
              </a:spcBef>
              <a:buClr>
                <a:schemeClr val="accent1"/>
              </a:buClr>
              <a:buFont typeface="Arial" panose="020B0604020202020204" pitchFamily="34" charset="0"/>
              <a:buChar char="&gt;"/>
              <a:defRPr sz="2400">
                <a:solidFill>
                  <a:schemeClr val="tx1"/>
                </a:solidFill>
                <a:latin typeface="Arial" panose="020B0604020202020204" pitchFamily="34" charset="0"/>
              </a:defRPr>
            </a:lvl4pPr>
            <a:lvl5pPr marL="1827213" indent="1588" defTabSz="912813">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defRPr>
            </a:lvl5pPr>
            <a:lvl6pPr marL="2284413" indent="1588" defTabSz="912813" eaLnBrk="0" fontAlgn="base" hangingPunct="0">
              <a:spcBef>
                <a:spcPct val="20000"/>
              </a:spcBef>
              <a:spcAft>
                <a:spcPct val="0"/>
              </a:spcAft>
              <a:buClr>
                <a:schemeClr val="accent1"/>
              </a:buClr>
              <a:buFont typeface="Arial" panose="020B0604020202020204" pitchFamily="34" charset="0"/>
              <a:buChar char="•"/>
              <a:defRPr sz="2400">
                <a:solidFill>
                  <a:schemeClr val="tx1"/>
                </a:solidFill>
                <a:latin typeface="Arial" panose="020B0604020202020204" pitchFamily="34" charset="0"/>
              </a:defRPr>
            </a:lvl6pPr>
            <a:lvl7pPr marL="2741613" indent="1588" defTabSz="912813" eaLnBrk="0" fontAlgn="base" hangingPunct="0">
              <a:spcBef>
                <a:spcPct val="20000"/>
              </a:spcBef>
              <a:spcAft>
                <a:spcPct val="0"/>
              </a:spcAft>
              <a:buClr>
                <a:schemeClr val="accent1"/>
              </a:buClr>
              <a:buFont typeface="Arial" panose="020B0604020202020204" pitchFamily="34" charset="0"/>
              <a:buChar char="•"/>
              <a:defRPr sz="2400">
                <a:solidFill>
                  <a:schemeClr val="tx1"/>
                </a:solidFill>
                <a:latin typeface="Arial" panose="020B0604020202020204" pitchFamily="34" charset="0"/>
              </a:defRPr>
            </a:lvl7pPr>
            <a:lvl8pPr marL="3198813" indent="1588" defTabSz="912813" eaLnBrk="0" fontAlgn="base" hangingPunct="0">
              <a:spcBef>
                <a:spcPct val="20000"/>
              </a:spcBef>
              <a:spcAft>
                <a:spcPct val="0"/>
              </a:spcAft>
              <a:buClr>
                <a:schemeClr val="accent1"/>
              </a:buClr>
              <a:buFont typeface="Arial" panose="020B0604020202020204" pitchFamily="34" charset="0"/>
              <a:buChar char="•"/>
              <a:defRPr sz="2400">
                <a:solidFill>
                  <a:schemeClr val="tx1"/>
                </a:solidFill>
                <a:latin typeface="Arial" panose="020B0604020202020204" pitchFamily="34" charset="0"/>
              </a:defRPr>
            </a:lvl8pPr>
            <a:lvl9pPr marL="3656013" indent="1588" defTabSz="912813" eaLnBrk="0" fontAlgn="base" hangingPunct="0">
              <a:spcBef>
                <a:spcPct val="20000"/>
              </a:spcBef>
              <a:spcAft>
                <a:spcPct val="0"/>
              </a:spcAft>
              <a:buClr>
                <a:schemeClr val="accent1"/>
              </a:buClr>
              <a:buFont typeface="Arial" panose="020B0604020202020204" pitchFamily="34" charset="0"/>
              <a:buChar char="•"/>
              <a:defRPr sz="2400">
                <a:solidFill>
                  <a:schemeClr val="tx1"/>
                </a:solidFill>
                <a:latin typeface="Arial" panose="020B0604020202020204" pitchFamily="34" charset="0"/>
              </a:defRPr>
            </a:lvl9pPr>
          </a:lstStyle>
          <a:p>
            <a:pPr algn="ctr" eaLnBrk="1" hangingPunct="1">
              <a:spcBef>
                <a:spcPct val="0"/>
              </a:spcBef>
              <a:buClrTx/>
              <a:buFontTx/>
              <a:buNone/>
            </a:pPr>
            <a:fld id="{B9CF98F0-A581-4E41-B129-EA24979D567E}" type="slidenum">
              <a:rPr lang="fr-FR" altLang="fr-FR" sz="1000" b="1">
                <a:solidFill>
                  <a:srgbClr val="660066"/>
                </a:solidFill>
                <a:latin typeface="Tahoma" panose="020B0604030504040204" pitchFamily="34" charset="0"/>
                <a:ea typeface="Osaka" charset="-128"/>
                <a:cs typeface="Tahoma" panose="020B0604030504040204" pitchFamily="34" charset="0"/>
              </a:rPr>
              <a:pPr algn="ctr" eaLnBrk="1" hangingPunct="1">
                <a:spcBef>
                  <a:spcPct val="0"/>
                </a:spcBef>
                <a:buClrTx/>
                <a:buFontTx/>
                <a:buNone/>
              </a:pPr>
              <a:t>44</a:t>
            </a:fld>
            <a:endParaRPr lang="fr-FR" altLang="fr-FR" sz="1000" b="1">
              <a:solidFill>
                <a:srgbClr val="660066"/>
              </a:solidFill>
              <a:latin typeface="Tahoma" panose="020B0604030504040204" pitchFamily="34" charset="0"/>
              <a:ea typeface="Osaka" charset="-128"/>
              <a:cs typeface="Tahoma" panose="020B0604030504040204" pitchFamily="34" charset="0"/>
            </a:endParaRPr>
          </a:p>
        </p:txBody>
      </p:sp>
      <p:grpSp>
        <p:nvGrpSpPr>
          <p:cNvPr id="3" name="Groupe 2"/>
          <p:cNvGrpSpPr/>
          <p:nvPr/>
        </p:nvGrpSpPr>
        <p:grpSpPr>
          <a:xfrm>
            <a:off x="5326063" y="2290763"/>
            <a:ext cx="2092325" cy="336550"/>
            <a:chOff x="5326063" y="2290763"/>
            <a:chExt cx="2092325" cy="336550"/>
          </a:xfrm>
        </p:grpSpPr>
        <p:cxnSp>
          <p:nvCxnSpPr>
            <p:cNvPr id="117770" name="Connecteur droit avec flèche 10"/>
            <p:cNvCxnSpPr>
              <a:cxnSpLocks noChangeShapeType="1"/>
            </p:cNvCxnSpPr>
            <p:nvPr/>
          </p:nvCxnSpPr>
          <p:spPr bwMode="auto">
            <a:xfrm flipH="1">
              <a:off x="5432449" y="2464315"/>
              <a:ext cx="1927540" cy="5922"/>
            </a:xfrm>
            <a:prstGeom prst="straightConnector1">
              <a:avLst/>
            </a:prstGeom>
            <a:noFill/>
            <a:ln w="127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2" name="Rectangle 11"/>
            <p:cNvSpPr/>
            <p:nvPr/>
          </p:nvSpPr>
          <p:spPr bwMode="auto">
            <a:xfrm>
              <a:off x="5326063" y="2290763"/>
              <a:ext cx="2092325" cy="336550"/>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0 – Paramétrage du système</a:t>
              </a:r>
            </a:p>
            <a:p>
              <a:pPr algn="ctr" defTabSz="914400" eaLnBrk="1" fontAlgn="auto" hangingPunct="1">
                <a:spcBef>
                  <a:spcPts val="0"/>
                </a:spcBef>
                <a:spcAft>
                  <a:spcPts val="0"/>
                </a:spcAft>
                <a:defRPr/>
              </a:pPr>
              <a:r>
                <a:rPr lang="fr-FR" sz="1100" kern="0" dirty="0">
                  <a:solidFill>
                    <a:prstClr val="black"/>
                  </a:solidFill>
                  <a:latin typeface="Calibri" panose="020F0502020204030204"/>
                </a:rPr>
                <a:t>par chaque OC</a:t>
              </a:r>
            </a:p>
          </p:txBody>
        </p:sp>
      </p:grpSp>
      <p:grpSp>
        <p:nvGrpSpPr>
          <p:cNvPr id="6" name="Groupe 5"/>
          <p:cNvGrpSpPr/>
          <p:nvPr/>
        </p:nvGrpSpPr>
        <p:grpSpPr>
          <a:xfrm>
            <a:off x="5413375" y="3001963"/>
            <a:ext cx="1851025" cy="361950"/>
            <a:chOff x="5413375" y="3001963"/>
            <a:chExt cx="1851025" cy="361950"/>
          </a:xfrm>
        </p:grpSpPr>
        <p:cxnSp>
          <p:nvCxnSpPr>
            <p:cNvPr id="117772" name="Connecteur droit avec flèche 12"/>
            <p:cNvCxnSpPr>
              <a:cxnSpLocks noChangeShapeType="1"/>
            </p:cNvCxnSpPr>
            <p:nvPr/>
          </p:nvCxnSpPr>
          <p:spPr bwMode="auto">
            <a:xfrm flipH="1">
              <a:off x="5452368" y="3192764"/>
              <a:ext cx="1686159" cy="11845"/>
            </a:xfrm>
            <a:prstGeom prst="straightConnector1">
              <a:avLst/>
            </a:prstGeom>
            <a:noFill/>
            <a:ln w="127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4" name="Rectangle 13"/>
            <p:cNvSpPr/>
            <p:nvPr/>
          </p:nvSpPr>
          <p:spPr bwMode="auto">
            <a:xfrm>
              <a:off x="5413375" y="3001963"/>
              <a:ext cx="1851025" cy="361950"/>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1 – Amorçage des créances</a:t>
              </a:r>
            </a:p>
            <a:p>
              <a:pPr algn="ctr" defTabSz="914400" eaLnBrk="1" fontAlgn="auto" hangingPunct="1">
                <a:spcBef>
                  <a:spcPts val="0"/>
                </a:spcBef>
                <a:spcAft>
                  <a:spcPts val="0"/>
                </a:spcAft>
                <a:defRPr/>
              </a:pPr>
              <a:r>
                <a:rPr lang="fr-FR" sz="1100" kern="0" dirty="0">
                  <a:solidFill>
                    <a:prstClr val="black"/>
                  </a:solidFill>
                  <a:latin typeface="Calibri" panose="020F0502020204030204"/>
                </a:rPr>
                <a:t>par chaque OC</a:t>
              </a:r>
            </a:p>
          </p:txBody>
        </p:sp>
      </p:grpSp>
      <p:grpSp>
        <p:nvGrpSpPr>
          <p:cNvPr id="4" name="Groupe 3"/>
          <p:cNvGrpSpPr/>
          <p:nvPr/>
        </p:nvGrpSpPr>
        <p:grpSpPr>
          <a:xfrm>
            <a:off x="1409700" y="2716213"/>
            <a:ext cx="1976438" cy="341312"/>
            <a:chOff x="1409700" y="2716213"/>
            <a:chExt cx="1976438" cy="341312"/>
          </a:xfrm>
        </p:grpSpPr>
        <p:cxnSp>
          <p:nvCxnSpPr>
            <p:cNvPr id="117774" name="Connecteur droit avec flèche 14"/>
            <p:cNvCxnSpPr>
              <a:cxnSpLocks noChangeShapeType="1"/>
            </p:cNvCxnSpPr>
            <p:nvPr/>
          </p:nvCxnSpPr>
          <p:spPr bwMode="auto">
            <a:xfrm flipH="1">
              <a:off x="1491829" y="2897831"/>
              <a:ext cx="1893560" cy="0"/>
            </a:xfrm>
            <a:prstGeom prst="straightConnector1">
              <a:avLst/>
            </a:prstGeom>
            <a:noFill/>
            <a:ln w="127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6" name="Rectangle 15"/>
            <p:cNvSpPr/>
            <p:nvPr/>
          </p:nvSpPr>
          <p:spPr bwMode="auto">
            <a:xfrm>
              <a:off x="1409700" y="2716213"/>
              <a:ext cx="1976438" cy="341312"/>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2 – Consultation des créances amorcées de l’entreprise</a:t>
              </a:r>
            </a:p>
          </p:txBody>
        </p:sp>
      </p:grpSp>
      <p:grpSp>
        <p:nvGrpSpPr>
          <p:cNvPr id="5" name="Groupe 4"/>
          <p:cNvGrpSpPr/>
          <p:nvPr/>
        </p:nvGrpSpPr>
        <p:grpSpPr>
          <a:xfrm>
            <a:off x="1491829" y="4075113"/>
            <a:ext cx="1894309" cy="328612"/>
            <a:chOff x="1491829" y="4075113"/>
            <a:chExt cx="1894309" cy="328612"/>
          </a:xfrm>
        </p:grpSpPr>
        <p:cxnSp>
          <p:nvCxnSpPr>
            <p:cNvPr id="117776" name="Connecteur droit avec flèche 16"/>
            <p:cNvCxnSpPr>
              <a:cxnSpLocks noChangeShapeType="1"/>
            </p:cNvCxnSpPr>
            <p:nvPr/>
          </p:nvCxnSpPr>
          <p:spPr bwMode="auto">
            <a:xfrm flipH="1">
              <a:off x="1491829" y="4256417"/>
              <a:ext cx="1893560" cy="0"/>
            </a:xfrm>
            <a:prstGeom prst="straightConnector1">
              <a:avLst/>
            </a:prstGeom>
            <a:noFill/>
            <a:ln w="12700" algn="ctr">
              <a:solidFill>
                <a:srgbClr val="000000"/>
              </a:solidFill>
              <a:miter lim="800000"/>
              <a:headEnd type="triangle" w="med" len="med"/>
              <a:tailEnd/>
            </a:ln>
            <a:extLst>
              <a:ext uri="{909E8E84-426E-40DD-AFC4-6F175D3DCCD1}">
                <a14:hiddenFill xmlns:a14="http://schemas.microsoft.com/office/drawing/2010/main">
                  <a:noFill/>
                </a14:hiddenFill>
              </a:ext>
            </a:extLst>
          </p:spPr>
        </p:cxnSp>
        <p:sp>
          <p:nvSpPr>
            <p:cNvPr id="18" name="Rectangle 17"/>
            <p:cNvSpPr/>
            <p:nvPr/>
          </p:nvSpPr>
          <p:spPr bwMode="auto">
            <a:xfrm>
              <a:off x="1492250" y="4075113"/>
              <a:ext cx="1893888" cy="328612"/>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3 – Saisie des informations d’ordre de paiement</a:t>
              </a:r>
            </a:p>
          </p:txBody>
        </p:sp>
      </p:grpSp>
      <p:grpSp>
        <p:nvGrpSpPr>
          <p:cNvPr id="11" name="Groupe 10"/>
          <p:cNvGrpSpPr/>
          <p:nvPr/>
        </p:nvGrpSpPr>
        <p:grpSpPr>
          <a:xfrm>
            <a:off x="5432449" y="4438650"/>
            <a:ext cx="1855764" cy="325438"/>
            <a:chOff x="5432449" y="4438650"/>
            <a:chExt cx="1855764" cy="325438"/>
          </a:xfrm>
        </p:grpSpPr>
        <p:cxnSp>
          <p:nvCxnSpPr>
            <p:cNvPr id="117780" name="Connecteur droit avec flèche 20"/>
            <p:cNvCxnSpPr>
              <a:cxnSpLocks noChangeShapeType="1"/>
            </p:cNvCxnSpPr>
            <p:nvPr/>
          </p:nvCxnSpPr>
          <p:spPr bwMode="auto">
            <a:xfrm flipH="1">
              <a:off x="5432449" y="4521739"/>
              <a:ext cx="1850204" cy="9476"/>
            </a:xfrm>
            <a:prstGeom prst="straightConnector1">
              <a:avLst/>
            </a:prstGeom>
            <a:noFill/>
            <a:ln w="12700" algn="ctr">
              <a:solidFill>
                <a:srgbClr val="000000"/>
              </a:solidFill>
              <a:miter lim="800000"/>
              <a:headEnd type="triangle" w="med" len="med"/>
              <a:tailEnd/>
            </a:ln>
            <a:extLst>
              <a:ext uri="{909E8E84-426E-40DD-AFC4-6F175D3DCCD1}">
                <a14:hiddenFill xmlns:a14="http://schemas.microsoft.com/office/drawing/2010/main">
                  <a:noFill/>
                </a14:hiddenFill>
              </a:ext>
            </a:extLst>
          </p:spPr>
        </p:cxnSp>
        <p:sp>
          <p:nvSpPr>
            <p:cNvPr id="22" name="Rectangle 21"/>
            <p:cNvSpPr/>
            <p:nvPr/>
          </p:nvSpPr>
          <p:spPr bwMode="auto">
            <a:xfrm>
              <a:off x="5438775" y="4438650"/>
              <a:ext cx="1849438" cy="325438"/>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4 – Informations d’ordre</a:t>
              </a:r>
            </a:p>
            <a:p>
              <a:pPr algn="ctr" defTabSz="914400" eaLnBrk="1" fontAlgn="auto" hangingPunct="1">
                <a:spcBef>
                  <a:spcPts val="0"/>
                </a:spcBef>
                <a:spcAft>
                  <a:spcPts val="0"/>
                </a:spcAft>
                <a:defRPr/>
              </a:pPr>
              <a:r>
                <a:rPr lang="fr-FR" sz="1100" kern="0" dirty="0">
                  <a:solidFill>
                    <a:prstClr val="black"/>
                  </a:solidFill>
                  <a:latin typeface="Calibri" panose="020F0502020204030204"/>
                </a:rPr>
                <a:t>de paiement</a:t>
              </a:r>
            </a:p>
            <a:p>
              <a:pPr algn="ctr" defTabSz="914400" eaLnBrk="1" fontAlgn="auto" hangingPunct="1">
                <a:spcBef>
                  <a:spcPts val="0"/>
                </a:spcBef>
                <a:spcAft>
                  <a:spcPts val="0"/>
                </a:spcAft>
                <a:defRPr/>
              </a:pPr>
              <a:r>
                <a:rPr lang="fr-FR" sz="1100" kern="0" dirty="0">
                  <a:solidFill>
                    <a:prstClr val="black"/>
                  </a:solidFill>
                  <a:latin typeface="Calibri" panose="020F0502020204030204"/>
                </a:rPr>
                <a:t>(filtrées </a:t>
              </a:r>
              <a:r>
                <a:rPr lang="fr-FR" sz="1100" kern="0" dirty="0" smtClean="0">
                  <a:solidFill>
                    <a:prstClr val="black"/>
                  </a:solidFill>
                  <a:latin typeface="Calibri" panose="020F0502020204030204"/>
                </a:rPr>
                <a:t>par </a:t>
              </a:r>
              <a:r>
                <a:rPr lang="fr-FR" sz="1100" kern="0" dirty="0">
                  <a:solidFill>
                    <a:prstClr val="black"/>
                  </a:solidFill>
                  <a:latin typeface="Calibri" panose="020F0502020204030204"/>
                </a:rPr>
                <a:t>OC)</a:t>
              </a:r>
            </a:p>
          </p:txBody>
        </p:sp>
      </p:grpSp>
      <p:grpSp>
        <p:nvGrpSpPr>
          <p:cNvPr id="17" name="Groupe 16"/>
          <p:cNvGrpSpPr/>
          <p:nvPr/>
        </p:nvGrpSpPr>
        <p:grpSpPr>
          <a:xfrm>
            <a:off x="7264400" y="1341438"/>
            <a:ext cx="1397000" cy="591050"/>
            <a:chOff x="7264400" y="1341438"/>
            <a:chExt cx="1397000" cy="591050"/>
          </a:xfrm>
        </p:grpSpPr>
        <p:sp>
          <p:nvSpPr>
            <p:cNvPr id="20" name="Rectangle 19"/>
            <p:cNvSpPr/>
            <p:nvPr/>
          </p:nvSpPr>
          <p:spPr bwMode="auto">
            <a:xfrm>
              <a:off x="7264400" y="1341438"/>
              <a:ext cx="1397000" cy="180975"/>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050" kern="0" dirty="0">
                  <a:solidFill>
                    <a:prstClr val="white">
                      <a:lumMod val="65000"/>
                    </a:prstClr>
                  </a:solidFill>
                  <a:latin typeface="Calibri" panose="020F0502020204030204"/>
                </a:rPr>
                <a:t>Déclaration Sociale Nominative (DSN)</a:t>
              </a:r>
            </a:p>
          </p:txBody>
        </p:sp>
        <p:cxnSp>
          <p:nvCxnSpPr>
            <p:cNvPr id="117784" name="Connecteur droit avec flèche 24"/>
            <p:cNvCxnSpPr>
              <a:cxnSpLocks noChangeShapeType="1"/>
              <a:endCxn id="10" idx="0"/>
            </p:cNvCxnSpPr>
            <p:nvPr/>
          </p:nvCxnSpPr>
          <p:spPr bwMode="auto">
            <a:xfrm>
              <a:off x="7971647" y="1606759"/>
              <a:ext cx="3516" cy="325729"/>
            </a:xfrm>
            <a:prstGeom prst="straightConnector1">
              <a:avLst/>
            </a:prstGeom>
            <a:noFill/>
            <a:ln w="127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19" name="Groupe 18"/>
          <p:cNvGrpSpPr/>
          <p:nvPr/>
        </p:nvGrpSpPr>
        <p:grpSpPr>
          <a:xfrm>
            <a:off x="282575" y="1931988"/>
            <a:ext cx="8528050" cy="3267075"/>
            <a:chOff x="282575" y="1931988"/>
            <a:chExt cx="8528050" cy="3267075"/>
          </a:xfrm>
        </p:grpSpPr>
        <p:sp>
          <p:nvSpPr>
            <p:cNvPr id="7" name="Rectangle 6"/>
            <p:cNvSpPr/>
            <p:nvPr/>
          </p:nvSpPr>
          <p:spPr bwMode="auto">
            <a:xfrm>
              <a:off x="3386138" y="1931988"/>
              <a:ext cx="2062162" cy="3267075"/>
            </a:xfrm>
            <a:prstGeom prst="rect">
              <a:avLst/>
            </a:prstGeom>
            <a:solidFill>
              <a:srgbClr val="7030A0"/>
            </a:solidFill>
            <a:ln w="12700" cap="flat" cmpd="sng" algn="ctr">
              <a:solidFill>
                <a:srgbClr val="7030A0"/>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400" kern="0" dirty="0">
                  <a:solidFill>
                    <a:prstClr val="white"/>
                  </a:solidFill>
                  <a:latin typeface="Calibri" panose="020F0502020204030204"/>
                </a:rPr>
                <a:t>Service</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d’ordonnancement</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des</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ordres</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de</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Paiement</a:t>
              </a:r>
            </a:p>
            <a:p>
              <a:pPr algn="ctr" defTabSz="914400" eaLnBrk="1" fontAlgn="auto" hangingPunct="1">
                <a:spcBef>
                  <a:spcPts val="0"/>
                </a:spcBef>
                <a:spcAft>
                  <a:spcPts val="0"/>
                </a:spcAft>
                <a:defRPr/>
              </a:pPr>
              <a:endParaRPr lang="fr-FR" sz="1400" kern="0" dirty="0">
                <a:solidFill>
                  <a:prstClr val="white"/>
                </a:solidFill>
                <a:latin typeface="Calibri" panose="020F0502020204030204"/>
              </a:endParaRPr>
            </a:p>
            <a:p>
              <a:pPr algn="ctr" defTabSz="914400" eaLnBrk="1" fontAlgn="auto" hangingPunct="1">
                <a:spcBef>
                  <a:spcPts val="0"/>
                </a:spcBef>
                <a:spcAft>
                  <a:spcPts val="0"/>
                </a:spcAft>
                <a:defRPr/>
              </a:pPr>
              <a:endParaRPr lang="fr-FR" sz="1400" kern="0" dirty="0">
                <a:solidFill>
                  <a:prstClr val="white"/>
                </a:solidFill>
                <a:latin typeface="Calibri" panose="020F0502020204030204"/>
              </a:endParaRPr>
            </a:p>
          </p:txBody>
        </p:sp>
        <p:sp>
          <p:nvSpPr>
            <p:cNvPr id="9" name="Ellipse 8"/>
            <p:cNvSpPr/>
            <p:nvPr/>
          </p:nvSpPr>
          <p:spPr bwMode="auto">
            <a:xfrm>
              <a:off x="282575" y="2576513"/>
              <a:ext cx="1411288" cy="1997075"/>
            </a:xfrm>
            <a:prstGeom prst="ellipse">
              <a:avLst/>
            </a:prstGeom>
            <a:solidFill>
              <a:srgbClr val="00B050"/>
            </a:solidFill>
            <a:ln w="12700" cap="flat" cmpd="sng" algn="ctr">
              <a:solidFill>
                <a:srgbClr val="00B050"/>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400" kern="0" dirty="0">
                  <a:solidFill>
                    <a:prstClr val="white"/>
                  </a:solidFill>
                  <a:latin typeface="Calibri" panose="020F0502020204030204"/>
                </a:rPr>
                <a:t>Entreprise</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ou tiers-payeurs</a:t>
              </a:r>
            </a:p>
          </p:txBody>
        </p:sp>
        <p:sp>
          <p:nvSpPr>
            <p:cNvPr id="10" name="Ellipse 9"/>
            <p:cNvSpPr/>
            <p:nvPr/>
          </p:nvSpPr>
          <p:spPr bwMode="auto">
            <a:xfrm>
              <a:off x="7138988" y="1931988"/>
              <a:ext cx="1671637" cy="3267075"/>
            </a:xfrm>
            <a:prstGeom prst="ellipse">
              <a:avLst/>
            </a:prstGeom>
            <a:solidFill>
              <a:srgbClr val="0070C0"/>
            </a:solidFill>
            <a:ln w="12700" cap="flat" cmpd="sng" algn="ctr">
              <a:solidFill>
                <a:srgbClr val="5B9BD5">
                  <a:shade val="50000"/>
                </a:srgbClr>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400" kern="0" dirty="0">
                  <a:solidFill>
                    <a:prstClr val="white"/>
                  </a:solidFill>
                  <a:latin typeface="Calibri" panose="020F0502020204030204"/>
                </a:rPr>
                <a:t>OC</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ou</a:t>
              </a:r>
            </a:p>
            <a:p>
              <a:pPr algn="ctr" defTabSz="914400" eaLnBrk="1" fontAlgn="auto" hangingPunct="1">
                <a:spcBef>
                  <a:spcPts val="0"/>
                </a:spcBef>
                <a:spcAft>
                  <a:spcPts val="0"/>
                </a:spcAft>
                <a:defRPr/>
              </a:pPr>
              <a:r>
                <a:rPr lang="fr-FR" sz="1400" kern="0" dirty="0">
                  <a:solidFill>
                    <a:prstClr val="white"/>
                  </a:solidFill>
                  <a:latin typeface="Calibri" panose="020F0502020204030204"/>
                </a:rPr>
                <a:t>délégataire de gestion</a:t>
              </a:r>
            </a:p>
            <a:p>
              <a:pPr algn="ctr" defTabSz="914400" eaLnBrk="1" fontAlgn="auto" hangingPunct="1">
                <a:spcBef>
                  <a:spcPts val="0"/>
                </a:spcBef>
                <a:spcAft>
                  <a:spcPts val="0"/>
                </a:spcAft>
                <a:defRPr/>
              </a:pPr>
              <a:endParaRPr lang="fr-FR" sz="1400" kern="0" dirty="0">
                <a:solidFill>
                  <a:prstClr val="white"/>
                </a:solidFill>
                <a:latin typeface="Calibri" panose="020F0502020204030204"/>
              </a:endParaRPr>
            </a:p>
          </p:txBody>
        </p:sp>
        <p:grpSp>
          <p:nvGrpSpPr>
            <p:cNvPr id="117786" name="Groupe 30"/>
            <p:cNvGrpSpPr>
              <a:grpSpLocks noChangeAspect="1"/>
            </p:cNvGrpSpPr>
            <p:nvPr/>
          </p:nvGrpSpPr>
          <p:grpSpPr bwMode="auto">
            <a:xfrm>
              <a:off x="4200932" y="4785876"/>
              <a:ext cx="587051" cy="331652"/>
              <a:chOff x="0" y="4537075"/>
              <a:chExt cx="1302026" cy="728663"/>
            </a:xfrm>
          </p:grpSpPr>
          <p:sp>
            <p:nvSpPr>
              <p:cNvPr id="36" name="Rectangle 35"/>
              <p:cNvSpPr/>
              <p:nvPr/>
            </p:nvSpPr>
            <p:spPr>
              <a:xfrm>
                <a:off x="-903" y="4538035"/>
                <a:ext cx="1302745" cy="728960"/>
              </a:xfrm>
              <a:prstGeom prst="rect">
                <a:avLst/>
              </a:prstGeom>
              <a:solidFill>
                <a:sysClr val="window" lastClr="FFFFFF"/>
              </a:solidFill>
              <a:ln w="12700" cap="flat" cmpd="sng" algn="ctr">
                <a:solidFill>
                  <a:sysClr val="window" lastClr="FFFFFF"/>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endParaRPr lang="fr-FR" sz="1200" kern="0">
                  <a:solidFill>
                    <a:prstClr val="white"/>
                  </a:solidFill>
                  <a:latin typeface="Calibri" panose="020F0502020204030204"/>
                </a:endParaRPr>
              </a:p>
            </p:txBody>
          </p:sp>
          <p:pic>
            <p:nvPicPr>
              <p:cNvPr id="117792" name="Image 36" descr="FFSA : Fédération Française des Sociétés d'Assuran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4617244"/>
                <a:ext cx="11953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787" name="Image 31" descr="Afficher l'image en taille ré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663" y="4797720"/>
              <a:ext cx="717115" cy="33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8" name="Image 32" descr="Afficher l'image en taille rée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46" y="4784691"/>
              <a:ext cx="461672" cy="332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89" name="Picture 28" descr="Résultat de recherche d'images pour &quot;logo agirc arrco&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488" y="4476729"/>
              <a:ext cx="928032" cy="2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e 14"/>
          <p:cNvGrpSpPr/>
          <p:nvPr/>
        </p:nvGrpSpPr>
        <p:grpSpPr>
          <a:xfrm>
            <a:off x="3344863" y="4880633"/>
            <a:ext cx="4237037" cy="1424917"/>
            <a:chOff x="3344863" y="4880633"/>
            <a:chExt cx="4237037" cy="1424917"/>
          </a:xfrm>
        </p:grpSpPr>
        <p:grpSp>
          <p:nvGrpSpPr>
            <p:cNvPr id="13" name="Groupe 12"/>
            <p:cNvGrpSpPr/>
            <p:nvPr/>
          </p:nvGrpSpPr>
          <p:grpSpPr>
            <a:xfrm>
              <a:off x="3344863" y="4880633"/>
              <a:ext cx="4237037" cy="1424917"/>
              <a:chOff x="3344863" y="4880633"/>
              <a:chExt cx="4237037" cy="1424917"/>
            </a:xfrm>
          </p:grpSpPr>
          <p:sp>
            <p:nvSpPr>
              <p:cNvPr id="8" name="Rectangle 7"/>
              <p:cNvSpPr/>
              <p:nvPr/>
            </p:nvSpPr>
            <p:spPr bwMode="auto">
              <a:xfrm>
                <a:off x="3386138" y="5661025"/>
                <a:ext cx="2062162" cy="644525"/>
              </a:xfrm>
              <a:prstGeom prst="rect">
                <a:avLst/>
              </a:prstGeom>
              <a:solidFill>
                <a:srgbClr val="5B9BD5"/>
              </a:solidFill>
              <a:ln w="12700" cap="flat" cmpd="sng" algn="ctr">
                <a:solidFill>
                  <a:srgbClr val="5B9BD5">
                    <a:shade val="50000"/>
                  </a:srgbClr>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400" kern="0" dirty="0">
                    <a:solidFill>
                      <a:prstClr val="white"/>
                    </a:solidFill>
                    <a:latin typeface="Calibri" panose="020F0502020204030204"/>
                  </a:rPr>
                  <a:t>Système carte bancaire</a:t>
                </a:r>
              </a:p>
              <a:p>
                <a:pPr algn="ctr" defTabSz="914400" eaLnBrk="1" fontAlgn="auto" hangingPunct="1">
                  <a:spcBef>
                    <a:spcPts val="0"/>
                  </a:spcBef>
                  <a:spcAft>
                    <a:spcPts val="0"/>
                  </a:spcAft>
                  <a:defRPr/>
                </a:pPr>
                <a:endParaRPr lang="fr-FR" sz="1400" kern="0" dirty="0">
                  <a:solidFill>
                    <a:prstClr val="white"/>
                  </a:solidFill>
                  <a:latin typeface="Calibri" panose="020F0502020204030204"/>
                </a:endParaRPr>
              </a:p>
            </p:txBody>
          </p:sp>
          <p:cxnSp>
            <p:nvCxnSpPr>
              <p:cNvPr id="117778" name="Connecteur droit avec flèche 18"/>
              <p:cNvCxnSpPr>
                <a:cxnSpLocks noChangeShapeType="1"/>
                <a:stCxn id="7" idx="2"/>
                <a:endCxn id="8" idx="0"/>
              </p:cNvCxnSpPr>
              <p:nvPr/>
            </p:nvCxnSpPr>
            <p:spPr bwMode="auto">
              <a:xfrm flipH="1">
                <a:off x="4416535" y="5199255"/>
                <a:ext cx="0" cy="461943"/>
              </a:xfrm>
              <a:prstGeom prst="straightConnector1">
                <a:avLst/>
              </a:prstGeom>
              <a:noFill/>
              <a:ln w="127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17782" name="Connecteur droit avec flèche 22"/>
              <p:cNvCxnSpPr>
                <a:cxnSpLocks noChangeShapeType="1"/>
              </p:cNvCxnSpPr>
              <p:nvPr/>
            </p:nvCxnSpPr>
            <p:spPr bwMode="auto">
              <a:xfrm flipH="1">
                <a:off x="5452368" y="4880633"/>
                <a:ext cx="2009564" cy="1135906"/>
              </a:xfrm>
              <a:prstGeom prst="straightConnector1">
                <a:avLst/>
              </a:prstGeom>
              <a:noFill/>
              <a:ln w="12700" algn="ctr">
                <a:solidFill>
                  <a:srgbClr val="000000"/>
                </a:solidFill>
                <a:prstDash val="dash"/>
                <a:miter lim="800000"/>
                <a:headEnd type="triangle" w="med" len="med"/>
                <a:tailEnd/>
              </a:ln>
              <a:extLst>
                <a:ext uri="{909E8E84-426E-40DD-AFC4-6F175D3DCCD1}">
                  <a14:hiddenFill xmlns:a14="http://schemas.microsoft.com/office/drawing/2010/main">
                    <a:noFill/>
                  </a14:hiddenFill>
                </a:ext>
              </a:extLst>
            </p:spPr>
          </p:cxnSp>
          <p:sp>
            <p:nvSpPr>
              <p:cNvPr id="24" name="Rectangle 23"/>
              <p:cNvSpPr/>
              <p:nvPr/>
            </p:nvSpPr>
            <p:spPr bwMode="auto">
              <a:xfrm rot="19815507">
                <a:off x="5245100" y="5246688"/>
                <a:ext cx="2336800" cy="207962"/>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4b – Résultat opération CB</a:t>
                </a:r>
              </a:p>
            </p:txBody>
          </p:sp>
          <p:sp>
            <p:nvSpPr>
              <p:cNvPr id="26" name="Rectangle 25"/>
              <p:cNvSpPr/>
              <p:nvPr/>
            </p:nvSpPr>
            <p:spPr bwMode="auto">
              <a:xfrm>
                <a:off x="3344863" y="5341938"/>
                <a:ext cx="2068512" cy="182562"/>
              </a:xfrm>
              <a:prstGeom prst="rect">
                <a:avLst/>
              </a:prstGeom>
              <a:noFill/>
              <a:ln w="12700" cap="flat" cmpd="sng" algn="ctr">
                <a:no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100" kern="0" dirty="0">
                    <a:solidFill>
                      <a:prstClr val="black"/>
                    </a:solidFill>
                    <a:latin typeface="Calibri" panose="020F0502020204030204"/>
                  </a:rPr>
                  <a:t>3b – Activation du paiement par CB</a:t>
                </a:r>
              </a:p>
            </p:txBody>
          </p:sp>
        </p:grpSp>
        <p:pic>
          <p:nvPicPr>
            <p:cNvPr id="117790" name="Picture 31" descr="Résultat de recherche d'images pour &quot;logos carte bancair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0577" y="6021277"/>
              <a:ext cx="1117857" cy="23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79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pPr eaLnBrk="1" hangingPunct="1"/>
            <a:r>
              <a:rPr lang="fr-FR" altLang="fr-FR" dirty="0" smtClean="0"/>
              <a:t>Les actions à mener par les mutuelles</a:t>
            </a:r>
          </a:p>
        </p:txBody>
      </p:sp>
      <p:sp>
        <p:nvSpPr>
          <p:cNvPr id="28675" name="Rectangle 3"/>
          <p:cNvSpPr>
            <a:spLocks noGrp="1" noChangeArrowheads="1"/>
          </p:cNvSpPr>
          <p:nvPr>
            <p:ph type="body" sz="half" idx="4294967295"/>
          </p:nvPr>
        </p:nvSpPr>
        <p:spPr>
          <a:xfrm>
            <a:off x="755576" y="1340768"/>
            <a:ext cx="7777038" cy="4871591"/>
          </a:xfrm>
        </p:spPr>
        <p:txBody>
          <a:bodyPr/>
          <a:lstStyle/>
          <a:p>
            <a:pPr marL="342900" lvl="1" indent="-342900">
              <a:lnSpc>
                <a:spcPct val="8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ea typeface="+mn-ea"/>
              </a:rPr>
              <a:t>Communiquer auprès des entreprises « clientes » sur le service offert et sur les règles </a:t>
            </a:r>
            <a:r>
              <a:rPr lang="fr-FR" altLang="fr-FR" sz="2000" dirty="0" smtClean="0">
                <a:latin typeface="Calibri" panose="020F0502020204030204" pitchFamily="34" charset="0"/>
                <a:ea typeface="+mn-ea"/>
              </a:rPr>
              <a:t>d’accès</a:t>
            </a:r>
          </a:p>
          <a:p>
            <a:pPr marL="342900" lvl="1" indent="-342900">
              <a:lnSpc>
                <a:spcPct val="80000"/>
              </a:lnSpc>
              <a:buClr>
                <a:schemeClr val="tx1">
                  <a:lumMod val="65000"/>
                  <a:lumOff val="35000"/>
                </a:schemeClr>
              </a:buClr>
              <a:buFont typeface="Wingdings 3" pitchFamily="18" charset="2"/>
              <a:buChar char=""/>
              <a:defRPr/>
            </a:pPr>
            <a:endParaRPr lang="fr-FR" alt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ea typeface="+mn-ea"/>
              </a:rPr>
              <a:t>Paramétrer le système selon leurs règles de </a:t>
            </a:r>
            <a:r>
              <a:rPr lang="fr-FR" altLang="fr-FR" sz="2000" dirty="0" smtClean="0">
                <a:latin typeface="Calibri" panose="020F0502020204030204" pitchFamily="34" charset="0"/>
                <a:ea typeface="+mn-ea"/>
              </a:rPr>
              <a:t>gestion</a:t>
            </a:r>
          </a:p>
          <a:p>
            <a:pPr marL="342900" lvl="1" indent="-342900">
              <a:lnSpc>
                <a:spcPct val="80000"/>
              </a:lnSpc>
              <a:buClr>
                <a:schemeClr val="tx1">
                  <a:lumMod val="65000"/>
                  <a:lumOff val="35000"/>
                </a:schemeClr>
              </a:buClr>
              <a:buFont typeface="Wingdings 3" pitchFamily="18" charset="2"/>
              <a:buChar char=""/>
              <a:defRPr/>
            </a:pPr>
            <a:endParaRPr lang="fr-FR" alt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Amorcer les créances pour lesquelles aucune information de paiement n’a été véhiculée par la </a:t>
            </a:r>
            <a:r>
              <a:rPr lang="fr-FR" sz="2000" dirty="0" smtClean="0">
                <a:latin typeface="Calibri" panose="020F0502020204030204" pitchFamily="34" charset="0"/>
                <a:ea typeface="+mn-ea"/>
              </a:rPr>
              <a:t>DSN</a:t>
            </a:r>
          </a:p>
          <a:p>
            <a:pPr marL="342900" lvl="1" indent="-342900">
              <a:lnSpc>
                <a:spcPct val="80000"/>
              </a:lnSpc>
              <a:buClr>
                <a:schemeClr val="tx1">
                  <a:lumMod val="65000"/>
                  <a:lumOff val="35000"/>
                </a:schemeClr>
              </a:buClr>
              <a:buFont typeface="Wingdings 3" pitchFamily="18" charset="2"/>
              <a:buChar char=""/>
              <a:defRPr/>
            </a:pPr>
            <a:endParaRPr 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Réceptionner les ordres de paiement réalisés par les entreprises sur le </a:t>
            </a:r>
            <a:r>
              <a:rPr lang="fr-FR" sz="2000" dirty="0" smtClean="0">
                <a:latin typeface="Calibri" panose="020F0502020204030204" pitchFamily="34" charset="0"/>
                <a:ea typeface="+mn-ea"/>
              </a:rPr>
              <a:t>site</a:t>
            </a:r>
          </a:p>
          <a:p>
            <a:pPr marL="342900" lvl="1" indent="-342900">
              <a:lnSpc>
                <a:spcPct val="80000"/>
              </a:lnSpc>
              <a:buClr>
                <a:schemeClr val="tx1">
                  <a:lumMod val="65000"/>
                  <a:lumOff val="35000"/>
                </a:schemeClr>
              </a:buClr>
              <a:buFont typeface="Wingdings 3" pitchFamily="18" charset="2"/>
              <a:buChar char=""/>
              <a:defRPr/>
            </a:pPr>
            <a:endParaRPr 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smtClean="0">
                <a:latin typeface="Calibri" panose="020F0502020204030204" pitchFamily="34" charset="0"/>
                <a:ea typeface="+mn-ea"/>
              </a:rPr>
              <a:t>Déclencher, le cas échéant, les opérations bancaires</a:t>
            </a:r>
          </a:p>
          <a:p>
            <a:pPr marL="342900" lvl="1" indent="-342900">
              <a:lnSpc>
                <a:spcPct val="80000"/>
              </a:lnSpc>
              <a:buClr>
                <a:schemeClr val="tx1">
                  <a:lumMod val="65000"/>
                  <a:lumOff val="35000"/>
                </a:schemeClr>
              </a:buClr>
              <a:buFont typeface="Wingdings 3" pitchFamily="18" charset="2"/>
              <a:buChar char=""/>
              <a:defRPr/>
            </a:pPr>
            <a:endParaRPr 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smtClean="0">
                <a:latin typeface="Calibri" panose="020F0502020204030204" pitchFamily="34" charset="0"/>
                <a:ea typeface="+mn-ea"/>
              </a:rPr>
              <a:t>Utiliser </a:t>
            </a:r>
            <a:r>
              <a:rPr lang="fr-FR" sz="2000" dirty="0">
                <a:latin typeface="Calibri" panose="020F0502020204030204" pitchFamily="34" charset="0"/>
                <a:ea typeface="+mn-ea"/>
              </a:rPr>
              <a:t>les informations collectées pour le rapprochement des créances et des paiements </a:t>
            </a:r>
            <a:r>
              <a:rPr lang="fr-FR" sz="2000" dirty="0" smtClean="0">
                <a:latin typeface="Calibri" panose="020F0502020204030204" pitchFamily="34" charset="0"/>
                <a:ea typeface="+mn-ea"/>
              </a:rPr>
              <a:t>réalisés</a:t>
            </a:r>
          </a:p>
          <a:p>
            <a:pPr marL="342900" lvl="1" indent="-342900">
              <a:lnSpc>
                <a:spcPct val="80000"/>
              </a:lnSpc>
              <a:buClr>
                <a:schemeClr val="tx1">
                  <a:lumMod val="65000"/>
                  <a:lumOff val="35000"/>
                </a:schemeClr>
              </a:buClr>
              <a:buFont typeface="Wingdings 3" pitchFamily="18" charset="2"/>
              <a:buChar char=""/>
              <a:defRPr/>
            </a:pPr>
            <a:endParaRPr 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Informer le site des paiements réellement réalisés en regard des créances amorcées.</a:t>
            </a:r>
          </a:p>
          <a:p>
            <a:pPr marL="914400" lvl="2" indent="0" eaLnBrk="1" hangingPunct="1">
              <a:buFont typeface="Wingdings" panose="05000000000000000000" pitchFamily="2" charset="2"/>
              <a:buNone/>
              <a:defRPr/>
            </a:pPr>
            <a:endParaRPr lang="fr-FR" altLang="fr-FR" b="1" i="1" dirty="0" smtClean="0">
              <a:solidFill>
                <a:srgbClr val="00B0F0"/>
              </a:solidFill>
            </a:endParaRPr>
          </a:p>
        </p:txBody>
      </p:sp>
    </p:spTree>
    <p:extLst>
      <p:ext uri="{BB962C8B-B14F-4D97-AF65-F5344CB8AC3E}">
        <p14:creationId xmlns:p14="http://schemas.microsoft.com/office/powerpoint/2010/main" val="2803522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txBox="1">
            <a:spLocks noChangeArrowheads="1"/>
          </p:cNvSpPr>
          <p:nvPr/>
        </p:nvSpPr>
        <p:spPr bwMode="auto">
          <a:xfrm>
            <a:off x="1187624" y="0"/>
            <a:ext cx="6937375" cy="784225"/>
          </a:xfrm>
          <a:prstGeom prst="rect">
            <a:avLst/>
          </a:prstGeom>
          <a:noFill/>
          <a:ln w="9525">
            <a:noFill/>
            <a:miter lim="800000"/>
            <a:headEnd/>
            <a:tailEnd/>
          </a:ln>
        </p:spPr>
        <p:txBody>
          <a:bodyPr bIns="0"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eaLnBrk="1" hangingPunct="1">
              <a:defRPr/>
            </a:pPr>
            <a:r>
              <a:rPr lang="fr-FR" altLang="fr-FR" kern="0" dirty="0" smtClean="0"/>
              <a:t>Le planning de mise en </a:t>
            </a:r>
            <a:r>
              <a:rPr lang="fr-FR" altLang="fr-FR" kern="0" dirty="0" err="1" smtClean="0"/>
              <a:t>oeuvre</a:t>
            </a:r>
            <a:endParaRPr lang="fr-FR" altLang="fr-FR" i="0" kern="0" dirty="0" smtClean="0"/>
          </a:p>
        </p:txBody>
      </p:sp>
      <p:sp>
        <p:nvSpPr>
          <p:cNvPr id="45" name="Rectangle 3"/>
          <p:cNvSpPr txBox="1">
            <a:spLocks noChangeArrowheads="1"/>
          </p:cNvSpPr>
          <p:nvPr/>
        </p:nvSpPr>
        <p:spPr bwMode="auto">
          <a:xfrm>
            <a:off x="827585" y="1556792"/>
            <a:ext cx="7488832" cy="4943475"/>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595959"/>
              </a:buClr>
              <a:buFont typeface="Wingdings 3" pitchFamily="18" charset="2"/>
              <a:buChar char=""/>
              <a:defRPr sz="2400" b="0">
                <a:solidFill>
                  <a:schemeClr val="tx1"/>
                </a:solidFill>
                <a:latin typeface="+mn-lt"/>
                <a:ea typeface="+mn-ea"/>
                <a:cs typeface="+mn-cs"/>
              </a:defRPr>
            </a:lvl1pPr>
            <a:lvl2pPr marL="714375" indent="-257175" algn="l" rtl="0" eaLnBrk="0" fontAlgn="base" hangingPunct="0">
              <a:spcBef>
                <a:spcPct val="20000"/>
              </a:spcBef>
              <a:spcAft>
                <a:spcPct val="0"/>
              </a:spcAft>
              <a:buClr>
                <a:schemeClr val="accent1"/>
              </a:buClr>
              <a:buSzPct val="130000"/>
              <a:buFont typeface="Wingdings 3" pitchFamily="18" charset="2"/>
              <a:buChar char="î"/>
              <a:defRPr sz="2400">
                <a:solidFill>
                  <a:schemeClr val="tx1"/>
                </a:solidFill>
                <a:latin typeface="+mn-lt"/>
                <a:cs typeface="+mn-cs"/>
              </a:defRPr>
            </a:lvl2pPr>
            <a:lvl3pPr marL="1257300" indent="-334963" algn="l" rtl="0" eaLnBrk="0" fontAlgn="base" hangingPunct="0">
              <a:spcBef>
                <a:spcPct val="20000"/>
              </a:spcBef>
              <a:spcAft>
                <a:spcPct val="0"/>
              </a:spcAft>
              <a:buClr>
                <a:schemeClr val="accent2"/>
              </a:buClr>
              <a:buSzPct val="125000"/>
              <a:buFont typeface="Webdings" pitchFamily="18" charset="2"/>
              <a:buChar char="a"/>
              <a:defRPr sz="2400">
                <a:solidFill>
                  <a:schemeClr val="tx1"/>
                </a:solidFill>
                <a:latin typeface="+mn-lt"/>
                <a:cs typeface="+mn-cs"/>
              </a:defRPr>
            </a:lvl3pPr>
            <a:lvl4pPr marL="1668463" indent="-228600" algn="l" rtl="0" eaLnBrk="0" fontAlgn="base" hangingPunct="0">
              <a:spcBef>
                <a:spcPct val="20000"/>
              </a:spcBef>
              <a:spcAft>
                <a:spcPct val="0"/>
              </a:spcAft>
              <a:buClr>
                <a:schemeClr val="accent1"/>
              </a:buClr>
              <a:buFont typeface="Arial" pitchFamily="34" charset="0"/>
              <a:buChar char="&gt;"/>
              <a:defRPr sz="2400">
                <a:solidFill>
                  <a:schemeClr val="tx1"/>
                </a:solidFill>
                <a:latin typeface="+mn-lt"/>
                <a:cs typeface="+mn-cs"/>
              </a:defRPr>
            </a:lvl4pPr>
            <a:lvl5pPr marL="2076450" indent="-228600" algn="l" rtl="0" eaLnBrk="0" fontAlgn="base" hangingPunct="0">
              <a:spcBef>
                <a:spcPct val="20000"/>
              </a:spcBef>
              <a:spcAft>
                <a:spcPct val="0"/>
              </a:spcAft>
              <a:buClr>
                <a:schemeClr val="accent1"/>
              </a:buClr>
              <a:buFont typeface="Arial" pitchFamily="34" charset="0"/>
              <a:buChar char="•"/>
              <a:defRPr sz="2400">
                <a:solidFill>
                  <a:schemeClr val="tx1"/>
                </a:solidFill>
                <a:latin typeface="+mn-lt"/>
                <a:cs typeface="+mn-cs"/>
              </a:defRPr>
            </a:lvl5pPr>
            <a:lvl6pPr marL="25336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6pPr>
            <a:lvl7pPr marL="29908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7pPr>
            <a:lvl8pPr marL="34480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8pPr>
            <a:lvl9pPr marL="39052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9pPr>
          </a:lstStyle>
          <a:p>
            <a:pPr marL="342900" lvl="1" indent="-342900">
              <a:lnSpc>
                <a:spcPct val="80000"/>
              </a:lnSpc>
              <a:buClr>
                <a:schemeClr val="tx1">
                  <a:lumMod val="65000"/>
                  <a:lumOff val="35000"/>
                </a:schemeClr>
              </a:buClr>
              <a:buFont typeface="Wingdings 3" pitchFamily="18" charset="2"/>
              <a:buChar char=""/>
              <a:defRPr/>
            </a:pPr>
            <a:r>
              <a:rPr lang="fr-FR" altLang="fr-FR" sz="2000" dirty="0" smtClean="0">
                <a:latin typeface="Calibri" panose="020F0502020204030204" pitchFamily="34" charset="0"/>
              </a:rPr>
              <a:t>Avril </a:t>
            </a:r>
            <a:r>
              <a:rPr lang="fr-FR" altLang="fr-FR" sz="2000" dirty="0">
                <a:latin typeface="Calibri" panose="020F0502020204030204" pitchFamily="34" charset="0"/>
              </a:rPr>
              <a:t>2017 : Ouverture du service en pilote</a:t>
            </a:r>
          </a:p>
          <a:p>
            <a:pPr marL="719138" lvl="1" indent="-261938">
              <a:lnSpc>
                <a:spcPct val="110000"/>
              </a:lnSpc>
              <a:spcBef>
                <a:spcPts val="1800"/>
              </a:spcBef>
              <a:buFont typeface="Wingdings 3" pitchFamily="18" charset="2"/>
              <a:buChar char=""/>
              <a:defRPr/>
            </a:pPr>
            <a:r>
              <a:rPr lang="fr-FR" altLang="fr-FR" sz="1800" dirty="0">
                <a:latin typeface="Calibri" panose="020F0502020204030204" pitchFamily="34" charset="0"/>
              </a:rPr>
              <a:t>Actuellement seule l’AGIRC-ARCCO est volontaire pour participer à ce pilote</a:t>
            </a:r>
          </a:p>
          <a:p>
            <a:pPr marL="719138" lvl="1" indent="-261938">
              <a:lnSpc>
                <a:spcPct val="110000"/>
              </a:lnSpc>
              <a:spcBef>
                <a:spcPts val="1800"/>
              </a:spcBef>
              <a:buFont typeface="Wingdings 3" pitchFamily="18" charset="2"/>
              <a:buChar char=""/>
              <a:defRPr/>
            </a:pPr>
            <a:r>
              <a:rPr lang="fr-FR" altLang="fr-FR" sz="1800" dirty="0">
                <a:latin typeface="Calibri" panose="020F0502020204030204" pitchFamily="34" charset="0"/>
              </a:rPr>
              <a:t>Possibilité offerte à d’autres organismes d’intégrer cette </a:t>
            </a:r>
            <a:r>
              <a:rPr lang="fr-FR" altLang="fr-FR" sz="1800" dirty="0" smtClean="0">
                <a:latin typeface="Calibri" panose="020F0502020204030204" pitchFamily="34" charset="0"/>
              </a:rPr>
              <a:t>phase</a:t>
            </a:r>
          </a:p>
          <a:p>
            <a:pPr marL="719138" lvl="1" indent="-261938">
              <a:lnSpc>
                <a:spcPct val="110000"/>
              </a:lnSpc>
              <a:spcBef>
                <a:spcPts val="1800"/>
              </a:spcBef>
              <a:buFont typeface="Wingdings 3" pitchFamily="18" charset="2"/>
              <a:buChar char=""/>
              <a:defRPr/>
            </a:pPr>
            <a:endParaRPr lang="fr-FR" altLang="fr-FR" sz="1800" dirty="0">
              <a:latin typeface="Calibri" panose="020F0502020204030204" pitchFamily="34" charset="0"/>
            </a:endParaRPr>
          </a:p>
          <a:p>
            <a:pPr marL="342900" lvl="1" indent="-342900">
              <a:lnSpc>
                <a:spcPct val="8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rPr>
              <a:t>2ème semestre 2017 : ouverture du service à toutes les complémentaires </a:t>
            </a:r>
          </a:p>
          <a:p>
            <a:pPr lvl="1" eaLnBrk="1" hangingPunct="1">
              <a:defRPr/>
            </a:pPr>
            <a:endParaRPr lang="fr-FR" altLang="fr-FR" i="0" kern="0" dirty="0" smtClean="0"/>
          </a:p>
        </p:txBody>
      </p:sp>
    </p:spTree>
    <p:extLst>
      <p:ext uri="{BB962C8B-B14F-4D97-AF65-F5344CB8AC3E}">
        <p14:creationId xmlns:p14="http://schemas.microsoft.com/office/powerpoint/2010/main" val="1365775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Bordereaux de paiement des indemnités journalières</a:t>
            </a:r>
          </a:p>
        </p:txBody>
      </p:sp>
      <p:sp>
        <p:nvSpPr>
          <p:cNvPr id="5" name="Sous-titre 4"/>
          <p:cNvSpPr>
            <a:spLocks noGrp="1"/>
          </p:cNvSpPr>
          <p:nvPr>
            <p:ph type="subTitle" idx="1"/>
          </p:nvPr>
        </p:nvSpPr>
        <p:spPr>
          <a:xfrm>
            <a:off x="3492000" y="2857496"/>
            <a:ext cx="5652000" cy="1568464"/>
          </a:xfrm>
        </p:spPr>
        <p:txBody>
          <a:bodyPr/>
          <a:lstStyle/>
          <a:p>
            <a:r>
              <a:rPr lang="fr-FR" dirty="0" smtClean="0"/>
              <a:t>Alain CARRON</a:t>
            </a:r>
          </a:p>
          <a:p>
            <a:r>
              <a:rPr lang="fr-FR" dirty="0" smtClean="0"/>
              <a:t>   </a:t>
            </a:r>
            <a:r>
              <a:rPr lang="fr-FR" dirty="0"/>
              <a:t>Responsable de département adjoint du DSIS</a:t>
            </a:r>
            <a:endParaRPr lang="fr-FR" dirty="0" smtClean="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010" y="1705368"/>
            <a:ext cx="1062595" cy="859536"/>
          </a:xfrm>
          <a:prstGeom prst="rect">
            <a:avLst/>
          </a:prstGeom>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spTree>
    <p:extLst>
      <p:ext uri="{BB962C8B-B14F-4D97-AF65-F5344CB8AC3E}">
        <p14:creationId xmlns:p14="http://schemas.microsoft.com/office/powerpoint/2010/main" val="2272288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9"/>
          <p:cNvSpPr>
            <a:spLocks noGrp="1" noChangeArrowheads="1"/>
          </p:cNvSpPr>
          <p:nvPr>
            <p:ph type="title"/>
          </p:nvPr>
        </p:nvSpPr>
        <p:spPr>
          <a:xfrm>
            <a:off x="1115617" y="44450"/>
            <a:ext cx="6409134" cy="792163"/>
          </a:xfrm>
        </p:spPr>
        <p:txBody>
          <a:bodyPr/>
          <a:lstStyle/>
          <a:p>
            <a:pPr eaLnBrk="1" hangingPunct="1"/>
            <a:r>
              <a:rPr lang="de-DE" altLang="fr-FR" sz="2000" dirty="0" smtClean="0"/>
              <a:t>Le </a:t>
            </a:r>
            <a:r>
              <a:rPr lang="de-DE" altLang="fr-FR" sz="2000" dirty="0" err="1" smtClean="0"/>
              <a:t>contexte</a:t>
            </a:r>
            <a:r>
              <a:rPr lang="de-DE" altLang="fr-FR" sz="2000" dirty="0" smtClean="0"/>
              <a:t> </a:t>
            </a:r>
            <a:r>
              <a:rPr lang="de-DE" altLang="fr-FR" sz="2000" dirty="0" err="1" smtClean="0"/>
              <a:t>général</a:t>
            </a:r>
            <a:r>
              <a:rPr lang="de-DE" altLang="fr-FR" sz="2000" dirty="0" smtClean="0"/>
              <a:t> et l</a:t>
            </a:r>
            <a:r>
              <a:rPr lang="fr-FR" sz="2000" kern="1200" dirty="0">
                <a:latin typeface="Calibri" panose="020F0502020204030204" pitchFamily="34" charset="0"/>
              </a:rPr>
              <a:t> </a:t>
            </a:r>
            <a:r>
              <a:rPr lang="fr-FR" sz="2000" kern="1200" dirty="0" smtClean="0">
                <a:latin typeface="Calibri" panose="020F0502020204030204" pitchFamily="34" charset="0"/>
              </a:rPr>
              <a:t>’</a:t>
            </a:r>
            <a:r>
              <a:rPr lang="de-DE" altLang="fr-FR" sz="2000" dirty="0" err="1" smtClean="0"/>
              <a:t>objectif</a:t>
            </a:r>
            <a:r>
              <a:rPr lang="de-DE" altLang="fr-FR" sz="2000" dirty="0" smtClean="0"/>
              <a:t> du </a:t>
            </a:r>
            <a:r>
              <a:rPr lang="de-DE" altLang="fr-FR" sz="2000" dirty="0" err="1" smtClean="0"/>
              <a:t>projet</a:t>
            </a:r>
            <a:endParaRPr lang="fr-FR" altLang="fr-FR" sz="2000" dirty="0" smtClean="0"/>
          </a:p>
        </p:txBody>
      </p:sp>
      <p:sp>
        <p:nvSpPr>
          <p:cNvPr id="5123" name="Rectangle 10"/>
          <p:cNvSpPr>
            <a:spLocks noGrp="1" noChangeArrowheads="1"/>
          </p:cNvSpPr>
          <p:nvPr>
            <p:ph type="body" idx="1"/>
          </p:nvPr>
        </p:nvSpPr>
        <p:spPr>
          <a:xfrm>
            <a:off x="971550" y="1341438"/>
            <a:ext cx="7488238" cy="4795837"/>
          </a:xfrm>
        </p:spPr>
        <p:txBody>
          <a:bodyPr>
            <a:normAutofit fontScale="92500" lnSpcReduction="20000"/>
          </a:bodyPr>
          <a:lstStyle/>
          <a:p>
            <a:pPr marL="342900" lvl="1" indent="-342900">
              <a:lnSpc>
                <a:spcPct val="90000"/>
              </a:lnSpc>
              <a:buClr>
                <a:schemeClr val="tx1">
                  <a:lumMod val="65000"/>
                  <a:lumOff val="35000"/>
                </a:schemeClr>
              </a:buClr>
              <a:buFont typeface="Wingdings 3" pitchFamily="18" charset="2"/>
              <a:buChar char=""/>
              <a:defRPr/>
            </a:pPr>
            <a:r>
              <a:rPr lang="fr-FR" sz="2200" kern="1200" dirty="0">
                <a:latin typeface="Calibri" panose="020F0502020204030204" pitchFamily="34" charset="0"/>
                <a:ea typeface="+mn-ea"/>
              </a:rPr>
              <a:t>Contexte </a:t>
            </a:r>
            <a:r>
              <a:rPr lang="fr-FR" sz="2200" kern="1200" dirty="0" smtClean="0">
                <a:latin typeface="Calibri" panose="020F0502020204030204" pitchFamily="34" charset="0"/>
                <a:ea typeface="+mn-ea"/>
              </a:rPr>
              <a:t>général</a:t>
            </a:r>
            <a:endParaRPr lang="fr-FR" sz="2200" kern="1200" dirty="0">
              <a:latin typeface="Calibri" panose="020F0502020204030204" pitchFamily="34" charset="0"/>
              <a:ea typeface="+mn-ea"/>
            </a:endParaRPr>
          </a:p>
          <a:p>
            <a:pPr lvl="1">
              <a:lnSpc>
                <a:spcPct val="120000"/>
              </a:lnSpc>
              <a:spcBef>
                <a:spcPts val="1800"/>
              </a:spcBef>
              <a:defRPr/>
            </a:pPr>
            <a:r>
              <a:rPr lang="fr-FR" sz="1900" kern="1200" dirty="0">
                <a:latin typeface="Calibri" panose="020F0502020204030204" pitchFamily="34" charset="0"/>
                <a:ea typeface="+mn-ea"/>
              </a:rPr>
              <a:t>Les destinataires de règlement des indemnités journalières (IJ) reçoivent une information de paiement générée par le système d’information de la CNAMTS (BPIJ)</a:t>
            </a:r>
          </a:p>
          <a:p>
            <a:pPr lvl="2" algn="just">
              <a:lnSpc>
                <a:spcPct val="115000"/>
              </a:lnSpc>
              <a:spcBef>
                <a:spcPts val="750"/>
              </a:spcBef>
              <a:spcAft>
                <a:spcPts val="0"/>
              </a:spcAft>
              <a:defRPr/>
            </a:pPr>
            <a:r>
              <a:rPr lang="fr-FR" sz="1700" dirty="0">
                <a:latin typeface="Calibri" panose="020F0502020204030204" pitchFamily="34" charset="0"/>
                <a:ea typeface="Times New Roman" panose="02020603050405020304" pitchFamily="18" charset="0"/>
                <a:cs typeface="Arial" panose="020B0604020202020204" pitchFamily="34" charset="0"/>
              </a:rPr>
              <a:t>Soit au format « papier » soit de façon dématérialisée vers le destinataire du règlement (l’employeur ou l’assuré)</a:t>
            </a:r>
          </a:p>
          <a:p>
            <a:pPr lvl="1">
              <a:lnSpc>
                <a:spcPct val="130000"/>
              </a:lnSpc>
              <a:spcBef>
                <a:spcPts val="1800"/>
              </a:spcBef>
              <a:defRPr/>
            </a:pPr>
            <a:r>
              <a:rPr lang="fr-FR" sz="1900" kern="1200" dirty="0">
                <a:latin typeface="Calibri" panose="020F0502020204030204" pitchFamily="34" charset="0"/>
                <a:ea typeface="+mn-ea"/>
              </a:rPr>
              <a:t>Le BPIJ doit être ensuite adressé à l’organisme complémentaire en cas d’Indemnités Journalières Complémentaires</a:t>
            </a:r>
          </a:p>
          <a:p>
            <a:pPr lvl="1">
              <a:defRPr/>
            </a:pPr>
            <a:endParaRPr lang="fr-FR" sz="2600" dirty="0">
              <a:latin typeface="Calibri" panose="020F0502020204030204" pitchFamily="34" charset="0"/>
            </a:endParaRPr>
          </a:p>
          <a:p>
            <a:pPr marL="342900" lvl="1" indent="-342900">
              <a:buClr>
                <a:schemeClr val="tx1">
                  <a:lumMod val="65000"/>
                  <a:lumOff val="35000"/>
                </a:schemeClr>
              </a:buClr>
              <a:buFont typeface="Wingdings 3" pitchFamily="18" charset="2"/>
              <a:buChar char=""/>
              <a:defRPr/>
            </a:pPr>
            <a:r>
              <a:rPr lang="fr-FR" altLang="fr-FR" sz="2200" kern="1200" dirty="0">
                <a:latin typeface="Calibri" panose="020F0502020204030204" pitchFamily="34" charset="0"/>
                <a:ea typeface="+mn-ea"/>
              </a:rPr>
              <a:t>Objectif du projet</a:t>
            </a:r>
          </a:p>
          <a:p>
            <a:pPr lvl="1">
              <a:lnSpc>
                <a:spcPct val="140000"/>
              </a:lnSpc>
              <a:spcBef>
                <a:spcPts val="1800"/>
              </a:spcBef>
              <a:defRPr/>
            </a:pPr>
            <a:r>
              <a:rPr lang="fr-FR" altLang="fr-FR" sz="1900" kern="1200" dirty="0">
                <a:latin typeface="Calibri" panose="020F0502020204030204" pitchFamily="34" charset="0"/>
                <a:ea typeface="+mn-ea"/>
              </a:rPr>
              <a:t>Permettre aux mutuelles gérant les prestations IJ complémentaires de liquider directement à partir de flux électroniques fournis par la CNAMTS</a:t>
            </a:r>
          </a:p>
          <a:p>
            <a:pPr marL="457200" lvl="1" indent="0">
              <a:buFont typeface="Wingdings 3" panose="05040102010807070707" pitchFamily="18" charset="2"/>
              <a:buNone/>
              <a:defRPr/>
            </a:pPr>
            <a:endParaRPr lang="fr-FR" altLang="fr-FR" sz="2200" dirty="0" smtClean="0">
              <a:latin typeface="Calibri" panose="020F0502020204030204" pitchFamily="34" charset="0"/>
            </a:endParaRPr>
          </a:p>
          <a:p>
            <a:pPr marL="0" indent="0" eaLnBrk="1" hangingPunct="1">
              <a:buFont typeface="Wingdings 3" pitchFamily="18" charset="2"/>
              <a:buNone/>
              <a:defRPr/>
            </a:pPr>
            <a:endParaRPr lang="fr-FR" dirty="0" smtClean="0"/>
          </a:p>
          <a:p>
            <a:pPr marL="457200" lvl="1" indent="0" eaLnBrk="1" hangingPunct="1">
              <a:buFont typeface="Wingdings 3" panose="05040102010807070707" pitchFamily="18" charset="2"/>
              <a:buNone/>
              <a:defRPr/>
            </a:pPr>
            <a:endParaRPr lang="fr-FR" sz="1600" dirty="0" smtClean="0"/>
          </a:p>
        </p:txBody>
      </p:sp>
    </p:spTree>
    <p:extLst>
      <p:ext uri="{BB962C8B-B14F-4D97-AF65-F5344CB8AC3E}">
        <p14:creationId xmlns:p14="http://schemas.microsoft.com/office/powerpoint/2010/main" val="4210974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body" idx="1"/>
          </p:nvPr>
        </p:nvSpPr>
        <p:spPr>
          <a:xfrm>
            <a:off x="755576" y="1556792"/>
            <a:ext cx="7776864" cy="4824536"/>
          </a:xfrm>
        </p:spPr>
        <p:txBody>
          <a:bodyPr>
            <a:normAutofit/>
          </a:bodyPr>
          <a:lstStyle/>
          <a:p>
            <a:pPr marL="342900" lvl="1" indent="-342900">
              <a:lnSpc>
                <a:spcPct val="90000"/>
              </a:lnSpc>
              <a:buClr>
                <a:schemeClr val="tx1">
                  <a:lumMod val="65000"/>
                  <a:lumOff val="35000"/>
                </a:schemeClr>
              </a:buClr>
              <a:buFont typeface="Wingdings 3" pitchFamily="18" charset="2"/>
              <a:buChar char=""/>
              <a:defRPr/>
            </a:pPr>
            <a:r>
              <a:rPr lang="fr-FR" sz="2000" kern="1200" dirty="0">
                <a:latin typeface="Calibri" panose="020F0502020204030204" pitchFamily="34" charset="0"/>
                <a:ea typeface="+mn-ea"/>
              </a:rPr>
              <a:t>Rendre un service aux entreprises et à leurs salariés en automatisant les échanges d’informations permettant traiter les indemnités journalières complémentaires (IJC</a:t>
            </a:r>
            <a:r>
              <a:rPr lang="fr-FR" sz="2000" kern="1200" dirty="0" smtClean="0">
                <a:latin typeface="Calibri" panose="020F0502020204030204" pitchFamily="34" charset="0"/>
                <a:ea typeface="+mn-ea"/>
              </a:rPr>
              <a:t>),</a:t>
            </a:r>
          </a:p>
          <a:p>
            <a:pPr marL="342900" lvl="1" indent="-342900">
              <a:lnSpc>
                <a:spcPct val="90000"/>
              </a:lnSpc>
              <a:buClr>
                <a:schemeClr val="tx1">
                  <a:lumMod val="65000"/>
                  <a:lumOff val="35000"/>
                </a:schemeClr>
              </a:buClr>
              <a:buFont typeface="Wingdings 3" pitchFamily="18" charset="2"/>
              <a:buChar char=""/>
              <a:defRPr/>
            </a:pPr>
            <a:endParaRPr lang="fr-FR" sz="2000" kern="1200" dirty="0">
              <a:latin typeface="Calibri" panose="020F0502020204030204" pitchFamily="34" charset="0"/>
              <a:ea typeface="+mn-ea"/>
            </a:endParaRPr>
          </a:p>
          <a:p>
            <a:pPr marL="342900" lvl="1" indent="-342900">
              <a:lnSpc>
                <a:spcPct val="90000"/>
              </a:lnSpc>
              <a:buClr>
                <a:schemeClr val="tx1">
                  <a:lumMod val="65000"/>
                  <a:lumOff val="35000"/>
                </a:schemeClr>
              </a:buClr>
              <a:buFont typeface="Wingdings 3" pitchFamily="18" charset="2"/>
              <a:buChar char=""/>
              <a:defRPr/>
            </a:pPr>
            <a:r>
              <a:rPr lang="fr-FR" sz="2000" kern="1200" dirty="0">
                <a:latin typeface="Calibri" panose="020F0502020204030204" pitchFamily="34" charset="0"/>
                <a:ea typeface="+mn-ea"/>
              </a:rPr>
              <a:t>Diminuer le délai de paiement des IJC aux entreprises ou aux salariés</a:t>
            </a:r>
            <a:r>
              <a:rPr lang="fr-FR" sz="2000" kern="1200" dirty="0" smtClean="0">
                <a:latin typeface="Calibri" panose="020F0502020204030204" pitchFamily="34" charset="0"/>
                <a:ea typeface="+mn-ea"/>
              </a:rPr>
              <a:t>,</a:t>
            </a:r>
          </a:p>
          <a:p>
            <a:pPr marL="342900" lvl="1" indent="-342900">
              <a:lnSpc>
                <a:spcPct val="90000"/>
              </a:lnSpc>
              <a:buClr>
                <a:schemeClr val="tx1">
                  <a:lumMod val="65000"/>
                  <a:lumOff val="35000"/>
                </a:schemeClr>
              </a:buClr>
              <a:buFont typeface="Wingdings 3" pitchFamily="18" charset="2"/>
              <a:buChar char=""/>
              <a:defRPr/>
            </a:pPr>
            <a:endParaRPr lang="fr-FR" sz="2000" kern="1200" dirty="0">
              <a:latin typeface="Calibri" panose="020F0502020204030204" pitchFamily="34" charset="0"/>
              <a:ea typeface="+mn-ea"/>
            </a:endParaRPr>
          </a:p>
          <a:p>
            <a:pPr marL="342900" lvl="1" indent="-342900">
              <a:lnSpc>
                <a:spcPct val="90000"/>
              </a:lnSpc>
              <a:buClr>
                <a:schemeClr val="tx1">
                  <a:lumMod val="65000"/>
                  <a:lumOff val="35000"/>
                </a:schemeClr>
              </a:buClr>
              <a:buFont typeface="Wingdings 3" pitchFamily="18" charset="2"/>
              <a:buChar char=""/>
              <a:defRPr/>
            </a:pPr>
            <a:r>
              <a:rPr lang="fr-FR" sz="2000" kern="1200" dirty="0">
                <a:latin typeface="Calibri" panose="020F0502020204030204" pitchFamily="34" charset="0"/>
                <a:ea typeface="+mn-ea"/>
              </a:rPr>
              <a:t>Limiter la saisie manuelle et les risques d’erreur associés</a:t>
            </a:r>
            <a:r>
              <a:rPr lang="fr-FR" sz="2000" kern="1200" dirty="0" smtClean="0">
                <a:latin typeface="Calibri" panose="020F0502020204030204" pitchFamily="34" charset="0"/>
                <a:ea typeface="+mn-ea"/>
              </a:rPr>
              <a:t>,</a:t>
            </a:r>
          </a:p>
          <a:p>
            <a:pPr marL="342900" lvl="1" indent="-342900">
              <a:lnSpc>
                <a:spcPct val="90000"/>
              </a:lnSpc>
              <a:buClr>
                <a:schemeClr val="tx1">
                  <a:lumMod val="65000"/>
                  <a:lumOff val="35000"/>
                </a:schemeClr>
              </a:buClr>
              <a:buFont typeface="Wingdings 3" pitchFamily="18" charset="2"/>
              <a:buChar char=""/>
              <a:defRPr/>
            </a:pPr>
            <a:endParaRPr lang="fr-FR" sz="2000" kern="1200" dirty="0">
              <a:latin typeface="Calibri" panose="020F0502020204030204" pitchFamily="34" charset="0"/>
              <a:ea typeface="+mn-ea"/>
            </a:endParaRPr>
          </a:p>
          <a:p>
            <a:pPr marL="342900" lvl="1" indent="-342900">
              <a:lnSpc>
                <a:spcPct val="90000"/>
              </a:lnSpc>
              <a:buClr>
                <a:schemeClr val="tx1">
                  <a:lumMod val="65000"/>
                  <a:lumOff val="35000"/>
                </a:schemeClr>
              </a:buClr>
              <a:buFont typeface="Wingdings 3" pitchFamily="18" charset="2"/>
              <a:buChar char=""/>
              <a:defRPr/>
            </a:pPr>
            <a:r>
              <a:rPr lang="fr-FR" sz="2000" kern="1200" dirty="0">
                <a:latin typeface="Calibri" panose="020F0502020204030204" pitchFamily="34" charset="0"/>
                <a:ea typeface="+mn-ea"/>
              </a:rPr>
              <a:t>Limiter la fraude en liquidant directement à partir des informations de la CNAMTS</a:t>
            </a:r>
            <a:r>
              <a:rPr lang="fr-FR" sz="2000" kern="1200" dirty="0" smtClean="0">
                <a:latin typeface="Calibri" panose="020F0502020204030204" pitchFamily="34" charset="0"/>
                <a:ea typeface="+mn-ea"/>
              </a:rPr>
              <a:t>,</a:t>
            </a:r>
          </a:p>
          <a:p>
            <a:pPr marL="342900" lvl="1" indent="-342900">
              <a:lnSpc>
                <a:spcPct val="90000"/>
              </a:lnSpc>
              <a:buClr>
                <a:schemeClr val="tx1">
                  <a:lumMod val="65000"/>
                  <a:lumOff val="35000"/>
                </a:schemeClr>
              </a:buClr>
              <a:buFont typeface="Wingdings 3" pitchFamily="18" charset="2"/>
              <a:buChar char=""/>
              <a:defRPr/>
            </a:pPr>
            <a:endParaRPr lang="fr-FR" sz="2000" kern="1200" dirty="0">
              <a:latin typeface="Calibri" panose="020F0502020204030204" pitchFamily="34" charset="0"/>
              <a:ea typeface="+mn-ea"/>
            </a:endParaRPr>
          </a:p>
          <a:p>
            <a:pPr marL="342900" lvl="1" indent="-342900">
              <a:lnSpc>
                <a:spcPct val="90000"/>
              </a:lnSpc>
              <a:buClr>
                <a:schemeClr val="tx1">
                  <a:lumMod val="65000"/>
                  <a:lumOff val="35000"/>
                </a:schemeClr>
              </a:buClr>
              <a:buFont typeface="Wingdings 3" pitchFamily="18" charset="2"/>
              <a:buChar char=""/>
              <a:defRPr/>
            </a:pPr>
            <a:r>
              <a:rPr lang="fr-FR" sz="2000" kern="1200" dirty="0">
                <a:latin typeface="Calibri" panose="020F0502020204030204" pitchFamily="34" charset="0"/>
                <a:ea typeface="+mn-ea"/>
              </a:rPr>
              <a:t>Optimiser les ressources consacrées par les mutuelles à la gestion des IJC</a:t>
            </a:r>
          </a:p>
        </p:txBody>
      </p:sp>
      <p:sp>
        <p:nvSpPr>
          <p:cNvPr id="2" name="Titre 1"/>
          <p:cNvSpPr>
            <a:spLocks noGrp="1"/>
          </p:cNvSpPr>
          <p:nvPr>
            <p:ph type="title"/>
          </p:nvPr>
        </p:nvSpPr>
        <p:spPr/>
        <p:txBody>
          <a:bodyPr/>
          <a:lstStyle/>
          <a:p>
            <a:r>
              <a:rPr lang="fr-FR" dirty="0" smtClean="0"/>
              <a:t>L’intérêt du service pour les mutuelles</a:t>
            </a:r>
            <a:endParaRPr lang="fr-FR" dirty="0"/>
          </a:p>
        </p:txBody>
      </p:sp>
    </p:spTree>
    <p:extLst>
      <p:ext uri="{BB962C8B-B14F-4D97-AF65-F5344CB8AC3E}">
        <p14:creationId xmlns:p14="http://schemas.microsoft.com/office/powerpoint/2010/main" val="2758197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457575" y="1357313"/>
            <a:ext cx="5400675" cy="1785937"/>
          </a:xfrm>
        </p:spPr>
        <p:txBody>
          <a:bodyPr>
            <a:noAutofit/>
          </a:bodyPr>
          <a:lstStyle/>
          <a:p>
            <a:pPr eaLnBrk="1" hangingPunct="1">
              <a:defRPr/>
            </a:pPr>
            <a:r>
              <a:rPr lang="de-DE" dirty="0" smtClean="0"/>
              <a:t>DÉCLARATION</a:t>
            </a:r>
            <a:br>
              <a:rPr lang="de-DE" dirty="0" smtClean="0"/>
            </a:br>
            <a:r>
              <a:rPr lang="de-DE" dirty="0" smtClean="0"/>
              <a:t>SOCIALE</a:t>
            </a:r>
            <a:br>
              <a:rPr lang="de-DE" dirty="0" smtClean="0"/>
            </a:br>
            <a:r>
              <a:rPr lang="de-DE" dirty="0" smtClean="0"/>
              <a:t>NOMINATIVE</a:t>
            </a:r>
            <a:endParaRPr lang="fr-FR" dirty="0"/>
          </a:p>
        </p:txBody>
      </p:sp>
      <p:sp>
        <p:nvSpPr>
          <p:cNvPr id="4099" name="Sous-titre 8"/>
          <p:cNvSpPr>
            <a:spLocks noGrp="1"/>
          </p:cNvSpPr>
          <p:nvPr>
            <p:ph type="subTitle" idx="1"/>
          </p:nvPr>
        </p:nvSpPr>
        <p:spPr>
          <a:xfrm>
            <a:off x="3457575" y="3646502"/>
            <a:ext cx="5400675" cy="1854200"/>
          </a:xfrm>
        </p:spPr>
        <p:txBody>
          <a:bodyPr/>
          <a:lstStyle/>
          <a:p>
            <a:pPr eaLnBrk="1" hangingPunct="1"/>
            <a:endParaRPr lang="de-DE" dirty="0"/>
          </a:p>
        </p:txBody>
      </p:sp>
      <p:cxnSp>
        <p:nvCxnSpPr>
          <p:cNvPr id="10" name="Connecteur droit 9"/>
          <p:cNvCxnSpPr/>
          <p:nvPr/>
        </p:nvCxnSpPr>
        <p:spPr>
          <a:xfrm>
            <a:off x="3571868" y="3214686"/>
            <a:ext cx="43211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6643702" y="285728"/>
            <a:ext cx="2089494" cy="2285992"/>
          </a:xfrm>
          <a:prstGeom prst="rect">
            <a:avLst/>
          </a:prstGeom>
          <a:noFill/>
          <a:ln w="9525">
            <a:noFill/>
            <a:miter lim="800000"/>
            <a:headEnd/>
            <a:tailEnd/>
          </a:ln>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r="75200"/>
          <a:stretch/>
        </p:blipFill>
        <p:spPr>
          <a:xfrm>
            <a:off x="3546959" y="5733256"/>
            <a:ext cx="2195309" cy="983548"/>
          </a:xfrm>
          <a:prstGeom prst="rect">
            <a:avLst/>
          </a:prstGeom>
        </p:spPr>
      </p:pic>
    </p:spTree>
    <p:extLst>
      <p:ext uri="{BB962C8B-B14F-4D97-AF65-F5344CB8AC3E}">
        <p14:creationId xmlns:p14="http://schemas.microsoft.com/office/powerpoint/2010/main" val="448690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7" name="Groupe 107526"/>
          <p:cNvGrpSpPr/>
          <p:nvPr/>
        </p:nvGrpSpPr>
        <p:grpSpPr>
          <a:xfrm>
            <a:off x="1676418" y="3429613"/>
            <a:ext cx="5767619" cy="2559707"/>
            <a:chOff x="1676418" y="3429613"/>
            <a:chExt cx="5767619" cy="2559707"/>
          </a:xfrm>
        </p:grpSpPr>
        <p:grpSp>
          <p:nvGrpSpPr>
            <p:cNvPr id="107524" name="Groupe 107523"/>
            <p:cNvGrpSpPr/>
            <p:nvPr/>
          </p:nvGrpSpPr>
          <p:grpSpPr>
            <a:xfrm>
              <a:off x="1676418" y="3429613"/>
              <a:ext cx="3732130" cy="2035887"/>
              <a:chOff x="1676418" y="3429613"/>
              <a:chExt cx="3732130" cy="2035887"/>
            </a:xfrm>
          </p:grpSpPr>
          <p:cxnSp>
            <p:nvCxnSpPr>
              <p:cNvPr id="41" name="Connecteur droit avec flèche 43"/>
              <p:cNvCxnSpPr>
                <a:cxnSpLocks noChangeShapeType="1"/>
                <a:endCxn id="23" idx="7"/>
              </p:cNvCxnSpPr>
              <p:nvPr/>
            </p:nvCxnSpPr>
            <p:spPr bwMode="auto">
              <a:xfrm flipH="1">
                <a:off x="4499992" y="3645024"/>
                <a:ext cx="908556" cy="182047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46" name="Connecteur droit avec flèche 43"/>
              <p:cNvCxnSpPr>
                <a:cxnSpLocks noChangeShapeType="1"/>
              </p:cNvCxnSpPr>
              <p:nvPr/>
            </p:nvCxnSpPr>
            <p:spPr bwMode="auto">
              <a:xfrm flipH="1" flipV="1">
                <a:off x="1676418" y="3650590"/>
                <a:ext cx="3705226" cy="952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47" name="Rectangle 46"/>
              <p:cNvSpPr>
                <a:spLocks noChangeArrowheads="1"/>
              </p:cNvSpPr>
              <p:nvPr/>
            </p:nvSpPr>
            <p:spPr bwMode="auto">
              <a:xfrm>
                <a:off x="2022916" y="3429613"/>
                <a:ext cx="300095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r>
                  <a:rPr lang="fr-FR" altLang="fr-FR" sz="1200" i="0" dirty="0" smtClean="0"/>
                  <a:t>4 – Bordereau de paiement des IJ (BPIJ)</a:t>
                </a:r>
                <a:endParaRPr lang="fr-FR" altLang="fr-FR" sz="1200" i="0" dirty="0"/>
              </a:p>
            </p:txBody>
          </p:sp>
          <p:sp>
            <p:nvSpPr>
              <p:cNvPr id="44" name="Rectangle 46"/>
              <p:cNvSpPr>
                <a:spLocks noChangeArrowheads="1"/>
              </p:cNvSpPr>
              <p:nvPr/>
            </p:nvSpPr>
            <p:spPr bwMode="auto">
              <a:xfrm>
                <a:off x="4103384" y="4302364"/>
                <a:ext cx="1055449" cy="33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a:r>
                  <a:rPr lang="fr-FR" altLang="fr-FR" sz="1200" i="0" dirty="0" smtClean="0"/>
                  <a:t>4 - BPIJ</a:t>
                </a:r>
                <a:endParaRPr lang="fr-FR" altLang="fr-FR" sz="1200" i="0" dirty="0"/>
              </a:p>
            </p:txBody>
          </p:sp>
        </p:grpSp>
        <p:grpSp>
          <p:nvGrpSpPr>
            <p:cNvPr id="107525" name="Groupe 107524"/>
            <p:cNvGrpSpPr/>
            <p:nvPr/>
          </p:nvGrpSpPr>
          <p:grpSpPr>
            <a:xfrm>
              <a:off x="4904086" y="4759454"/>
              <a:ext cx="2539951" cy="1229866"/>
              <a:chOff x="4904086" y="4759454"/>
              <a:chExt cx="2539951" cy="1229866"/>
            </a:xfrm>
          </p:grpSpPr>
          <p:sp>
            <p:nvSpPr>
              <p:cNvPr id="54" name="Forme libre 53"/>
              <p:cNvSpPr/>
              <p:nvPr/>
            </p:nvSpPr>
            <p:spPr>
              <a:xfrm flipH="1">
                <a:off x="4904086" y="4759454"/>
                <a:ext cx="1314757" cy="1039617"/>
              </a:xfrm>
              <a:custGeom>
                <a:avLst/>
                <a:gdLst>
                  <a:gd name="connsiteX0" fmla="*/ 28344 w 1678035"/>
                  <a:gd name="connsiteY0" fmla="*/ 0 h 1244339"/>
                  <a:gd name="connsiteX1" fmla="*/ 9491 w 1678035"/>
                  <a:gd name="connsiteY1" fmla="*/ 499621 h 1244339"/>
                  <a:gd name="connsiteX2" fmla="*/ 160320 w 1678035"/>
                  <a:gd name="connsiteY2" fmla="*/ 763572 h 1244339"/>
                  <a:gd name="connsiteX3" fmla="*/ 650513 w 1678035"/>
                  <a:gd name="connsiteY3" fmla="*/ 1036949 h 1244339"/>
                  <a:gd name="connsiteX4" fmla="*/ 1678035 w 1678035"/>
                  <a:gd name="connsiteY4" fmla="*/ 1244339 h 124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35" h="1244339">
                    <a:moveTo>
                      <a:pt x="28344" y="0"/>
                    </a:moveTo>
                    <a:cubicBezTo>
                      <a:pt x="7919" y="186179"/>
                      <a:pt x="-12505" y="372359"/>
                      <a:pt x="9491" y="499621"/>
                    </a:cubicBezTo>
                    <a:cubicBezTo>
                      <a:pt x="31487" y="626883"/>
                      <a:pt x="53483" y="674017"/>
                      <a:pt x="160320" y="763572"/>
                    </a:cubicBezTo>
                    <a:cubicBezTo>
                      <a:pt x="267157" y="853127"/>
                      <a:pt x="397561" y="956821"/>
                      <a:pt x="650513" y="1036949"/>
                    </a:cubicBezTo>
                    <a:cubicBezTo>
                      <a:pt x="903465" y="1117077"/>
                      <a:pt x="1527206" y="1236483"/>
                      <a:pt x="1678035" y="1244339"/>
                    </a:cubicBezTo>
                  </a:path>
                </a:pathLst>
              </a:custGeom>
              <a:noFill/>
              <a:ln>
                <a:solidFill>
                  <a:schemeClr val="accent4">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46"/>
              <p:cNvSpPr>
                <a:spLocks noChangeArrowheads="1"/>
              </p:cNvSpPr>
              <p:nvPr/>
            </p:nvSpPr>
            <p:spPr bwMode="auto">
              <a:xfrm>
                <a:off x="5889976" y="5489129"/>
                <a:ext cx="1554061" cy="50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a:r>
                  <a:rPr lang="fr-FR" altLang="fr-FR" sz="1200" i="0" dirty="0" smtClean="0"/>
                  <a:t>4’ - Paiement des IJ de base</a:t>
                </a:r>
                <a:endParaRPr lang="fr-FR" altLang="fr-FR" sz="1200" i="0" dirty="0"/>
              </a:p>
            </p:txBody>
          </p:sp>
        </p:grpSp>
      </p:grpSp>
      <p:grpSp>
        <p:nvGrpSpPr>
          <p:cNvPr id="5" name="Groupe 4"/>
          <p:cNvGrpSpPr/>
          <p:nvPr/>
        </p:nvGrpSpPr>
        <p:grpSpPr>
          <a:xfrm>
            <a:off x="6850082" y="1585595"/>
            <a:ext cx="2216150" cy="3414713"/>
            <a:chOff x="6758252" y="2012950"/>
            <a:chExt cx="2216150" cy="3414713"/>
          </a:xfrm>
        </p:grpSpPr>
        <p:sp>
          <p:nvSpPr>
            <p:cNvPr id="8" name="Ellipse 7"/>
            <p:cNvSpPr/>
            <p:nvPr/>
          </p:nvSpPr>
          <p:spPr bwMode="auto">
            <a:xfrm>
              <a:off x="7694877" y="2012950"/>
              <a:ext cx="1274762" cy="1008063"/>
            </a:xfrm>
            <a:prstGeom prst="ellipse">
              <a:avLst/>
            </a:prstGeom>
            <a:solidFill>
              <a:srgbClr val="0070C0"/>
            </a:solidFill>
            <a:ln w="12700" cap="flat" cmpd="sng" algn="ctr">
              <a:solidFill>
                <a:srgbClr val="5B9BD5">
                  <a:shade val="50000"/>
                </a:srgbClr>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600" b="1" i="0" kern="0" dirty="0" smtClean="0">
                  <a:solidFill>
                    <a:prstClr val="white"/>
                  </a:solidFill>
                  <a:latin typeface="Calibri" panose="020F0502020204030204"/>
                </a:rPr>
                <a:t>CTI 1</a:t>
              </a:r>
              <a:endParaRPr lang="fr-FR" sz="1600" b="1" i="0" kern="0" dirty="0">
                <a:solidFill>
                  <a:prstClr val="white"/>
                </a:solidFill>
                <a:latin typeface="Calibri" panose="020F0502020204030204"/>
              </a:endParaRPr>
            </a:p>
          </p:txBody>
        </p:sp>
        <p:sp>
          <p:nvSpPr>
            <p:cNvPr id="11" name="Ellipse 10"/>
            <p:cNvSpPr/>
            <p:nvPr/>
          </p:nvSpPr>
          <p:spPr bwMode="auto">
            <a:xfrm>
              <a:off x="7694877" y="3151188"/>
              <a:ext cx="1274762" cy="1008062"/>
            </a:xfrm>
            <a:prstGeom prst="ellipse">
              <a:avLst/>
            </a:prstGeom>
            <a:solidFill>
              <a:srgbClr val="0070C0"/>
            </a:solidFill>
            <a:ln w="12700" cap="flat" cmpd="sng" algn="ctr">
              <a:solidFill>
                <a:srgbClr val="5B9BD5">
                  <a:shade val="50000"/>
                </a:srgbClr>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600" b="1" i="0" kern="0" dirty="0" smtClean="0">
                  <a:solidFill>
                    <a:prstClr val="white"/>
                  </a:solidFill>
                  <a:latin typeface="Calibri" panose="020F0502020204030204"/>
                </a:rPr>
                <a:t>CTI 2</a:t>
              </a:r>
              <a:endParaRPr lang="fr-FR" sz="1600" b="1" i="0" kern="0" dirty="0">
                <a:solidFill>
                  <a:prstClr val="white"/>
                </a:solidFill>
                <a:latin typeface="Calibri" panose="020F0502020204030204"/>
              </a:endParaRPr>
            </a:p>
          </p:txBody>
        </p:sp>
        <p:sp>
          <p:nvSpPr>
            <p:cNvPr id="12" name="Ellipse 11"/>
            <p:cNvSpPr/>
            <p:nvPr/>
          </p:nvSpPr>
          <p:spPr bwMode="auto">
            <a:xfrm>
              <a:off x="7694877" y="4419600"/>
              <a:ext cx="1279525" cy="1008063"/>
            </a:xfrm>
            <a:prstGeom prst="ellipse">
              <a:avLst/>
            </a:prstGeom>
            <a:solidFill>
              <a:srgbClr val="0070C0"/>
            </a:solidFill>
            <a:ln w="12700" cap="flat" cmpd="sng" algn="ctr">
              <a:solidFill>
                <a:srgbClr val="5B9BD5">
                  <a:shade val="50000"/>
                </a:srgbClr>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600" b="1" i="0" kern="0" dirty="0" smtClean="0">
                  <a:solidFill>
                    <a:prstClr val="white"/>
                  </a:solidFill>
                  <a:latin typeface="Calibri" panose="020F0502020204030204"/>
                </a:rPr>
                <a:t>CTI n</a:t>
              </a:r>
              <a:endParaRPr lang="fr-FR" sz="1600" b="1" i="0" kern="0" dirty="0">
                <a:solidFill>
                  <a:prstClr val="white"/>
                </a:solidFill>
                <a:latin typeface="Calibri" panose="020F0502020204030204"/>
              </a:endParaRPr>
            </a:p>
          </p:txBody>
        </p:sp>
        <p:cxnSp>
          <p:nvCxnSpPr>
            <p:cNvPr id="107533" name="Connecteur droit avec flèche 14"/>
            <p:cNvCxnSpPr>
              <a:cxnSpLocks noChangeShapeType="1"/>
              <a:stCxn id="8" idx="2"/>
            </p:cNvCxnSpPr>
            <p:nvPr/>
          </p:nvCxnSpPr>
          <p:spPr bwMode="auto">
            <a:xfrm flipH="1">
              <a:off x="6804248" y="2516982"/>
              <a:ext cx="890629" cy="38973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4" name="Connecteur droit avec flèche 16"/>
            <p:cNvCxnSpPr>
              <a:cxnSpLocks noChangeShapeType="1"/>
              <a:stCxn id="11" idx="2"/>
              <a:endCxn id="7" idx="6"/>
            </p:cNvCxnSpPr>
            <p:nvPr/>
          </p:nvCxnSpPr>
          <p:spPr bwMode="auto">
            <a:xfrm flipH="1">
              <a:off x="6902714" y="3655219"/>
              <a:ext cx="792163" cy="1031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7535" name="Connecteur droit avec flèche 18"/>
            <p:cNvCxnSpPr>
              <a:cxnSpLocks noChangeShapeType="1"/>
              <a:stCxn id="12" idx="2"/>
            </p:cNvCxnSpPr>
            <p:nvPr/>
          </p:nvCxnSpPr>
          <p:spPr bwMode="auto">
            <a:xfrm flipH="1" flipV="1">
              <a:off x="6758252" y="4589463"/>
              <a:ext cx="936625" cy="3333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36" name="Rectangle 19"/>
            <p:cNvSpPr>
              <a:spLocks noChangeArrowheads="1"/>
            </p:cNvSpPr>
            <p:nvPr/>
          </p:nvSpPr>
          <p:spPr bwMode="auto">
            <a:xfrm>
              <a:off x="6934464" y="2392363"/>
              <a:ext cx="6429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r>
                <a:rPr lang="fr-FR" altLang="fr-FR" sz="1200" i="0"/>
                <a:t>BPIJ</a:t>
              </a:r>
            </a:p>
          </p:txBody>
        </p:sp>
        <p:sp>
          <p:nvSpPr>
            <p:cNvPr id="107537" name="Rectangle 22"/>
            <p:cNvSpPr>
              <a:spLocks noChangeArrowheads="1"/>
            </p:cNvSpPr>
            <p:nvPr/>
          </p:nvSpPr>
          <p:spPr bwMode="auto">
            <a:xfrm>
              <a:off x="7051939" y="3419475"/>
              <a:ext cx="642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r>
                <a:rPr lang="fr-FR" altLang="fr-FR" sz="1200" i="0"/>
                <a:t>BPIJ</a:t>
              </a:r>
            </a:p>
          </p:txBody>
        </p:sp>
        <p:sp>
          <p:nvSpPr>
            <p:cNvPr id="107538" name="Rectangle 23"/>
            <p:cNvSpPr>
              <a:spLocks noChangeArrowheads="1"/>
            </p:cNvSpPr>
            <p:nvPr/>
          </p:nvSpPr>
          <p:spPr bwMode="auto">
            <a:xfrm>
              <a:off x="7056702" y="4486275"/>
              <a:ext cx="642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r>
                <a:rPr lang="fr-FR" altLang="fr-FR" sz="1200" i="0"/>
                <a:t>BPIJ</a:t>
              </a:r>
            </a:p>
          </p:txBody>
        </p:sp>
      </p:grpSp>
      <p:grpSp>
        <p:nvGrpSpPr>
          <p:cNvPr id="107530" name="Groupe 107529"/>
          <p:cNvGrpSpPr/>
          <p:nvPr/>
        </p:nvGrpSpPr>
        <p:grpSpPr>
          <a:xfrm>
            <a:off x="1522432" y="1831658"/>
            <a:ext cx="1343025" cy="762000"/>
            <a:chOff x="1522432" y="1831658"/>
            <a:chExt cx="1343025" cy="762000"/>
          </a:xfrm>
        </p:grpSpPr>
        <p:cxnSp>
          <p:nvCxnSpPr>
            <p:cNvPr id="107539" name="Connecteur droit avec flèche 21"/>
            <p:cNvCxnSpPr>
              <a:cxnSpLocks noChangeShapeType="1"/>
            </p:cNvCxnSpPr>
            <p:nvPr/>
          </p:nvCxnSpPr>
          <p:spPr bwMode="auto">
            <a:xfrm flipV="1">
              <a:off x="1676418" y="2099030"/>
              <a:ext cx="1149185" cy="494628"/>
            </a:xfrm>
            <a:prstGeom prst="straightConnector1">
              <a:avLst/>
            </a:prstGeom>
            <a:noFill/>
            <a:ln w="9525" algn="ctr">
              <a:solidFill>
                <a:schemeClr val="tx1"/>
              </a:solidFill>
              <a:round/>
              <a:headEnd type="triangle"/>
              <a:tailEnd type="triangle" w="med" len="med"/>
            </a:ln>
            <a:extLst>
              <a:ext uri="{909E8E84-426E-40DD-AFC4-6F175D3DCCD1}">
                <a14:hiddenFill xmlns:a14="http://schemas.microsoft.com/office/drawing/2010/main">
                  <a:noFill/>
                </a14:hiddenFill>
              </a:ext>
            </a:extLst>
          </p:spPr>
        </p:cxnSp>
        <p:sp>
          <p:nvSpPr>
            <p:cNvPr id="107540" name="Rectangle 27"/>
            <p:cNvSpPr>
              <a:spLocks noChangeArrowheads="1"/>
            </p:cNvSpPr>
            <p:nvPr/>
          </p:nvSpPr>
          <p:spPr bwMode="auto">
            <a:xfrm>
              <a:off x="1522432" y="1831658"/>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a:r>
                <a:rPr lang="fr-FR" altLang="fr-FR" sz="1200" i="0" dirty="0"/>
                <a:t>1 - Inscription au service</a:t>
              </a:r>
            </a:p>
          </p:txBody>
        </p:sp>
      </p:grpSp>
      <p:grpSp>
        <p:nvGrpSpPr>
          <p:cNvPr id="19" name="Groupe 18"/>
          <p:cNvGrpSpPr/>
          <p:nvPr/>
        </p:nvGrpSpPr>
        <p:grpSpPr>
          <a:xfrm>
            <a:off x="1756848" y="2803208"/>
            <a:ext cx="3581934" cy="232356"/>
            <a:chOff x="1665018" y="3230563"/>
            <a:chExt cx="3581934" cy="232356"/>
          </a:xfrm>
        </p:grpSpPr>
        <p:cxnSp>
          <p:nvCxnSpPr>
            <p:cNvPr id="107541" name="Connecteur droit avec flèche 28"/>
            <p:cNvCxnSpPr>
              <a:cxnSpLocks noChangeShapeType="1"/>
            </p:cNvCxnSpPr>
            <p:nvPr/>
          </p:nvCxnSpPr>
          <p:spPr bwMode="auto">
            <a:xfrm>
              <a:off x="1665018" y="3462319"/>
              <a:ext cx="3581934" cy="6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7542" name="Rectangle 30"/>
            <p:cNvSpPr>
              <a:spLocks noChangeArrowheads="1"/>
            </p:cNvSpPr>
            <p:nvPr/>
          </p:nvSpPr>
          <p:spPr bwMode="auto">
            <a:xfrm>
              <a:off x="2195737" y="3230563"/>
              <a:ext cx="2160240" cy="23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a:r>
                <a:rPr lang="fr-FR" altLang="fr-FR" sz="1200" i="0" dirty="0"/>
                <a:t>3 – </a:t>
              </a:r>
              <a:r>
                <a:rPr lang="fr-FR" altLang="fr-FR" sz="1200" i="0" dirty="0" smtClean="0"/>
                <a:t>Population couverte</a:t>
              </a:r>
              <a:endParaRPr lang="fr-FR" altLang="fr-FR" sz="1200" i="0" dirty="0"/>
            </a:p>
          </p:txBody>
        </p:sp>
      </p:grpSp>
      <p:grpSp>
        <p:nvGrpSpPr>
          <p:cNvPr id="18" name="Groupe 17"/>
          <p:cNvGrpSpPr/>
          <p:nvPr/>
        </p:nvGrpSpPr>
        <p:grpSpPr>
          <a:xfrm>
            <a:off x="4262457" y="1602236"/>
            <a:ext cx="1343025" cy="679329"/>
            <a:chOff x="4170627" y="2029591"/>
            <a:chExt cx="1343025" cy="679329"/>
          </a:xfrm>
        </p:grpSpPr>
        <p:cxnSp>
          <p:nvCxnSpPr>
            <p:cNvPr id="107522" name="Connecteur droit avec flèche 29"/>
            <p:cNvCxnSpPr>
              <a:cxnSpLocks noChangeShapeType="1"/>
            </p:cNvCxnSpPr>
            <p:nvPr/>
          </p:nvCxnSpPr>
          <p:spPr bwMode="auto">
            <a:xfrm>
              <a:off x="4170627" y="2516982"/>
              <a:ext cx="1265469" cy="191938"/>
            </a:xfrm>
            <a:prstGeom prst="straightConnector1">
              <a:avLst/>
            </a:prstGeom>
            <a:noFill/>
            <a:ln w="9525" algn="ctr">
              <a:solidFill>
                <a:schemeClr val="tx1"/>
              </a:solidFill>
              <a:round/>
              <a:headEnd type="triangle"/>
              <a:tailEnd type="triangle" w="med" len="med"/>
            </a:ln>
            <a:extLst>
              <a:ext uri="{909E8E84-426E-40DD-AFC4-6F175D3DCCD1}">
                <a14:hiddenFill xmlns:a14="http://schemas.microsoft.com/office/drawing/2010/main">
                  <a:noFill/>
                </a14:hiddenFill>
              </a:ext>
            </a:extLst>
          </p:spPr>
        </p:cxnSp>
        <p:sp>
          <p:nvSpPr>
            <p:cNvPr id="107543" name="Rectangle 33"/>
            <p:cNvSpPr>
              <a:spLocks noChangeArrowheads="1"/>
            </p:cNvSpPr>
            <p:nvPr/>
          </p:nvSpPr>
          <p:spPr bwMode="auto">
            <a:xfrm>
              <a:off x="4170627" y="2029591"/>
              <a:ext cx="1343025" cy="4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a:r>
                <a:rPr lang="fr-FR" altLang="fr-FR" sz="1200" i="0" dirty="0"/>
                <a:t>2 - Inscription au service</a:t>
              </a:r>
            </a:p>
          </p:txBody>
        </p:sp>
      </p:grpSp>
      <p:sp>
        <p:nvSpPr>
          <p:cNvPr id="2" name="Titre 1"/>
          <p:cNvSpPr>
            <a:spLocks noGrp="1"/>
          </p:cNvSpPr>
          <p:nvPr>
            <p:ph type="title"/>
          </p:nvPr>
        </p:nvSpPr>
        <p:spPr/>
        <p:txBody>
          <a:bodyPr/>
          <a:lstStyle/>
          <a:p>
            <a:r>
              <a:rPr lang="fr-FR" dirty="0" smtClean="0"/>
              <a:t>Le fonctionnement</a:t>
            </a:r>
            <a:endParaRPr lang="fr-FR" dirty="0"/>
          </a:p>
        </p:txBody>
      </p:sp>
      <p:grpSp>
        <p:nvGrpSpPr>
          <p:cNvPr id="27" name="Groupe 26"/>
          <p:cNvGrpSpPr/>
          <p:nvPr/>
        </p:nvGrpSpPr>
        <p:grpSpPr>
          <a:xfrm>
            <a:off x="58222" y="1471295"/>
            <a:ext cx="6936322" cy="4854682"/>
            <a:chOff x="85812" y="1903343"/>
            <a:chExt cx="6936322" cy="4854682"/>
          </a:xfrm>
        </p:grpSpPr>
        <p:grpSp>
          <p:nvGrpSpPr>
            <p:cNvPr id="4" name="Groupe 3"/>
            <p:cNvGrpSpPr/>
            <p:nvPr/>
          </p:nvGrpSpPr>
          <p:grpSpPr>
            <a:xfrm>
              <a:off x="85812" y="2144689"/>
              <a:ext cx="6936322" cy="3051084"/>
              <a:chOff x="-6620" y="2147334"/>
              <a:chExt cx="6936322" cy="3051084"/>
            </a:xfrm>
          </p:grpSpPr>
          <p:sp>
            <p:nvSpPr>
              <p:cNvPr id="6" name="Ellipse 5"/>
              <p:cNvSpPr/>
              <p:nvPr/>
            </p:nvSpPr>
            <p:spPr bwMode="auto">
              <a:xfrm>
                <a:off x="-6620" y="2259013"/>
                <a:ext cx="1671638" cy="2546350"/>
              </a:xfrm>
              <a:prstGeom prst="ellipse">
                <a:avLst/>
              </a:prstGeom>
              <a:solidFill>
                <a:srgbClr val="FF0000"/>
              </a:solidFill>
              <a:ln w="12700" cap="flat" cmpd="sng" algn="ctr">
                <a:solidFill>
                  <a:srgbClr val="FF0000"/>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600" b="1" i="0" kern="0" dirty="0" smtClean="0">
                    <a:solidFill>
                      <a:prstClr val="white"/>
                    </a:solidFill>
                    <a:latin typeface="Calibri" panose="020F0502020204030204"/>
                  </a:rPr>
                  <a:t>MUTUELLE</a:t>
                </a:r>
                <a:endParaRPr lang="fr-FR" sz="1600" b="1" i="0" kern="0" dirty="0">
                  <a:solidFill>
                    <a:prstClr val="white"/>
                  </a:solidFill>
                  <a:latin typeface="Calibri" panose="020F0502020204030204"/>
                </a:endParaRPr>
              </a:p>
              <a:p>
                <a:pPr algn="ctr" defTabSz="914400" eaLnBrk="1" fontAlgn="auto" hangingPunct="1">
                  <a:spcBef>
                    <a:spcPts val="0"/>
                  </a:spcBef>
                  <a:spcAft>
                    <a:spcPts val="0"/>
                  </a:spcAft>
                  <a:defRPr/>
                </a:pPr>
                <a:endParaRPr lang="fr-FR" sz="1400" kern="0" dirty="0">
                  <a:solidFill>
                    <a:prstClr val="white"/>
                  </a:solidFill>
                  <a:latin typeface="Calibri" panose="020F0502020204030204"/>
                </a:endParaRPr>
              </a:p>
            </p:txBody>
          </p:sp>
          <p:sp>
            <p:nvSpPr>
              <p:cNvPr id="7" name="Ellipse 6"/>
              <p:cNvSpPr/>
              <p:nvPr/>
            </p:nvSpPr>
            <p:spPr bwMode="auto">
              <a:xfrm>
                <a:off x="5258064" y="2147334"/>
                <a:ext cx="1671638" cy="3051084"/>
              </a:xfrm>
              <a:prstGeom prst="ellipse">
                <a:avLst/>
              </a:prstGeom>
              <a:solidFill>
                <a:srgbClr val="0070C0"/>
              </a:solidFill>
              <a:ln w="12700" cap="flat" cmpd="sng" algn="ctr">
                <a:solidFill>
                  <a:srgbClr val="5B9BD5">
                    <a:shade val="50000"/>
                  </a:srgbClr>
                </a:solidFill>
                <a:prstDash val="solid"/>
                <a:miter lim="800000"/>
              </a:ln>
              <a:effectLst/>
            </p:spPr>
            <p:txBody>
              <a:bodyPr anchor="ctr"/>
              <a:lstStyle>
                <a:defPPr>
                  <a:defRPr lang="fr-FR"/>
                </a:defPPr>
                <a:lvl1pPr algn="l" defTabSz="912813" rtl="0" eaLnBrk="0" fontAlgn="base" hangingPunct="0">
                  <a:spcBef>
                    <a:spcPct val="0"/>
                  </a:spcBef>
                  <a:spcAft>
                    <a:spcPct val="0"/>
                  </a:spcAft>
                  <a:defRPr kern="1200">
                    <a:solidFill>
                      <a:schemeClr val="tx1"/>
                    </a:solidFill>
                    <a:latin typeface="Arial" charset="0"/>
                    <a:ea typeface="+mn-ea"/>
                    <a:cs typeface="Arial" charset="0"/>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Arial" charset="0"/>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Arial" charset="0"/>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Arial" charset="0"/>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eaLnBrk="1" fontAlgn="auto" hangingPunct="1">
                  <a:spcBef>
                    <a:spcPts val="0"/>
                  </a:spcBef>
                  <a:spcAft>
                    <a:spcPts val="0"/>
                  </a:spcAft>
                  <a:defRPr/>
                </a:pPr>
                <a:r>
                  <a:rPr lang="fr-FR" sz="1600" b="1" i="0" kern="0" dirty="0" smtClean="0">
                    <a:solidFill>
                      <a:prstClr val="white"/>
                    </a:solidFill>
                    <a:latin typeface="Calibri" panose="020F0502020204030204"/>
                  </a:rPr>
                  <a:t>CNAMTS</a:t>
                </a:r>
                <a:endParaRPr lang="fr-FR" sz="1600" b="1" i="0" kern="0" dirty="0">
                  <a:solidFill>
                    <a:prstClr val="white"/>
                  </a:solidFill>
                  <a:latin typeface="Calibri" panose="020F0502020204030204"/>
                </a:endParaRPr>
              </a:p>
              <a:p>
                <a:pPr algn="ctr" defTabSz="914400" eaLnBrk="1" fontAlgn="auto" hangingPunct="1">
                  <a:spcBef>
                    <a:spcPts val="0"/>
                  </a:spcBef>
                  <a:spcAft>
                    <a:spcPts val="0"/>
                  </a:spcAft>
                  <a:defRPr/>
                </a:pPr>
                <a:endParaRPr lang="fr-FR" sz="1400" kern="0" dirty="0">
                  <a:solidFill>
                    <a:prstClr val="white"/>
                  </a:solidFill>
                  <a:latin typeface="Calibri" panose="020F0502020204030204"/>
                </a:endParaRPr>
              </a:p>
            </p:txBody>
          </p:sp>
        </p:grpSp>
        <p:grpSp>
          <p:nvGrpSpPr>
            <p:cNvPr id="26" name="Groupe 25"/>
            <p:cNvGrpSpPr/>
            <p:nvPr/>
          </p:nvGrpSpPr>
          <p:grpSpPr>
            <a:xfrm>
              <a:off x="2847009" y="1903343"/>
              <a:ext cx="1452563" cy="1008063"/>
              <a:chOff x="2847009" y="1903343"/>
              <a:chExt cx="1452563" cy="1008063"/>
            </a:xfrm>
          </p:grpSpPr>
          <p:sp>
            <p:nvSpPr>
              <p:cNvPr id="107523" name="Rectangle 4"/>
              <p:cNvSpPr>
                <a:spLocks noChangeArrowheads="1"/>
              </p:cNvSpPr>
              <p:nvPr/>
            </p:nvSpPr>
            <p:spPr bwMode="auto">
              <a:xfrm>
                <a:off x="2847009" y="1903343"/>
                <a:ext cx="1452563" cy="1008063"/>
              </a:xfrm>
              <a:prstGeom prst="rect">
                <a:avLst/>
              </a:prstGeom>
              <a:solidFill>
                <a:schemeClr val="bg1"/>
              </a:solidFill>
              <a:ln w="9525" algn="ctr">
                <a:solidFill>
                  <a:srgbClr val="FF0000"/>
                </a:solidFill>
                <a:round/>
                <a:headEnd/>
                <a:tailEnd/>
              </a:ln>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endParaRPr lang="fr-FR" altLang="fr-FR" i="0"/>
              </a:p>
            </p:txBody>
          </p:sp>
          <p:pic>
            <p:nvPicPr>
              <p:cNvPr id="107531" name="Picture 34" descr="MF_logotype_rouge"/>
              <p:cNvPicPr>
                <a:picLocks noChangeAspect="1" noChangeArrowheads="1"/>
              </p:cNvPicPr>
              <p:nvPr/>
            </p:nvPicPr>
            <p:blipFill>
              <a:blip r:embed="rId3">
                <a:extLst>
                  <a:ext uri="{28A0092B-C50C-407E-A947-70E740481C1C}">
                    <a14:useLocalDpi xmlns:a14="http://schemas.microsoft.com/office/drawing/2010/main" val="0"/>
                  </a:ext>
                </a:extLst>
              </a:blip>
              <a:srcRect l="16806" t="20830" r="16806" b="18452"/>
              <a:stretch>
                <a:fillRect/>
              </a:stretch>
            </p:blipFill>
            <p:spPr bwMode="auto">
              <a:xfrm>
                <a:off x="2894634" y="1939856"/>
                <a:ext cx="13239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Ellipse 22"/>
            <p:cNvSpPr/>
            <p:nvPr/>
          </p:nvSpPr>
          <p:spPr>
            <a:xfrm>
              <a:off x="2224195" y="5749913"/>
              <a:ext cx="2698586" cy="100811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SALARIE</a:t>
              </a:r>
            </a:p>
            <a:p>
              <a:pPr algn="ctr"/>
              <a:r>
                <a:rPr lang="fr-FR" sz="1600" b="1" dirty="0" smtClean="0"/>
                <a:t>OU</a:t>
              </a:r>
            </a:p>
            <a:p>
              <a:pPr algn="ctr"/>
              <a:r>
                <a:rPr lang="fr-FR" sz="1600" b="1" dirty="0" smtClean="0"/>
                <a:t>ENTREPRISE</a:t>
              </a:r>
              <a:endParaRPr lang="fr-FR" sz="1600" b="1" dirty="0"/>
            </a:p>
          </p:txBody>
        </p:sp>
      </p:grpSp>
      <p:grpSp>
        <p:nvGrpSpPr>
          <p:cNvPr id="107526" name="Groupe 107525"/>
          <p:cNvGrpSpPr/>
          <p:nvPr/>
        </p:nvGrpSpPr>
        <p:grpSpPr>
          <a:xfrm>
            <a:off x="67403" y="4369831"/>
            <a:ext cx="2120306" cy="1704664"/>
            <a:chOff x="67403" y="4369831"/>
            <a:chExt cx="2120306" cy="1704664"/>
          </a:xfrm>
        </p:grpSpPr>
        <p:sp>
          <p:nvSpPr>
            <p:cNvPr id="51" name="Rectangle 46"/>
            <p:cNvSpPr>
              <a:spLocks noChangeArrowheads="1"/>
            </p:cNvSpPr>
            <p:nvPr/>
          </p:nvSpPr>
          <p:spPr bwMode="auto">
            <a:xfrm>
              <a:off x="67403" y="5574304"/>
              <a:ext cx="1554061" cy="50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sz="2400" i="1">
                  <a:solidFill>
                    <a:schemeClr val="tx1"/>
                  </a:solidFill>
                  <a:latin typeface="Arial" panose="020B0604020202020204" pitchFamily="34" charset="0"/>
                  <a:ea typeface="MS PGothic" panose="020B0600070205080204" pitchFamily="34" charset="-128"/>
                </a:defRPr>
              </a:lvl1pPr>
              <a:lvl2pPr marL="742950" indent="-285750">
                <a:defRPr sz="2400" i="1">
                  <a:solidFill>
                    <a:schemeClr val="tx1"/>
                  </a:solidFill>
                  <a:latin typeface="Arial" panose="020B0604020202020204" pitchFamily="34" charset="0"/>
                  <a:ea typeface="MS PGothic" panose="020B0600070205080204" pitchFamily="34" charset="-128"/>
                </a:defRPr>
              </a:lvl2pPr>
              <a:lvl3pPr marL="1143000" indent="-228600">
                <a:defRPr sz="2400" i="1">
                  <a:solidFill>
                    <a:schemeClr val="tx1"/>
                  </a:solidFill>
                  <a:latin typeface="Arial" panose="020B0604020202020204" pitchFamily="34" charset="0"/>
                  <a:ea typeface="MS PGothic" panose="020B0600070205080204" pitchFamily="34" charset="-128"/>
                </a:defRPr>
              </a:lvl3pPr>
              <a:lvl4pPr marL="1600200" indent="-228600">
                <a:defRPr sz="2400" i="1">
                  <a:solidFill>
                    <a:schemeClr val="tx1"/>
                  </a:solidFill>
                  <a:latin typeface="Arial" panose="020B0604020202020204" pitchFamily="34" charset="0"/>
                  <a:ea typeface="MS PGothic" panose="020B0600070205080204" pitchFamily="34" charset="-128"/>
                </a:defRPr>
              </a:lvl4pPr>
              <a:lvl5pPr marL="2057400" indent="-228600">
                <a:defRPr sz="2400" i="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i="1">
                  <a:solidFill>
                    <a:schemeClr val="tx1"/>
                  </a:solidFill>
                  <a:latin typeface="Arial" panose="020B0604020202020204" pitchFamily="34" charset="0"/>
                  <a:ea typeface="MS PGothic" panose="020B0600070205080204" pitchFamily="34" charset="-128"/>
                </a:defRPr>
              </a:lvl9pPr>
            </a:lstStyle>
            <a:p>
              <a:pPr algn="ctr"/>
              <a:r>
                <a:rPr lang="fr-FR" altLang="fr-FR" sz="1200" i="0" dirty="0" smtClean="0"/>
                <a:t>5 - Paiement des IJ complémentaires</a:t>
              </a:r>
              <a:endParaRPr lang="fr-FR" altLang="fr-FR" sz="1200" i="0" dirty="0"/>
            </a:p>
          </p:txBody>
        </p:sp>
        <p:sp>
          <p:nvSpPr>
            <p:cNvPr id="107521" name="Forme libre 107520"/>
            <p:cNvSpPr/>
            <p:nvPr/>
          </p:nvSpPr>
          <p:spPr>
            <a:xfrm>
              <a:off x="843104" y="4369831"/>
              <a:ext cx="1344605" cy="1429240"/>
            </a:xfrm>
            <a:custGeom>
              <a:avLst/>
              <a:gdLst>
                <a:gd name="connsiteX0" fmla="*/ 28344 w 1678035"/>
                <a:gd name="connsiteY0" fmla="*/ 0 h 1244339"/>
                <a:gd name="connsiteX1" fmla="*/ 9491 w 1678035"/>
                <a:gd name="connsiteY1" fmla="*/ 499621 h 1244339"/>
                <a:gd name="connsiteX2" fmla="*/ 160320 w 1678035"/>
                <a:gd name="connsiteY2" fmla="*/ 763572 h 1244339"/>
                <a:gd name="connsiteX3" fmla="*/ 650513 w 1678035"/>
                <a:gd name="connsiteY3" fmla="*/ 1036949 h 1244339"/>
                <a:gd name="connsiteX4" fmla="*/ 1678035 w 1678035"/>
                <a:gd name="connsiteY4" fmla="*/ 1244339 h 124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8035" h="1244339">
                  <a:moveTo>
                    <a:pt x="28344" y="0"/>
                  </a:moveTo>
                  <a:cubicBezTo>
                    <a:pt x="7919" y="186179"/>
                    <a:pt x="-12505" y="372359"/>
                    <a:pt x="9491" y="499621"/>
                  </a:cubicBezTo>
                  <a:cubicBezTo>
                    <a:pt x="31487" y="626883"/>
                    <a:pt x="53483" y="674017"/>
                    <a:pt x="160320" y="763572"/>
                  </a:cubicBezTo>
                  <a:cubicBezTo>
                    <a:pt x="267157" y="853127"/>
                    <a:pt x="397561" y="956821"/>
                    <a:pt x="650513" y="1036949"/>
                  </a:cubicBezTo>
                  <a:cubicBezTo>
                    <a:pt x="903465" y="1117077"/>
                    <a:pt x="1527206" y="1236483"/>
                    <a:pt x="1678035" y="1244339"/>
                  </a:cubicBezTo>
                </a:path>
              </a:pathLst>
            </a:custGeom>
            <a:noFill/>
            <a:ln>
              <a:solidFill>
                <a:schemeClr val="accent4">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084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5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pPr eaLnBrk="1" hangingPunct="1"/>
            <a:r>
              <a:rPr lang="fr-FR" altLang="fr-FR" dirty="0" smtClean="0"/>
              <a:t>Les actions à mener par les mutuelles</a:t>
            </a:r>
          </a:p>
        </p:txBody>
      </p:sp>
      <p:sp>
        <p:nvSpPr>
          <p:cNvPr id="28675" name="Rectangle 3"/>
          <p:cNvSpPr>
            <a:spLocks noGrp="1" noChangeArrowheads="1"/>
          </p:cNvSpPr>
          <p:nvPr>
            <p:ph type="body" sz="half" idx="4294967295"/>
          </p:nvPr>
        </p:nvSpPr>
        <p:spPr>
          <a:xfrm>
            <a:off x="827088" y="1412875"/>
            <a:ext cx="7993062" cy="4727575"/>
          </a:xfrm>
        </p:spPr>
        <p:txBody>
          <a:bodyPr/>
          <a:lstStyle/>
          <a:p>
            <a:pPr marL="342900" lvl="1" indent="-342900">
              <a:lnSpc>
                <a:spcPct val="70000"/>
              </a:lnSpc>
              <a:buClr>
                <a:schemeClr val="tx1">
                  <a:lumMod val="65000"/>
                  <a:lumOff val="35000"/>
                </a:schemeClr>
              </a:buClr>
              <a:buFont typeface="Wingdings 3" pitchFamily="18" charset="2"/>
              <a:buChar char=""/>
              <a:defRPr/>
            </a:pPr>
            <a:r>
              <a:rPr lang="fr-FR" altLang="fr-FR" sz="2000" kern="1200" dirty="0">
                <a:latin typeface="Calibri" panose="020F0502020204030204" pitchFamily="34" charset="0"/>
                <a:ea typeface="+mn-ea"/>
              </a:rPr>
              <a:t>S’inscrire au service auprès de la FNMF</a:t>
            </a:r>
          </a:p>
          <a:p>
            <a:pPr marL="719138" lvl="1" indent="-261938">
              <a:spcBef>
                <a:spcPts val="1800"/>
              </a:spcBef>
              <a:buFont typeface="Wingdings 3" pitchFamily="18" charset="2"/>
              <a:buChar char=""/>
              <a:defRPr/>
            </a:pPr>
            <a:r>
              <a:rPr lang="fr-FR" altLang="fr-FR" sz="1800" kern="1200" dirty="0">
                <a:latin typeface="Calibri" panose="020F0502020204030204" pitchFamily="34" charset="0"/>
                <a:ea typeface="+mn-ea"/>
              </a:rPr>
              <a:t>Affectation d’un numéro mutuelle en regard des contraintes imposées par la norme existante</a:t>
            </a:r>
          </a:p>
          <a:p>
            <a:pPr marL="342900" lvl="1" indent="-342900">
              <a:lnSpc>
                <a:spcPct val="70000"/>
              </a:lnSpc>
              <a:buClr>
                <a:schemeClr val="tx1">
                  <a:lumMod val="65000"/>
                  <a:lumOff val="35000"/>
                </a:schemeClr>
              </a:buClr>
              <a:buFont typeface="Wingdings 3" pitchFamily="18" charset="2"/>
              <a:buChar char=""/>
              <a:defRPr/>
            </a:pPr>
            <a:endParaRPr lang="fr-FR" altLang="fr-FR" sz="2000" kern="1200" dirty="0" smtClean="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ea typeface="+mn-ea"/>
              </a:rPr>
              <a:t>Réaliser des flux de tests</a:t>
            </a:r>
          </a:p>
          <a:p>
            <a:pPr marL="342900" lvl="1" indent="-342900">
              <a:lnSpc>
                <a:spcPct val="80000"/>
              </a:lnSpc>
              <a:buClr>
                <a:schemeClr val="tx1">
                  <a:lumMod val="65000"/>
                  <a:lumOff val="35000"/>
                </a:schemeClr>
              </a:buClr>
              <a:buFont typeface="Wingdings 3" pitchFamily="18" charset="2"/>
              <a:buChar char=""/>
              <a:defRPr/>
            </a:pPr>
            <a:endParaRPr lang="fr-FR" alt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ea typeface="+mn-ea"/>
              </a:rPr>
              <a:t>Transférer via le concentrateur la population pour laquelle la mutuelle souhaite recevoir des BPIJ</a:t>
            </a:r>
          </a:p>
          <a:p>
            <a:pPr marL="342900" lvl="1" indent="-342900">
              <a:lnSpc>
                <a:spcPct val="80000"/>
              </a:lnSpc>
              <a:buClr>
                <a:schemeClr val="tx1">
                  <a:lumMod val="65000"/>
                  <a:lumOff val="35000"/>
                </a:schemeClr>
              </a:buClr>
              <a:buFont typeface="Wingdings 3" pitchFamily="18" charset="2"/>
              <a:buChar char=""/>
              <a:defRPr/>
            </a:pPr>
            <a:endParaRPr 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Intégrer les BPIJ reçus du concentrateur dans leur SI</a:t>
            </a:r>
          </a:p>
          <a:p>
            <a:pPr marL="342900" lvl="1" indent="-342900">
              <a:lnSpc>
                <a:spcPct val="80000"/>
              </a:lnSpc>
              <a:buClr>
                <a:schemeClr val="tx1">
                  <a:lumMod val="65000"/>
                  <a:lumOff val="35000"/>
                </a:schemeClr>
              </a:buClr>
              <a:buFont typeface="Wingdings 3" pitchFamily="18" charset="2"/>
              <a:buChar char=""/>
              <a:defRPr/>
            </a:pPr>
            <a:endParaRPr lang="fr-FR" sz="2000" dirty="0">
              <a:latin typeface="Calibri" panose="020F0502020204030204" pitchFamily="34" charset="0"/>
              <a:ea typeface="+mn-ea"/>
            </a:endParaRPr>
          </a:p>
          <a:p>
            <a:pPr marL="342900" lvl="1" indent="-342900">
              <a:lnSpc>
                <a:spcPct val="80000"/>
              </a:lnSpc>
              <a:buClr>
                <a:schemeClr val="tx1">
                  <a:lumMod val="65000"/>
                  <a:lumOff val="35000"/>
                </a:schemeClr>
              </a:buClr>
              <a:buFont typeface="Wingdings 3" pitchFamily="18" charset="2"/>
              <a:buChar char=""/>
              <a:defRPr/>
            </a:pPr>
            <a:r>
              <a:rPr lang="fr-FR" sz="2000" dirty="0">
                <a:latin typeface="Calibri" panose="020F0502020204030204" pitchFamily="34" charset="0"/>
                <a:ea typeface="+mn-ea"/>
              </a:rPr>
              <a:t>Liquider les prestations d’IJ à partir des BPIJ (possibilité de rapprochements avec les évènements arrêts de travail transmis via la DSN)</a:t>
            </a:r>
          </a:p>
        </p:txBody>
      </p:sp>
    </p:spTree>
    <p:extLst>
      <p:ext uri="{BB962C8B-B14F-4D97-AF65-F5344CB8AC3E}">
        <p14:creationId xmlns:p14="http://schemas.microsoft.com/office/powerpoint/2010/main" val="2450866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p:cNvSpPr txBox="1">
            <a:spLocks noChangeArrowheads="1"/>
          </p:cNvSpPr>
          <p:nvPr/>
        </p:nvSpPr>
        <p:spPr bwMode="auto">
          <a:xfrm>
            <a:off x="1168924" y="0"/>
            <a:ext cx="7028083" cy="784225"/>
          </a:xfrm>
          <a:prstGeom prst="rect">
            <a:avLst/>
          </a:prstGeom>
          <a:noFill/>
          <a:ln w="9525">
            <a:noFill/>
            <a:miter lim="800000"/>
            <a:headEnd/>
            <a:tailEnd/>
          </a:ln>
        </p:spPr>
        <p:txBody>
          <a:bodyPr bIns="0" anchor="ct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eaLnBrk="1" hangingPunct="1">
              <a:defRPr/>
            </a:pPr>
            <a:r>
              <a:rPr lang="fr-FR" altLang="fr-FR" kern="0" dirty="0" smtClean="0"/>
              <a:t>Le planning de mise en œuvre</a:t>
            </a:r>
            <a:endParaRPr lang="fr-FR" altLang="fr-FR" i="0" kern="0" dirty="0" smtClean="0"/>
          </a:p>
        </p:txBody>
      </p:sp>
      <p:sp>
        <p:nvSpPr>
          <p:cNvPr id="45" name="Rectangle 3"/>
          <p:cNvSpPr txBox="1">
            <a:spLocks noChangeArrowheads="1"/>
          </p:cNvSpPr>
          <p:nvPr/>
        </p:nvSpPr>
        <p:spPr bwMode="auto">
          <a:xfrm>
            <a:off x="755576" y="1556792"/>
            <a:ext cx="7603307" cy="4583435"/>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595959"/>
              </a:buClr>
              <a:buFont typeface="Wingdings 3" pitchFamily="18" charset="2"/>
              <a:buChar char=""/>
              <a:defRPr sz="2400" b="0">
                <a:solidFill>
                  <a:schemeClr val="tx1"/>
                </a:solidFill>
                <a:latin typeface="+mn-lt"/>
                <a:ea typeface="+mn-ea"/>
                <a:cs typeface="+mn-cs"/>
              </a:defRPr>
            </a:lvl1pPr>
            <a:lvl2pPr marL="714375" indent="-257175" algn="l" rtl="0" eaLnBrk="0" fontAlgn="base" hangingPunct="0">
              <a:spcBef>
                <a:spcPct val="20000"/>
              </a:spcBef>
              <a:spcAft>
                <a:spcPct val="0"/>
              </a:spcAft>
              <a:buClr>
                <a:schemeClr val="accent1"/>
              </a:buClr>
              <a:buSzPct val="130000"/>
              <a:buFont typeface="Wingdings 3" pitchFamily="18" charset="2"/>
              <a:buChar char="î"/>
              <a:defRPr sz="2400">
                <a:solidFill>
                  <a:schemeClr val="tx1"/>
                </a:solidFill>
                <a:latin typeface="+mn-lt"/>
                <a:cs typeface="+mn-cs"/>
              </a:defRPr>
            </a:lvl2pPr>
            <a:lvl3pPr marL="1257300" indent="-334963" algn="l" rtl="0" eaLnBrk="0" fontAlgn="base" hangingPunct="0">
              <a:spcBef>
                <a:spcPct val="20000"/>
              </a:spcBef>
              <a:spcAft>
                <a:spcPct val="0"/>
              </a:spcAft>
              <a:buClr>
                <a:schemeClr val="accent2"/>
              </a:buClr>
              <a:buSzPct val="125000"/>
              <a:buFont typeface="Webdings" pitchFamily="18" charset="2"/>
              <a:buChar char="a"/>
              <a:defRPr sz="2400">
                <a:solidFill>
                  <a:schemeClr val="tx1"/>
                </a:solidFill>
                <a:latin typeface="+mn-lt"/>
                <a:cs typeface="+mn-cs"/>
              </a:defRPr>
            </a:lvl3pPr>
            <a:lvl4pPr marL="1668463" indent="-228600" algn="l" rtl="0" eaLnBrk="0" fontAlgn="base" hangingPunct="0">
              <a:spcBef>
                <a:spcPct val="20000"/>
              </a:spcBef>
              <a:spcAft>
                <a:spcPct val="0"/>
              </a:spcAft>
              <a:buClr>
                <a:schemeClr val="accent1"/>
              </a:buClr>
              <a:buFont typeface="Arial" pitchFamily="34" charset="0"/>
              <a:buChar char="&gt;"/>
              <a:defRPr sz="2400">
                <a:solidFill>
                  <a:schemeClr val="tx1"/>
                </a:solidFill>
                <a:latin typeface="+mn-lt"/>
                <a:cs typeface="+mn-cs"/>
              </a:defRPr>
            </a:lvl4pPr>
            <a:lvl5pPr marL="2076450" indent="-228600" algn="l" rtl="0" eaLnBrk="0" fontAlgn="base" hangingPunct="0">
              <a:spcBef>
                <a:spcPct val="20000"/>
              </a:spcBef>
              <a:spcAft>
                <a:spcPct val="0"/>
              </a:spcAft>
              <a:buClr>
                <a:schemeClr val="accent1"/>
              </a:buClr>
              <a:buFont typeface="Arial" pitchFamily="34" charset="0"/>
              <a:buChar char="•"/>
              <a:defRPr sz="2400">
                <a:solidFill>
                  <a:schemeClr val="tx1"/>
                </a:solidFill>
                <a:latin typeface="+mn-lt"/>
                <a:cs typeface="+mn-cs"/>
              </a:defRPr>
            </a:lvl5pPr>
            <a:lvl6pPr marL="25336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6pPr>
            <a:lvl7pPr marL="29908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7pPr>
            <a:lvl8pPr marL="34480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8pPr>
            <a:lvl9pPr marL="3905250" indent="-228600" algn="l" rtl="0" eaLnBrk="1" fontAlgn="base" hangingPunct="1">
              <a:spcBef>
                <a:spcPct val="20000"/>
              </a:spcBef>
              <a:spcAft>
                <a:spcPct val="0"/>
              </a:spcAft>
              <a:buClr>
                <a:schemeClr val="accent1"/>
              </a:buClr>
              <a:buFont typeface="Arial" charset="0"/>
              <a:buChar char="&gt;"/>
              <a:defRPr sz="2400">
                <a:solidFill>
                  <a:schemeClr val="tx1"/>
                </a:solidFill>
                <a:latin typeface="+mn-lt"/>
                <a:cs typeface="+mn-cs"/>
              </a:defRPr>
            </a:lvl9pPr>
          </a:lstStyle>
          <a:p>
            <a:pPr marL="342900" lvl="1" indent="-342900">
              <a:lnSpc>
                <a:spcPct val="90000"/>
              </a:lnSpc>
              <a:buClr>
                <a:schemeClr val="tx1">
                  <a:lumMod val="65000"/>
                  <a:lumOff val="35000"/>
                </a:schemeClr>
              </a:buClr>
              <a:buFont typeface="Wingdings 3" pitchFamily="18" charset="2"/>
              <a:buChar char=""/>
              <a:defRPr/>
            </a:pPr>
            <a:r>
              <a:rPr lang="fr-FR" altLang="fr-FR" sz="2000" dirty="0">
                <a:latin typeface="Calibri" panose="020F0502020204030204" pitchFamily="34" charset="0"/>
              </a:rPr>
              <a:t>Octobre 2016 : Concentrateur MF BPIJ opérationnel</a:t>
            </a:r>
          </a:p>
          <a:p>
            <a:pPr marL="342900" lvl="1" indent="-342900">
              <a:lnSpc>
                <a:spcPct val="90000"/>
              </a:lnSpc>
              <a:buClr>
                <a:schemeClr val="tx1">
                  <a:lumMod val="65000"/>
                  <a:lumOff val="35000"/>
                </a:schemeClr>
              </a:buClr>
              <a:buFont typeface="Wingdings 3" pitchFamily="18" charset="2"/>
              <a:buChar char=""/>
              <a:defRPr/>
            </a:pPr>
            <a:endParaRPr lang="fr-FR" altLang="fr-FR" sz="2000" dirty="0" smtClean="0">
              <a:latin typeface="Calibri" panose="020F0502020204030204" pitchFamily="34" charset="0"/>
            </a:endParaRPr>
          </a:p>
          <a:p>
            <a:pPr marL="342900" lvl="1" indent="-342900">
              <a:lnSpc>
                <a:spcPct val="90000"/>
              </a:lnSpc>
              <a:buClr>
                <a:schemeClr val="tx1">
                  <a:lumMod val="65000"/>
                  <a:lumOff val="35000"/>
                </a:schemeClr>
              </a:buClr>
              <a:buFont typeface="Wingdings 3" pitchFamily="18" charset="2"/>
              <a:buChar char=""/>
              <a:defRPr/>
            </a:pPr>
            <a:r>
              <a:rPr lang="fr-FR" altLang="fr-FR" sz="2000" dirty="0" smtClean="0">
                <a:latin typeface="Calibri" panose="020F0502020204030204" pitchFamily="34" charset="0"/>
              </a:rPr>
              <a:t>Fin novembre </a:t>
            </a:r>
            <a:r>
              <a:rPr lang="fr-FR" altLang="fr-FR" sz="2000" dirty="0">
                <a:latin typeface="Calibri" panose="020F0502020204030204" pitchFamily="34" charset="0"/>
              </a:rPr>
              <a:t>2016 : premiers tests avec le premier pilote (</a:t>
            </a:r>
            <a:r>
              <a:rPr lang="fr-FR" altLang="fr-FR" sz="2000" dirty="0" err="1">
                <a:latin typeface="Calibri" panose="020F0502020204030204" pitchFamily="34" charset="0"/>
              </a:rPr>
              <a:t>Mutex</a:t>
            </a:r>
            <a:r>
              <a:rPr lang="fr-FR" altLang="fr-FR" sz="2000" dirty="0">
                <a:latin typeface="Calibri" panose="020F0502020204030204" pitchFamily="34" charset="0"/>
              </a:rPr>
              <a:t>)</a:t>
            </a:r>
          </a:p>
          <a:p>
            <a:pPr marL="342900" lvl="1" indent="-342900">
              <a:lnSpc>
                <a:spcPct val="90000"/>
              </a:lnSpc>
              <a:buClr>
                <a:schemeClr val="tx1">
                  <a:lumMod val="65000"/>
                  <a:lumOff val="35000"/>
                </a:schemeClr>
              </a:buClr>
              <a:buFont typeface="Wingdings 3" pitchFamily="18" charset="2"/>
              <a:buChar char=""/>
              <a:defRPr/>
            </a:pPr>
            <a:endParaRPr lang="fr-FR" altLang="fr-FR" sz="2000" dirty="0" smtClean="0">
              <a:latin typeface="Calibri" panose="020F0502020204030204" pitchFamily="34" charset="0"/>
            </a:endParaRPr>
          </a:p>
          <a:p>
            <a:pPr marL="342900" lvl="1" indent="-342900">
              <a:lnSpc>
                <a:spcPct val="90000"/>
              </a:lnSpc>
              <a:buClr>
                <a:schemeClr val="tx1">
                  <a:lumMod val="65000"/>
                  <a:lumOff val="35000"/>
                </a:schemeClr>
              </a:buClr>
              <a:buFont typeface="Wingdings 3" pitchFamily="18" charset="2"/>
              <a:buChar char=""/>
              <a:defRPr/>
            </a:pPr>
            <a:r>
              <a:rPr lang="fr-FR" altLang="fr-FR" sz="2000" dirty="0" smtClean="0">
                <a:latin typeface="Calibri" panose="020F0502020204030204" pitchFamily="34" charset="0"/>
              </a:rPr>
              <a:t>Décembre </a:t>
            </a:r>
            <a:r>
              <a:rPr lang="fr-FR" altLang="fr-FR" sz="2000" dirty="0">
                <a:latin typeface="Calibri" panose="020F0502020204030204" pitchFamily="34" charset="0"/>
              </a:rPr>
              <a:t>2016 : Mise en production du premier site pilote et entrée du deuxième pilote en tests (MACIF)</a:t>
            </a:r>
          </a:p>
          <a:p>
            <a:pPr marL="342900" lvl="1" indent="-342900">
              <a:lnSpc>
                <a:spcPct val="90000"/>
              </a:lnSpc>
              <a:buClr>
                <a:schemeClr val="tx1">
                  <a:lumMod val="65000"/>
                  <a:lumOff val="35000"/>
                </a:schemeClr>
              </a:buClr>
              <a:buFont typeface="Wingdings 3" pitchFamily="18" charset="2"/>
              <a:buChar char=""/>
              <a:defRPr/>
            </a:pPr>
            <a:endParaRPr lang="fr-FR" altLang="fr-FR" sz="2000" dirty="0" smtClean="0">
              <a:latin typeface="Calibri" panose="020F0502020204030204" pitchFamily="34" charset="0"/>
            </a:endParaRPr>
          </a:p>
          <a:p>
            <a:pPr marL="342900" lvl="1" indent="-342900">
              <a:lnSpc>
                <a:spcPct val="90000"/>
              </a:lnSpc>
              <a:buClr>
                <a:schemeClr val="tx1">
                  <a:lumMod val="65000"/>
                  <a:lumOff val="35000"/>
                </a:schemeClr>
              </a:buClr>
              <a:buFont typeface="Wingdings 3" pitchFamily="18" charset="2"/>
              <a:buChar char=""/>
              <a:defRPr/>
            </a:pPr>
            <a:r>
              <a:rPr lang="fr-FR" altLang="fr-FR" sz="2000" dirty="0" smtClean="0">
                <a:latin typeface="Calibri" panose="020F0502020204030204" pitchFamily="34" charset="0"/>
              </a:rPr>
              <a:t>Janvier 2017 : </a:t>
            </a:r>
            <a:r>
              <a:rPr lang="fr-FR" altLang="fr-FR" sz="2000" dirty="0">
                <a:latin typeface="Calibri" panose="020F0502020204030204" pitchFamily="34" charset="0"/>
              </a:rPr>
              <a:t>Mise en production du deuxième site pilote et entrée d’un troisième pilote en tests (</a:t>
            </a:r>
            <a:r>
              <a:rPr lang="fr-FR" altLang="fr-FR" sz="2000" dirty="0" err="1">
                <a:latin typeface="Calibri" panose="020F0502020204030204" pitchFamily="34" charset="0"/>
              </a:rPr>
              <a:t>Solimut</a:t>
            </a:r>
            <a:r>
              <a:rPr lang="fr-FR" altLang="fr-FR" sz="2000" dirty="0">
                <a:latin typeface="Calibri" panose="020F0502020204030204" pitchFamily="34" charset="0"/>
              </a:rPr>
              <a:t>)</a:t>
            </a:r>
          </a:p>
          <a:p>
            <a:pPr marL="342900" lvl="1" indent="-342900">
              <a:lnSpc>
                <a:spcPct val="90000"/>
              </a:lnSpc>
              <a:buClr>
                <a:schemeClr val="tx1">
                  <a:lumMod val="65000"/>
                  <a:lumOff val="35000"/>
                </a:schemeClr>
              </a:buClr>
              <a:buFont typeface="Wingdings 3" pitchFamily="18" charset="2"/>
              <a:buChar char=""/>
              <a:defRPr/>
            </a:pPr>
            <a:endParaRPr lang="fr-FR" altLang="fr-FR" sz="2000" dirty="0" smtClean="0">
              <a:latin typeface="Calibri" panose="020F0502020204030204" pitchFamily="34" charset="0"/>
            </a:endParaRPr>
          </a:p>
          <a:p>
            <a:pPr marL="342900" lvl="1" indent="-342900">
              <a:lnSpc>
                <a:spcPct val="90000"/>
              </a:lnSpc>
              <a:buClr>
                <a:schemeClr val="tx1">
                  <a:lumMod val="65000"/>
                  <a:lumOff val="35000"/>
                </a:schemeClr>
              </a:buClr>
              <a:buFont typeface="Wingdings 3" pitchFamily="18" charset="2"/>
              <a:buChar char=""/>
              <a:defRPr/>
            </a:pPr>
            <a:r>
              <a:rPr lang="fr-FR" altLang="fr-FR" sz="2000" dirty="0" smtClean="0">
                <a:latin typeface="Calibri" panose="020F0502020204030204" pitchFamily="34" charset="0"/>
              </a:rPr>
              <a:t>2</a:t>
            </a:r>
            <a:r>
              <a:rPr lang="fr-FR" altLang="fr-FR" sz="2000" baseline="30000" dirty="0" smtClean="0">
                <a:latin typeface="Calibri" panose="020F0502020204030204" pitchFamily="34" charset="0"/>
              </a:rPr>
              <a:t>ème</a:t>
            </a:r>
            <a:r>
              <a:rPr lang="fr-FR" altLang="fr-FR" sz="2000" dirty="0" smtClean="0">
                <a:latin typeface="Calibri" panose="020F0502020204030204" pitchFamily="34" charset="0"/>
              </a:rPr>
              <a:t> trimestre 2017 </a:t>
            </a:r>
            <a:r>
              <a:rPr lang="fr-FR" altLang="fr-FR" sz="2000" dirty="0">
                <a:latin typeface="Calibri" panose="020F0502020204030204" pitchFamily="34" charset="0"/>
              </a:rPr>
              <a:t>: Entrée progressive des autres mutuelles souhaitant utiliser le service.</a:t>
            </a:r>
          </a:p>
          <a:p>
            <a:pPr lvl="1" eaLnBrk="1" hangingPunct="1">
              <a:defRPr/>
            </a:pPr>
            <a:endParaRPr lang="fr-FR" altLang="fr-FR" i="0" kern="0" dirty="0" smtClean="0"/>
          </a:p>
        </p:txBody>
      </p:sp>
    </p:spTree>
    <p:extLst>
      <p:ext uri="{BB962C8B-B14F-4D97-AF65-F5344CB8AC3E}">
        <p14:creationId xmlns:p14="http://schemas.microsoft.com/office/powerpoint/2010/main" val="142503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Cadre institutionnel et calendrier du projet DSN</a:t>
            </a:r>
            <a:endParaRPr lang="fr-FR" dirty="0"/>
          </a:p>
        </p:txBody>
      </p:sp>
      <p:sp>
        <p:nvSpPr>
          <p:cNvPr id="3" name="Sous-titre 2"/>
          <p:cNvSpPr>
            <a:spLocks noGrp="1"/>
          </p:cNvSpPr>
          <p:nvPr>
            <p:ph type="subTitle" idx="1"/>
          </p:nvPr>
        </p:nvSpPr>
        <p:spPr/>
        <p:txBody>
          <a:bodyPr/>
          <a:lstStyle/>
          <a:p>
            <a:pPr lvl="0">
              <a:buClr>
                <a:srgbClr val="D30228"/>
              </a:buClr>
            </a:pPr>
            <a:r>
              <a:rPr lang="de-DE" b="1" dirty="0" smtClean="0"/>
              <a:t>Stéphane EUSTACHE</a:t>
            </a:r>
          </a:p>
          <a:p>
            <a:pPr lvl="0">
              <a:buClr>
                <a:srgbClr val="D30228"/>
              </a:buClr>
            </a:pPr>
            <a:r>
              <a:rPr lang="fr-FR" dirty="0" smtClean="0"/>
              <a:t>   Directeur adjoint </a:t>
            </a:r>
          </a:p>
          <a:p>
            <a:pPr lvl="0">
              <a:buClr>
                <a:srgbClr val="D30228"/>
              </a:buClr>
            </a:pPr>
            <a:r>
              <a:rPr lang="fr-FR" dirty="0" smtClean="0"/>
              <a:t>   Mission interministérielle DSN</a:t>
            </a:r>
          </a:p>
        </p:txBody>
      </p:sp>
      <p:pic>
        <p:nvPicPr>
          <p:cNvPr id="5" name="Picture 2"/>
          <p:cNvPicPr>
            <a:picLocks noChangeAspect="1" noChangeArrowheads="1"/>
          </p:cNvPicPr>
          <p:nvPr/>
        </p:nvPicPr>
        <p:blipFill>
          <a:blip r:embed="rId2" cstate="print"/>
          <a:srcRect/>
          <a:stretch>
            <a:fillRect/>
          </a:stretch>
        </p:blipFill>
        <p:spPr bwMode="auto">
          <a:xfrm>
            <a:off x="7380312" y="2780912"/>
            <a:ext cx="1152128" cy="1152000"/>
          </a:xfrm>
          <a:prstGeom prst="rect">
            <a:avLst/>
          </a:prstGeom>
          <a:noFill/>
          <a:ln w="9525">
            <a:noFill/>
            <a:miter lim="800000"/>
            <a:headEnd/>
            <a:tailEnd/>
          </a:ln>
          <a:effec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75200"/>
          <a:stretch/>
        </p:blipFill>
        <p:spPr>
          <a:xfrm>
            <a:off x="3563888" y="5877272"/>
            <a:ext cx="1552413" cy="695516"/>
          </a:xfrm>
          <a:prstGeom prst="rect">
            <a:avLst/>
          </a:prstGeom>
        </p:spPr>
      </p:pic>
    </p:spTree>
    <p:extLst>
      <p:ext uri="{BB962C8B-B14F-4D97-AF65-F5344CB8AC3E}">
        <p14:creationId xmlns:p14="http://schemas.microsoft.com/office/powerpoint/2010/main" val="374608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bwMode="gray">
          <a:xfrm>
            <a:off x="360363" y="1260475"/>
            <a:ext cx="8388101" cy="4824413"/>
          </a:xfrm>
        </p:spPr>
        <p:txBody>
          <a:bodyPr>
            <a:noAutofit/>
          </a:bodyPr>
          <a:lstStyle/>
          <a:p>
            <a:pPr lvl="1" algn="just">
              <a:lnSpc>
                <a:spcPct val="105000"/>
              </a:lnSpc>
              <a:spcBef>
                <a:spcPts val="750"/>
              </a:spcBef>
              <a:spcAft>
                <a:spcPts val="0"/>
              </a:spcAft>
              <a:defRPr/>
            </a:pPr>
            <a:r>
              <a:rPr lang="fr-FR" sz="1800" dirty="0" smtClean="0">
                <a:latin typeface="Calibri" panose="020F0502020204030204" pitchFamily="34" charset="0"/>
                <a:ea typeface="Times New Roman" panose="02020603050405020304" pitchFamily="18" charset="0"/>
                <a:cs typeface="Arial" panose="020B0604020202020204" pitchFamily="34" charset="0"/>
              </a:rPr>
              <a:t>Le </a:t>
            </a:r>
            <a:r>
              <a:rPr lang="fr-FR" sz="1800" dirty="0">
                <a:latin typeface="Calibri" panose="020F0502020204030204" pitchFamily="34" charset="0"/>
                <a:ea typeface="Times New Roman" panose="02020603050405020304" pitchFamily="18" charset="0"/>
                <a:cs typeface="Arial" panose="020B0604020202020204" pitchFamily="34" charset="0"/>
              </a:rPr>
              <a:t>26 juin 2013, La Mission est venue vous présenter le cadre institutionnel de la DSN à l’occasion d’une journée d’information organisée par la Mutualité Française. </a:t>
            </a:r>
          </a:p>
          <a:p>
            <a:pPr lvl="1" algn="just">
              <a:lnSpc>
                <a:spcPct val="105000"/>
              </a:lnSpc>
              <a:spcBef>
                <a:spcPts val="750"/>
              </a:spcBef>
              <a:spcAft>
                <a:spcPts val="0"/>
              </a:spcAft>
              <a:defRPr/>
            </a:pPr>
            <a:r>
              <a:rPr lang="fr-FR" sz="1800" dirty="0">
                <a:latin typeface="Calibri" panose="020F0502020204030204" pitchFamily="34" charset="0"/>
                <a:ea typeface="Times New Roman" panose="02020603050405020304" pitchFamily="18" charset="0"/>
                <a:cs typeface="Arial" panose="020B0604020202020204" pitchFamily="34" charset="0"/>
              </a:rPr>
              <a:t>La DSN constituait alors un des 7 chantiers phares de simplification en faveur des entreprises contenu dans le Pacte national pour la croissance, la compétitivité et l’emploi du 6 novembre 2012. </a:t>
            </a:r>
          </a:p>
          <a:p>
            <a:pPr lvl="1" algn="just">
              <a:lnSpc>
                <a:spcPct val="105000"/>
              </a:lnSpc>
              <a:spcBef>
                <a:spcPts val="750"/>
              </a:spcBef>
              <a:spcAft>
                <a:spcPts val="0"/>
              </a:spcAft>
              <a:defRPr/>
            </a:pPr>
            <a:r>
              <a:rPr lang="fr-FR" sz="1800" dirty="0">
                <a:latin typeface="Calibri" panose="020F0502020204030204" pitchFamily="34" charset="0"/>
                <a:ea typeface="Times New Roman" panose="02020603050405020304" pitchFamily="18" charset="0"/>
                <a:cs typeface="Arial" panose="020B0604020202020204" pitchFamily="34" charset="0"/>
              </a:rPr>
              <a:t>La plateforme DSN venait d’ouvrir avec l’ambition de substituer dans une première phase 5 formalités déclaratives pour les entreprises volontaires. En juin, une seule entreprise était alors en production. Le planning du projet n’était pas encore stabilisé. Le volontariat des entreprises était limité. Beaucoup de chemin restait à parcourir</a:t>
            </a:r>
          </a:p>
          <a:p>
            <a:pPr lvl="1" algn="just">
              <a:lnSpc>
                <a:spcPct val="105000"/>
              </a:lnSpc>
              <a:spcBef>
                <a:spcPts val="750"/>
              </a:spcBef>
              <a:spcAft>
                <a:spcPts val="0"/>
              </a:spcAft>
              <a:defRPr/>
            </a:pPr>
            <a:r>
              <a:rPr lang="fr-FR" sz="1800" dirty="0">
                <a:latin typeface="Calibri" panose="020F0502020204030204" pitchFamily="34" charset="0"/>
                <a:ea typeface="Times New Roman" panose="02020603050405020304" pitchFamily="18" charset="0"/>
                <a:cs typeface="Arial" panose="020B0604020202020204" pitchFamily="34" charset="0"/>
              </a:rPr>
              <a:t>3 ans plus tard, la DSN n’est plus un projet mais une réalité. A quelques semaines de sa généralisation, il est opportun de faire un point d’étape sur son déploiement, présenter les derniers éléments de calendrier et points d’attention à l’égard des mutuelles.</a:t>
            </a:r>
          </a:p>
        </p:txBody>
      </p:sp>
      <p:sp>
        <p:nvSpPr>
          <p:cNvPr id="4" name="Titre 2"/>
          <p:cNvSpPr txBox="1">
            <a:spLocks/>
          </p:cNvSpPr>
          <p:nvPr/>
        </p:nvSpPr>
        <p:spPr>
          <a:xfrm>
            <a:off x="1187624" y="115888"/>
            <a:ext cx="6408564" cy="504825"/>
          </a:xfrm>
          <a:prstGeom prst="rect">
            <a:avLst/>
          </a:prstGeom>
        </p:spPr>
        <p:txBody>
          <a:bodyPr/>
          <a:lstStyle/>
          <a:p>
            <a:pPr>
              <a:defRPr/>
            </a:pPr>
            <a:r>
              <a:rPr lang="fr-FR" altLang="fr-FR" sz="2400" b="1" dirty="0" smtClean="0">
                <a:solidFill>
                  <a:schemeClr val="bg1"/>
                </a:solidFill>
                <a:latin typeface="+mj-lt"/>
                <a:ea typeface="+mj-ea"/>
                <a:cs typeface="+mj-cs"/>
              </a:rPr>
              <a:t>Propos introductifs</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23714332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idx="1"/>
          </p:nvPr>
        </p:nvSpPr>
        <p:spPr bwMode="gray">
          <a:xfrm>
            <a:off x="233849" y="1285141"/>
            <a:ext cx="8496300" cy="4586301"/>
          </a:xfrm>
        </p:spPr>
        <p:txBody>
          <a:bodyPr>
            <a:noAutofit/>
          </a:bodyPr>
          <a:lstStyle/>
          <a:p>
            <a:pPr lvl="1" algn="just">
              <a:lnSpc>
                <a:spcPct val="105000"/>
              </a:lnSpc>
              <a:spcBef>
                <a:spcPts val="750"/>
              </a:spcBef>
              <a:spcAft>
                <a:spcPts val="0"/>
              </a:spcAft>
              <a:defRPr/>
            </a:pPr>
            <a:r>
              <a:rPr lang="fr-FR" altLang="fr-FR" sz="1800" dirty="0" smtClean="0">
                <a:latin typeface="Calibri" panose="020F0502020204030204" pitchFamily="34" charset="0"/>
                <a:ea typeface="Times New Roman" panose="02020603050405020304" pitchFamily="18" charset="0"/>
                <a:cs typeface="Arial" panose="020B0604020202020204" pitchFamily="34" charset="0"/>
                <a:sym typeface="Wingdings" pitchFamily="2" charset="2"/>
              </a:rPr>
              <a:t>La </a:t>
            </a:r>
            <a:r>
              <a:rPr lang="fr-FR" altLang="fr-FR" sz="1800" dirty="0">
                <a:latin typeface="Calibri" panose="020F0502020204030204" pitchFamily="34" charset="0"/>
                <a:ea typeface="Times New Roman" panose="02020603050405020304" pitchFamily="18" charset="0"/>
                <a:cs typeface="Arial" panose="020B0604020202020204" pitchFamily="34" charset="0"/>
                <a:sym typeface="Wingdings" pitchFamily="2" charset="2"/>
              </a:rPr>
              <a:t>DSN est une procédure déclarative fondée sur les données de paie et du SIRH qui remplacera la plupart des déclarations sociales en 2016</a:t>
            </a:r>
          </a:p>
          <a:p>
            <a:pPr lvl="2" algn="just">
              <a:lnSpc>
                <a:spcPct val="105000"/>
              </a:lnSpc>
              <a:spcBef>
                <a:spcPts val="750"/>
              </a:spcBef>
              <a:spcAft>
                <a:spcPts val="0"/>
              </a:spcAft>
              <a:tabLst>
                <a:tab pos="8435975" algn="r"/>
              </a:tabLst>
              <a:defRPr/>
            </a:pPr>
            <a:r>
              <a:rPr lang="fr-FR" altLang="fr-FR" sz="1600" dirty="0">
                <a:latin typeface="Calibri" panose="020F0502020204030204" pitchFamily="34" charset="0"/>
                <a:ea typeface="Times New Roman" panose="02020603050405020304" pitchFamily="18" charset="0"/>
                <a:cs typeface="Arial" panose="020B0604020202020204" pitchFamily="34" charset="0"/>
                <a:sym typeface="Wingdings" pitchFamily="2" charset="2"/>
              </a:rPr>
              <a:t>Un flux mensuel unique,  constitué automatiquement à l’issue de la paie, adressé en un point unique (la plateforme DSN) qui répartit les données entre les différents organismes destinataires</a:t>
            </a:r>
          </a:p>
          <a:p>
            <a:pPr lvl="2" algn="just">
              <a:lnSpc>
                <a:spcPct val="105000"/>
              </a:lnSpc>
              <a:spcBef>
                <a:spcPts val="750"/>
              </a:spcBef>
              <a:spcAft>
                <a:spcPts val="0"/>
              </a:spcAft>
              <a:tabLst>
                <a:tab pos="8435975" algn="r"/>
              </a:tabLst>
              <a:defRPr/>
            </a:pPr>
            <a:r>
              <a:rPr lang="fr-FR" altLang="fr-FR" sz="1600" dirty="0">
                <a:latin typeface="Calibri" panose="020F0502020204030204" pitchFamily="34" charset="0"/>
                <a:ea typeface="Times New Roman" panose="02020603050405020304" pitchFamily="18" charset="0"/>
                <a:cs typeface="Arial" panose="020B0604020202020204" pitchFamily="34" charset="0"/>
                <a:sym typeface="Wingdings" pitchFamily="2" charset="2"/>
              </a:rPr>
              <a:t>A ce flux mensuel s’ajoute la transmission des évènements qui concerne le salarié (arrêt de travail, fin de contrat de travail…) pour lui permettre de faire valoir ses droits.</a:t>
            </a:r>
          </a:p>
          <a:p>
            <a:pPr lvl="2" algn="just" fontAlgn="ctr">
              <a:spcBef>
                <a:spcPts val="1200"/>
              </a:spcBef>
              <a:buNone/>
            </a:pPr>
            <a:endParaRPr lang="fr-FR" altLang="fr-FR" sz="1400" dirty="0" smtClean="0">
              <a:cs typeface="Arial" pitchFamily="34" charset="0"/>
              <a:sym typeface="Wingdings" pitchFamily="2" charset="2"/>
            </a:endParaRPr>
          </a:p>
          <a:p>
            <a:pPr lvl="2" algn="just" fontAlgn="ctr">
              <a:spcBef>
                <a:spcPts val="1200"/>
              </a:spcBef>
              <a:buNone/>
            </a:pPr>
            <a:endParaRPr lang="fr-FR" altLang="fr-FR" sz="1400" dirty="0" smtClean="0">
              <a:cs typeface="Arial" pitchFamily="34" charset="0"/>
              <a:sym typeface="Wingdings" pitchFamily="2" charset="2"/>
            </a:endParaRPr>
          </a:p>
          <a:p>
            <a:pPr lvl="2" algn="just" fontAlgn="ctr">
              <a:spcBef>
                <a:spcPts val="1200"/>
              </a:spcBef>
              <a:buNone/>
            </a:pPr>
            <a:endParaRPr lang="fr-FR" altLang="fr-FR" sz="1400" dirty="0" smtClean="0">
              <a:cs typeface="Arial" pitchFamily="34" charset="0"/>
              <a:sym typeface="Wingdings" pitchFamily="2" charset="2"/>
            </a:endParaRPr>
          </a:p>
          <a:p>
            <a:pPr lvl="2" algn="just" fontAlgn="ctr">
              <a:spcBef>
                <a:spcPts val="1200"/>
              </a:spcBef>
              <a:buNone/>
            </a:pPr>
            <a:endParaRPr lang="fr-FR" altLang="fr-FR" sz="1400" dirty="0" smtClean="0">
              <a:cs typeface="Arial" pitchFamily="34" charset="0"/>
              <a:sym typeface="Wingdings" pitchFamily="2" charset="2"/>
            </a:endParaRPr>
          </a:p>
          <a:p>
            <a:pPr lvl="2" algn="just" fontAlgn="ctr">
              <a:spcBef>
                <a:spcPts val="1200"/>
              </a:spcBef>
              <a:buNone/>
            </a:pPr>
            <a:endParaRPr lang="fr-FR" altLang="fr-FR" sz="1400" dirty="0" smtClean="0">
              <a:cs typeface="Arial" pitchFamily="34" charset="0"/>
              <a:sym typeface="Wingdings" pitchFamily="2" charset="2"/>
            </a:endParaRPr>
          </a:p>
          <a:p>
            <a:pPr lvl="2" algn="just" fontAlgn="ctr">
              <a:spcBef>
                <a:spcPts val="1200"/>
              </a:spcBef>
              <a:buNone/>
            </a:pPr>
            <a:endParaRPr lang="fr-FR" altLang="fr-FR" sz="1400" dirty="0" smtClean="0">
              <a:cs typeface="Arial" pitchFamily="34" charset="0"/>
              <a:sym typeface="Wingdings" pitchFamily="2" charset="2"/>
            </a:endParaRPr>
          </a:p>
          <a:p>
            <a:pPr lvl="2" algn="just" fontAlgn="ctr">
              <a:spcBef>
                <a:spcPts val="1200"/>
              </a:spcBef>
              <a:buNone/>
            </a:pPr>
            <a:endParaRPr lang="fr-FR" altLang="fr-FR" sz="1400" dirty="0" smtClean="0">
              <a:cs typeface="Arial" pitchFamily="34" charset="0"/>
              <a:sym typeface="Wingdings" pitchFamily="2" charset="2"/>
            </a:endParaRPr>
          </a:p>
        </p:txBody>
      </p:sp>
      <p:grpSp>
        <p:nvGrpSpPr>
          <p:cNvPr id="4" name="Groupe 3"/>
          <p:cNvGrpSpPr/>
          <p:nvPr/>
        </p:nvGrpSpPr>
        <p:grpSpPr>
          <a:xfrm>
            <a:off x="0" y="4077072"/>
            <a:ext cx="9054290" cy="2520280"/>
            <a:chOff x="40027" y="2838450"/>
            <a:chExt cx="9076986" cy="2520280"/>
          </a:xfrm>
        </p:grpSpPr>
        <p:sp>
          <p:nvSpPr>
            <p:cNvPr id="5" name="Rectangle 4"/>
            <p:cNvSpPr/>
            <p:nvPr/>
          </p:nvSpPr>
          <p:spPr>
            <a:xfrm>
              <a:off x="40027" y="2890838"/>
              <a:ext cx="8986469" cy="24678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ZoneTexte 68"/>
            <p:cNvSpPr txBox="1">
              <a:spLocks noChangeArrowheads="1"/>
            </p:cNvSpPr>
            <p:nvPr/>
          </p:nvSpPr>
          <p:spPr bwMode="auto">
            <a:xfrm>
              <a:off x="7245350" y="4298950"/>
              <a:ext cx="1871663" cy="646113"/>
            </a:xfrm>
            <a:prstGeom prst="rect">
              <a:avLst/>
            </a:prstGeom>
            <a:noFill/>
            <a:ln w="9525">
              <a:noFill/>
              <a:miter lim="800000"/>
              <a:headEnd/>
              <a:tailEnd/>
            </a:ln>
          </p:spPr>
          <p:txBody>
            <a:bodyPr>
              <a:spAutoFit/>
            </a:bodyPr>
            <a:lstStyle/>
            <a:p>
              <a:pPr algn="ctr"/>
              <a:r>
                <a:rPr lang="fr-FR" sz="1200" i="1" dirty="0"/>
                <a:t>CSS, Code du travail, Convention assurance chômage, …</a:t>
              </a:r>
            </a:p>
          </p:txBody>
        </p:sp>
        <p:grpSp>
          <p:nvGrpSpPr>
            <p:cNvPr id="7" name="Groupe 27"/>
            <p:cNvGrpSpPr>
              <a:grpSpLocks/>
            </p:cNvGrpSpPr>
            <p:nvPr/>
          </p:nvGrpSpPr>
          <p:grpSpPr bwMode="auto">
            <a:xfrm>
              <a:off x="136525" y="2838450"/>
              <a:ext cx="8488363" cy="2500988"/>
              <a:chOff x="27296" y="2644775"/>
              <a:chExt cx="8488054" cy="2585417"/>
            </a:xfrm>
          </p:grpSpPr>
          <p:pic>
            <p:nvPicPr>
              <p:cNvPr id="8" name="Picture 4"/>
              <p:cNvPicPr>
                <a:picLocks noChangeAspect="1" noChangeArrowheads="1"/>
              </p:cNvPicPr>
              <p:nvPr/>
            </p:nvPicPr>
            <p:blipFill>
              <a:blip r:embed="rId3" cstate="print"/>
              <a:srcRect/>
              <a:stretch>
                <a:fillRect/>
              </a:stretch>
            </p:blipFill>
            <p:spPr bwMode="auto">
              <a:xfrm>
                <a:off x="4668977" y="3739383"/>
                <a:ext cx="515919" cy="710592"/>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9" name="ZoneTexte 49"/>
              <p:cNvSpPr txBox="1">
                <a:spLocks noChangeArrowheads="1"/>
              </p:cNvSpPr>
              <p:nvPr/>
            </p:nvSpPr>
            <p:spPr bwMode="auto">
              <a:xfrm>
                <a:off x="4360863" y="4952380"/>
                <a:ext cx="1216025" cy="277812"/>
              </a:xfrm>
              <a:prstGeom prst="rect">
                <a:avLst/>
              </a:prstGeom>
              <a:noFill/>
              <a:ln w="9525">
                <a:noFill/>
                <a:miter lim="800000"/>
                <a:headEnd/>
                <a:tailEnd/>
              </a:ln>
            </p:spPr>
            <p:txBody>
              <a:bodyPr wrap="none">
                <a:spAutoFit/>
              </a:bodyPr>
              <a:lstStyle/>
              <a:p>
                <a:r>
                  <a:rPr lang="fr-FR" sz="1200" i="1" dirty="0"/>
                  <a:t>(Code du travail)</a:t>
                </a:r>
              </a:p>
            </p:txBody>
          </p:sp>
          <p:sp>
            <p:nvSpPr>
              <p:cNvPr id="10" name="ZoneTexte 50"/>
              <p:cNvSpPr txBox="1">
                <a:spLocks noChangeArrowheads="1"/>
              </p:cNvSpPr>
              <p:nvPr/>
            </p:nvSpPr>
            <p:spPr bwMode="auto">
              <a:xfrm>
                <a:off x="2631305" y="2793653"/>
                <a:ext cx="1458913" cy="307975"/>
              </a:xfrm>
              <a:prstGeom prst="rect">
                <a:avLst/>
              </a:prstGeom>
              <a:noFill/>
              <a:ln w="9525">
                <a:noFill/>
                <a:miter lim="800000"/>
                <a:headEnd/>
                <a:tailEnd/>
              </a:ln>
            </p:spPr>
            <p:txBody>
              <a:bodyPr wrap="none">
                <a:spAutoFit/>
              </a:bodyPr>
              <a:lstStyle/>
              <a:p>
                <a:r>
                  <a:rPr lang="fr-FR" sz="1400" b="1" dirty="0"/>
                  <a:t>LOGICIEL DE PAIE</a:t>
                </a:r>
              </a:p>
            </p:txBody>
          </p:sp>
          <p:sp>
            <p:nvSpPr>
              <p:cNvPr id="11" name="ZoneTexte 10"/>
              <p:cNvSpPr txBox="1"/>
              <p:nvPr/>
            </p:nvSpPr>
            <p:spPr>
              <a:xfrm>
                <a:off x="27296" y="3212591"/>
                <a:ext cx="3125674" cy="1479474"/>
              </a:xfrm>
              <a:prstGeom prst="rect">
                <a:avLst/>
              </a:prstGeom>
              <a:solidFill>
                <a:schemeClr val="bg1"/>
              </a:solidFill>
              <a:ln>
                <a:solidFill>
                  <a:srgbClr val="004272"/>
                </a:solidFill>
                <a:prstDash val="sysDot"/>
              </a:ln>
            </p:spPr>
            <p:txBody>
              <a:bodyPr wrap="square">
                <a:spAutoFit/>
              </a:bodyPr>
              <a:lstStyle/>
              <a:p>
                <a:pPr fontAlgn="auto">
                  <a:spcBef>
                    <a:spcPts val="0"/>
                  </a:spcBef>
                  <a:spcAft>
                    <a:spcPts val="0"/>
                  </a:spcAft>
                  <a:defRPr/>
                </a:pPr>
                <a:r>
                  <a:rPr lang="fr-FR" sz="1450" kern="0" dirty="0">
                    <a:solidFill>
                      <a:sysClr val="windowText" lastClr="000000"/>
                    </a:solidFill>
                    <a:cs typeface="Arial" charset="0"/>
                  </a:rPr>
                  <a:t>1 même traitement de la DSN : la paie </a:t>
                </a:r>
                <a:r>
                  <a:rPr lang="fr-FR" sz="1450" b="1" kern="0" dirty="0">
                    <a:solidFill>
                      <a:schemeClr val="accent3">
                        <a:lumMod val="75000"/>
                      </a:schemeClr>
                    </a:solidFill>
                    <a:cs typeface="Arial" charset="0"/>
                  </a:rPr>
                  <a:t> et les déclarations sociales qu’elle sert</a:t>
                </a:r>
              </a:p>
              <a:p>
                <a:pPr fontAlgn="auto">
                  <a:spcBef>
                    <a:spcPts val="0"/>
                  </a:spcBef>
                  <a:spcAft>
                    <a:spcPts val="0"/>
                  </a:spcAft>
                  <a:defRPr/>
                </a:pPr>
                <a:r>
                  <a:rPr lang="fr-FR" sz="1450" kern="0" dirty="0">
                    <a:solidFill>
                      <a:sysClr val="windowText" lastClr="000000"/>
                    </a:solidFill>
                    <a:cs typeface="Arial" charset="0"/>
                  </a:rPr>
                  <a:t>En conséquence </a:t>
                </a:r>
                <a:r>
                  <a:rPr lang="fr-FR" sz="1450" kern="0" dirty="0">
                    <a:solidFill>
                      <a:sysClr val="windowText" lastClr="000000"/>
                    </a:solidFill>
                    <a:cs typeface="Arial" charset="0"/>
                    <a:sym typeface="Wingdings" pitchFamily="2" charset="2"/>
                  </a:rPr>
                  <a:t> </a:t>
                </a:r>
                <a:r>
                  <a:rPr lang="fr-FR" sz="1450" b="1" kern="0" dirty="0">
                    <a:solidFill>
                      <a:schemeClr val="accent3">
                        <a:lumMod val="75000"/>
                      </a:schemeClr>
                    </a:solidFill>
                    <a:cs typeface="Arial" charset="0"/>
                    <a:sym typeface="Wingdings" pitchFamily="2" charset="2"/>
                  </a:rPr>
                  <a:t>la paie devient la source directe de la DSN mensuelle</a:t>
                </a:r>
                <a:endParaRPr lang="fr-FR" sz="1450" b="1" kern="0" dirty="0">
                  <a:solidFill>
                    <a:schemeClr val="accent3">
                      <a:lumMod val="75000"/>
                    </a:schemeClr>
                  </a:solidFill>
                  <a:cs typeface="Arial" charset="0"/>
                </a:endParaRPr>
              </a:p>
            </p:txBody>
          </p:sp>
          <p:pic>
            <p:nvPicPr>
              <p:cNvPr id="12" name="Image 52" descr="LOGO_DSN_diapo_RVB.png"/>
              <p:cNvPicPr>
                <a:picLocks noChangeAspect="1"/>
              </p:cNvPicPr>
              <p:nvPr/>
            </p:nvPicPr>
            <p:blipFill>
              <a:blip r:embed="rId4" cstate="print"/>
              <a:srcRect/>
              <a:stretch>
                <a:fillRect/>
              </a:stretch>
            </p:blipFill>
            <p:spPr bwMode="auto">
              <a:xfrm>
                <a:off x="4621213" y="2644775"/>
                <a:ext cx="825500" cy="901700"/>
              </a:xfrm>
              <a:prstGeom prst="rect">
                <a:avLst/>
              </a:prstGeom>
              <a:noFill/>
              <a:ln w="9525">
                <a:noFill/>
                <a:miter lim="800000"/>
                <a:headEnd/>
                <a:tailEnd/>
              </a:ln>
            </p:spPr>
          </p:pic>
          <p:pic>
            <p:nvPicPr>
              <p:cNvPr id="13" name="Picture 6" descr="http://upload.wikimedia.org/wikipedia/fr/c/cd/Logo_P%C3%B4le_Emploi.png"/>
              <p:cNvPicPr>
                <a:picLocks noChangeAspect="1" noChangeArrowheads="1"/>
              </p:cNvPicPr>
              <p:nvPr/>
            </p:nvPicPr>
            <p:blipFill>
              <a:blip r:embed="rId5" cstate="print"/>
              <a:srcRect/>
              <a:stretch>
                <a:fillRect/>
              </a:stretch>
            </p:blipFill>
            <p:spPr bwMode="auto">
              <a:xfrm>
                <a:off x="7891463" y="2673350"/>
                <a:ext cx="431800" cy="360363"/>
              </a:xfrm>
              <a:prstGeom prst="rect">
                <a:avLst/>
              </a:prstGeom>
              <a:noFill/>
              <a:ln w="9525">
                <a:noFill/>
                <a:miter lim="800000"/>
                <a:headEnd/>
                <a:tailEnd/>
              </a:ln>
            </p:spPr>
          </p:pic>
          <p:pic>
            <p:nvPicPr>
              <p:cNvPr id="14" name="Picture 8" descr="http://www.chambre-syndicale-sophrologie.fr/wp-content/uploads/2013/01/urssaf.jpg"/>
              <p:cNvPicPr>
                <a:picLocks noChangeAspect="1" noChangeArrowheads="1"/>
              </p:cNvPicPr>
              <p:nvPr/>
            </p:nvPicPr>
            <p:blipFill>
              <a:blip r:embed="rId6" cstate="print"/>
              <a:srcRect/>
              <a:stretch>
                <a:fillRect/>
              </a:stretch>
            </p:blipFill>
            <p:spPr bwMode="auto">
              <a:xfrm>
                <a:off x="8035925" y="3249613"/>
                <a:ext cx="479425" cy="300037"/>
              </a:xfrm>
              <a:prstGeom prst="rect">
                <a:avLst/>
              </a:prstGeom>
              <a:noFill/>
              <a:ln w="9525">
                <a:noFill/>
                <a:miter lim="800000"/>
                <a:headEnd/>
                <a:tailEnd/>
              </a:ln>
            </p:spPr>
          </p:pic>
          <p:pic>
            <p:nvPicPr>
              <p:cNvPr id="15" name="Picture 10" descr="http://www.contrepoints.org/wp-content/uploads/2013/04/C-P-A-M.png?16fe88"/>
              <p:cNvPicPr>
                <a:picLocks noChangeAspect="1" noChangeArrowheads="1"/>
              </p:cNvPicPr>
              <p:nvPr/>
            </p:nvPicPr>
            <p:blipFill>
              <a:blip r:embed="rId7" cstate="print"/>
              <a:srcRect/>
              <a:stretch>
                <a:fillRect/>
              </a:stretch>
            </p:blipFill>
            <p:spPr bwMode="auto">
              <a:xfrm>
                <a:off x="7624763" y="3489325"/>
                <a:ext cx="506412" cy="230188"/>
              </a:xfrm>
              <a:prstGeom prst="rect">
                <a:avLst/>
              </a:prstGeom>
              <a:noFill/>
              <a:ln w="9525">
                <a:noFill/>
                <a:miter lim="800000"/>
                <a:headEnd/>
                <a:tailEnd/>
              </a:ln>
            </p:spPr>
          </p:pic>
          <p:pic>
            <p:nvPicPr>
              <p:cNvPr id="16" name="Picture 12" descr="http://3.bp.blogspot.com/-HJPnpFk0Tf4/UVRQ6CDpiJI/AAAAAAAABMI/H_vNRBGfHpY/s1600/MSA.gif"/>
              <p:cNvPicPr>
                <a:picLocks noChangeAspect="1" noChangeArrowheads="1"/>
              </p:cNvPicPr>
              <p:nvPr/>
            </p:nvPicPr>
            <p:blipFill>
              <a:blip r:embed="rId8" cstate="print"/>
              <a:srcRect/>
              <a:stretch>
                <a:fillRect/>
              </a:stretch>
            </p:blipFill>
            <p:spPr bwMode="auto">
              <a:xfrm>
                <a:off x="7931150" y="3813175"/>
                <a:ext cx="482600" cy="225425"/>
              </a:xfrm>
              <a:prstGeom prst="rect">
                <a:avLst/>
              </a:prstGeom>
              <a:noFill/>
              <a:ln w="9525">
                <a:noFill/>
                <a:miter lim="800000"/>
                <a:headEnd/>
                <a:tailEnd/>
              </a:ln>
            </p:spPr>
          </p:pic>
          <p:pic>
            <p:nvPicPr>
              <p:cNvPr id="17" name="Picture 14" descr="http://www.silvereco.fr/wp-content/uploads/2013/10/CNAV.jpg"/>
              <p:cNvPicPr>
                <a:picLocks noChangeAspect="1" noChangeArrowheads="1"/>
              </p:cNvPicPr>
              <p:nvPr/>
            </p:nvPicPr>
            <p:blipFill>
              <a:blip r:embed="rId9" cstate="print"/>
              <a:srcRect/>
              <a:stretch>
                <a:fillRect/>
              </a:stretch>
            </p:blipFill>
            <p:spPr bwMode="auto">
              <a:xfrm>
                <a:off x="7604125" y="3122613"/>
                <a:ext cx="439738" cy="180975"/>
              </a:xfrm>
              <a:prstGeom prst="rect">
                <a:avLst/>
              </a:prstGeom>
              <a:noFill/>
              <a:ln w="9525">
                <a:noFill/>
                <a:miter lim="800000"/>
                <a:headEnd/>
                <a:tailEnd/>
              </a:ln>
            </p:spPr>
          </p:pic>
          <p:sp>
            <p:nvSpPr>
              <p:cNvPr id="18" name="Organigramme : Opération manuelle 17"/>
              <p:cNvSpPr/>
              <p:nvPr/>
            </p:nvSpPr>
            <p:spPr bwMode="auto">
              <a:xfrm rot="5400000">
                <a:off x="6008534" y="2107892"/>
                <a:ext cx="812024" cy="1907634"/>
              </a:xfrm>
              <a:prstGeom prst="flowChartManualOperation">
                <a:avLst/>
              </a:prstGeom>
              <a:gradFill flip="none" rotWithShape="1">
                <a:gsLst>
                  <a:gs pos="0">
                    <a:srgbClr val="5DC9FF"/>
                  </a:gs>
                  <a:gs pos="0">
                    <a:srgbClr val="00B0E6">
                      <a:alpha val="66000"/>
                    </a:srgbClr>
                  </a:gs>
                  <a:gs pos="100000">
                    <a:srgbClr val="00B0E6">
                      <a:tint val="23500"/>
                      <a:satMod val="160000"/>
                    </a:srgbClr>
                  </a:gs>
                </a:gsLst>
                <a:lin ang="5400000" scaled="0"/>
                <a:tileRect/>
              </a:gradFill>
              <a:ln w="9525" cap="flat" cmpd="sng" algn="ctr">
                <a:noFill/>
                <a:prstDash val="solid"/>
                <a:round/>
                <a:headEnd type="none" w="med" len="med"/>
                <a:tailEnd type="none" w="med" len="med"/>
              </a:ln>
              <a:effectLst/>
            </p:spPr>
            <p:txBody>
              <a:bodyPr wrap="none"/>
              <a:lstStyle/>
              <a:p>
                <a:pPr fontAlgn="auto">
                  <a:spcBef>
                    <a:spcPts val="0"/>
                  </a:spcBef>
                  <a:spcAft>
                    <a:spcPts val="0"/>
                  </a:spcAft>
                  <a:defRPr/>
                </a:pPr>
                <a:endParaRPr lang="fr-FR" kern="0" dirty="0">
                  <a:solidFill>
                    <a:sysClr val="windowText" lastClr="000000"/>
                  </a:solidFill>
                  <a:cs typeface="Arial" charset="0"/>
                </a:endParaRPr>
              </a:p>
            </p:txBody>
          </p:sp>
          <p:pic>
            <p:nvPicPr>
              <p:cNvPr id="19" name="Picture 6" descr="http://en.clipart-fr.com/data/icons/set_01/icones_00296.png"/>
              <p:cNvPicPr>
                <a:picLocks noChangeAspect="1" noChangeArrowheads="1"/>
              </p:cNvPicPr>
              <p:nvPr/>
            </p:nvPicPr>
            <p:blipFill>
              <a:blip r:embed="rId10" cstate="print"/>
              <a:srcRect/>
              <a:stretch>
                <a:fillRect/>
              </a:stretch>
            </p:blipFill>
            <p:spPr bwMode="auto">
              <a:xfrm>
                <a:off x="3179763" y="3268663"/>
                <a:ext cx="909637" cy="909637"/>
              </a:xfrm>
              <a:prstGeom prst="rect">
                <a:avLst/>
              </a:prstGeom>
              <a:noFill/>
              <a:ln w="9525">
                <a:noFill/>
                <a:miter lim="800000"/>
                <a:headEnd/>
                <a:tailEnd/>
              </a:ln>
            </p:spPr>
          </p:pic>
          <p:sp>
            <p:nvSpPr>
              <p:cNvPr id="20" name="ZoneTexte 70"/>
              <p:cNvSpPr txBox="1">
                <a:spLocks noChangeArrowheads="1"/>
              </p:cNvSpPr>
              <p:nvPr/>
            </p:nvSpPr>
            <p:spPr bwMode="auto">
              <a:xfrm>
                <a:off x="4295736" y="4580186"/>
                <a:ext cx="1368425" cy="276225"/>
              </a:xfrm>
              <a:prstGeom prst="rect">
                <a:avLst/>
              </a:prstGeom>
              <a:noFill/>
              <a:ln w="9525">
                <a:noFill/>
                <a:miter lim="800000"/>
                <a:headEnd/>
                <a:tailEnd/>
              </a:ln>
            </p:spPr>
            <p:txBody>
              <a:bodyPr>
                <a:spAutoFit/>
              </a:bodyPr>
              <a:lstStyle/>
              <a:p>
                <a:pPr algn="ctr"/>
                <a:r>
                  <a:rPr lang="fr-FR" sz="1200" b="1" dirty="0"/>
                  <a:t>BULLETIN DE PAIE</a:t>
                </a:r>
              </a:p>
            </p:txBody>
          </p:sp>
          <p:sp>
            <p:nvSpPr>
              <p:cNvPr id="21" name="Flèche droite 20"/>
              <p:cNvSpPr/>
              <p:nvPr/>
            </p:nvSpPr>
            <p:spPr bwMode="auto">
              <a:xfrm rot="20317965">
                <a:off x="3583167" y="3206028"/>
                <a:ext cx="1144546" cy="233035"/>
              </a:xfrm>
              <a:prstGeom prst="rightArrow">
                <a:avLst/>
              </a:prstGeom>
              <a:solidFill>
                <a:srgbClr val="919191">
                  <a:lumMod val="75000"/>
                  <a:alpha val="60000"/>
                </a:srgbClr>
              </a:solidFill>
              <a:ln w="9525" cap="flat" cmpd="sng" algn="ctr">
                <a:noFill/>
                <a:prstDash val="solid"/>
                <a:round/>
                <a:headEnd type="none" w="med" len="med"/>
                <a:tailEnd type="none" w="med" len="med"/>
              </a:ln>
              <a:effectLst/>
            </p:spPr>
            <p:txBody>
              <a:bodyPr wrap="none"/>
              <a:lstStyle/>
              <a:p>
                <a:pPr>
                  <a:defRPr/>
                </a:pPr>
                <a:endParaRPr lang="fr-FR" sz="2000" kern="0" dirty="0">
                  <a:solidFill>
                    <a:srgbClr val="004272"/>
                  </a:solidFill>
                  <a:latin typeface="Times New Roman" pitchFamily="18" charset="0"/>
                  <a:cs typeface="Arial" charset="0"/>
                </a:endParaRPr>
              </a:p>
            </p:txBody>
          </p:sp>
          <p:sp>
            <p:nvSpPr>
              <p:cNvPr id="22" name="Flèche droite 21"/>
              <p:cNvSpPr/>
              <p:nvPr/>
            </p:nvSpPr>
            <p:spPr bwMode="auto">
              <a:xfrm rot="1725276">
                <a:off x="3533956" y="3919903"/>
                <a:ext cx="1165183" cy="224829"/>
              </a:xfrm>
              <a:prstGeom prst="rightArrow">
                <a:avLst/>
              </a:prstGeom>
              <a:solidFill>
                <a:srgbClr val="919191">
                  <a:lumMod val="75000"/>
                  <a:alpha val="60000"/>
                </a:srgbClr>
              </a:solidFill>
              <a:ln w="9525" cap="flat" cmpd="sng" algn="ctr">
                <a:noFill/>
                <a:prstDash val="solid"/>
                <a:round/>
                <a:headEnd type="none" w="med" len="med"/>
                <a:tailEnd type="none" w="med" len="med"/>
              </a:ln>
              <a:effectLst/>
            </p:spPr>
            <p:txBody>
              <a:bodyPr wrap="none"/>
              <a:lstStyle/>
              <a:p>
                <a:pPr>
                  <a:defRPr/>
                </a:pPr>
                <a:endParaRPr lang="fr-FR" sz="2000" kern="0" dirty="0">
                  <a:solidFill>
                    <a:srgbClr val="004272"/>
                  </a:solidFill>
                  <a:latin typeface="Times New Roman" pitchFamily="18" charset="0"/>
                  <a:cs typeface="Arial" charset="0"/>
                </a:endParaRPr>
              </a:p>
            </p:txBody>
          </p:sp>
          <p:sp>
            <p:nvSpPr>
              <p:cNvPr id="23" name="Cylindre 22"/>
              <p:cNvSpPr/>
              <p:nvPr/>
            </p:nvSpPr>
            <p:spPr>
              <a:xfrm>
                <a:off x="5943600" y="2731341"/>
                <a:ext cx="809897" cy="731520"/>
              </a:xfrm>
              <a:prstGeom prst="can">
                <a:avLst/>
              </a:prstGeom>
              <a:gradFill>
                <a:gsLst>
                  <a:gs pos="0">
                    <a:schemeClr val="bg2"/>
                  </a:gs>
                  <a:gs pos="50000">
                    <a:schemeClr val="accent1">
                      <a:tint val="44500"/>
                      <a:satMod val="160000"/>
                    </a:schemeClr>
                  </a:gs>
                  <a:gs pos="100000">
                    <a:schemeClr val="accent1">
                      <a:tint val="23500"/>
                      <a:satMod val="160000"/>
                    </a:schemeClr>
                  </a:gs>
                </a:gsLst>
                <a:lin ang="5400000" scaled="0"/>
              </a:gradFill>
              <a:ln>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rgbClr val="C00000"/>
                    </a:solidFill>
                  </a:rPr>
                  <a:t>Système DSN</a:t>
                </a:r>
              </a:p>
            </p:txBody>
          </p:sp>
          <p:sp>
            <p:nvSpPr>
              <p:cNvPr id="24" name="Flèche droite 23"/>
              <p:cNvSpPr/>
              <p:nvPr/>
            </p:nvSpPr>
            <p:spPr>
              <a:xfrm>
                <a:off x="5564294" y="2979558"/>
                <a:ext cx="301614" cy="210060"/>
              </a:xfrm>
              <a:prstGeom prst="rightArrow">
                <a:avLst/>
              </a:prstGeom>
              <a:gradFill>
                <a:gsLst>
                  <a:gs pos="0">
                    <a:schemeClr val="bg2"/>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5" name="Flèche droite 24"/>
              <p:cNvSpPr/>
              <p:nvPr/>
            </p:nvSpPr>
            <p:spPr>
              <a:xfrm rot="20476775">
                <a:off x="6892984" y="2902427"/>
                <a:ext cx="357174" cy="164109"/>
              </a:xfrm>
              <a:prstGeom prst="rightArrow">
                <a:avLst/>
              </a:prstGeom>
              <a:gradFill>
                <a:gsLst>
                  <a:gs pos="0">
                    <a:schemeClr val="bg2"/>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 name="Flèche droite 25"/>
              <p:cNvSpPr/>
              <p:nvPr/>
            </p:nvSpPr>
            <p:spPr>
              <a:xfrm>
                <a:off x="6915208" y="3055048"/>
                <a:ext cx="357174" cy="164109"/>
              </a:xfrm>
              <a:prstGeom prst="rightArrow">
                <a:avLst/>
              </a:prstGeom>
              <a:gradFill>
                <a:gsLst>
                  <a:gs pos="0">
                    <a:schemeClr val="bg2"/>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 name="Flèche droite 26"/>
              <p:cNvSpPr/>
              <p:nvPr/>
            </p:nvSpPr>
            <p:spPr>
              <a:xfrm rot="1559862">
                <a:off x="6892984" y="3206028"/>
                <a:ext cx="357174" cy="165751"/>
              </a:xfrm>
              <a:prstGeom prst="rightArrow">
                <a:avLst/>
              </a:prstGeom>
              <a:gradFill>
                <a:gsLst>
                  <a:gs pos="0">
                    <a:schemeClr val="bg2"/>
                  </a:gs>
                  <a:gs pos="50000">
                    <a:schemeClr val="accent1">
                      <a:tint val="44500"/>
                      <a:satMod val="160000"/>
                    </a:schemeClr>
                  </a:gs>
                  <a:gs pos="100000">
                    <a:schemeClr val="accent1">
                      <a:tint val="23500"/>
                      <a:satMod val="160000"/>
                    </a:schemeClr>
                  </a:gs>
                </a:gsLs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grpSp>
      <p:sp>
        <p:nvSpPr>
          <p:cNvPr id="28" name="Titre 2"/>
          <p:cNvSpPr txBox="1">
            <a:spLocks/>
          </p:cNvSpPr>
          <p:nvPr/>
        </p:nvSpPr>
        <p:spPr>
          <a:xfrm>
            <a:off x="1187624" y="115888"/>
            <a:ext cx="6408564" cy="504825"/>
          </a:xfrm>
          <a:prstGeom prst="rect">
            <a:avLst/>
          </a:prstGeom>
        </p:spPr>
        <p:txBody>
          <a:bodyPr/>
          <a:lstStyle/>
          <a:p>
            <a:pPr>
              <a:defRPr/>
            </a:pPr>
            <a:r>
              <a:rPr lang="fr-FR" altLang="fr-FR" sz="2400" b="1" dirty="0" smtClean="0">
                <a:solidFill>
                  <a:schemeClr val="bg1"/>
                </a:solidFill>
                <a:latin typeface="+mj-lt"/>
                <a:ea typeface="+mj-ea"/>
                <a:cs typeface="+mj-cs"/>
              </a:rPr>
              <a:t>La DSN (rappels)</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33645285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Connecteur droit 65"/>
          <p:cNvCxnSpPr/>
          <p:nvPr/>
        </p:nvCxnSpPr>
        <p:spPr>
          <a:xfrm>
            <a:off x="5508104" y="2241096"/>
            <a:ext cx="0" cy="14199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2483768" y="2253796"/>
            <a:ext cx="0" cy="720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867569" y="2265156"/>
            <a:ext cx="273" cy="4333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3"/>
          </p:nvPr>
        </p:nvSpPr>
        <p:spPr>
          <a:xfrm>
            <a:off x="360000" y="1260000"/>
            <a:ext cx="8640000" cy="5580000"/>
          </a:xfrm>
        </p:spPr>
        <p:txBody>
          <a:bodyPr>
            <a:noAutofit/>
          </a:bodyPr>
          <a:lstStyle/>
          <a:p>
            <a:pPr marL="88900" indent="3175" algn="just">
              <a:spcBef>
                <a:spcPts val="0"/>
              </a:spcBef>
              <a:spcAft>
                <a:spcPts val="0"/>
              </a:spcAft>
              <a:buNone/>
            </a:pPr>
            <a:r>
              <a:rPr lang="fr-FR" sz="1400" dirty="0" smtClean="0">
                <a:solidFill>
                  <a:schemeClr val="tx1"/>
                </a:solidFill>
                <a:latin typeface="Arial" pitchFamily="34" charset="0"/>
                <a:sym typeface="Wingdings" pitchFamily="2" charset="2"/>
              </a:rPr>
              <a:t/>
            </a:r>
            <a:br>
              <a:rPr lang="fr-FR" sz="1400" dirty="0" smtClean="0">
                <a:solidFill>
                  <a:schemeClr val="tx1"/>
                </a:solidFill>
                <a:latin typeface="Arial" pitchFamily="34" charset="0"/>
                <a:sym typeface="Wingdings" pitchFamily="2" charset="2"/>
              </a:rPr>
            </a:br>
            <a:endParaRPr lang="fr-FR" sz="1400" dirty="0" smtClean="0">
              <a:solidFill>
                <a:schemeClr val="tx1"/>
              </a:solidFill>
              <a:latin typeface="Arial" pitchFamily="34" charset="0"/>
              <a:sym typeface="Wingdings" pitchFamily="2" charset="2"/>
            </a:endParaRPr>
          </a:p>
        </p:txBody>
      </p:sp>
      <p:sp>
        <p:nvSpPr>
          <p:cNvPr id="13" name="Rectangle à coins arrondis 12"/>
          <p:cNvSpPr/>
          <p:nvPr/>
        </p:nvSpPr>
        <p:spPr>
          <a:xfrm>
            <a:off x="179512" y="4185312"/>
            <a:ext cx="2268000" cy="1692000"/>
          </a:xfrm>
          <a:prstGeom prst="roundRect">
            <a:avLst/>
          </a:prstGeom>
          <a:solidFill>
            <a:schemeClr val="bg2"/>
          </a:solidFill>
          <a:ln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L’Attestation Employeur</a:t>
            </a:r>
            <a:endParaRPr lang="fr-FR" altLang="fr-FR" sz="1000" kern="0" dirty="0">
              <a:solidFill>
                <a:schemeClr val="tx2"/>
              </a:solidFill>
              <a:cs typeface="Arial" charset="0"/>
              <a:sym typeface="Wingdings" pitchFamily="2" charset="2"/>
            </a:endParaRP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 </a:t>
            </a:r>
            <a:r>
              <a:rPr lang="fr-FR" altLang="fr-FR" sz="1000" b="1" kern="0" dirty="0">
                <a:solidFill>
                  <a:schemeClr val="tx2"/>
                </a:solidFill>
                <a:cs typeface="Arial" charset="0"/>
                <a:sym typeface="Wingdings" pitchFamily="2" charset="2"/>
              </a:rPr>
              <a:t>DMMO / L’EMMO</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 </a:t>
            </a:r>
            <a:r>
              <a:rPr lang="fr-FR" altLang="fr-FR" sz="1000" b="1" kern="0" dirty="0">
                <a:solidFill>
                  <a:schemeClr val="tx2"/>
                </a:solidFill>
                <a:cs typeface="Arial" charset="0"/>
                <a:sym typeface="Wingdings" pitchFamily="2" charset="2"/>
              </a:rPr>
              <a:t>DSIJ </a:t>
            </a:r>
            <a:r>
              <a:rPr lang="fr-FR" altLang="fr-FR" sz="1000" kern="0" dirty="0">
                <a:solidFill>
                  <a:schemeClr val="tx2"/>
                </a:solidFill>
                <a:cs typeface="Arial" charset="0"/>
                <a:sym typeface="Wingdings" pitchFamily="2" charset="2"/>
              </a:rPr>
              <a:t>(Attestation de salaire pour le paiement des </a:t>
            </a:r>
            <a:r>
              <a:rPr lang="fr-FR" altLang="fr-FR" sz="1000" kern="0" dirty="0" smtClean="0">
                <a:solidFill>
                  <a:schemeClr val="tx2"/>
                </a:solidFill>
                <a:cs typeface="Arial" charset="0"/>
                <a:sym typeface="Wingdings" pitchFamily="2" charset="2"/>
              </a:rPr>
              <a:t>Indemnités Journalières)</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 </a:t>
            </a:r>
            <a:r>
              <a:rPr lang="fr-FR" altLang="fr-FR" sz="1000" b="1" kern="0" dirty="0">
                <a:solidFill>
                  <a:schemeClr val="tx2"/>
                </a:solidFill>
                <a:cs typeface="Arial" charset="0"/>
                <a:sym typeface="Wingdings" pitchFamily="2" charset="2"/>
              </a:rPr>
              <a:t>radiation des contrats complémentaires</a:t>
            </a:r>
          </a:p>
        </p:txBody>
      </p:sp>
      <p:sp>
        <p:nvSpPr>
          <p:cNvPr id="14" name="Rectangle à coins arrondis 13"/>
          <p:cNvSpPr/>
          <p:nvPr/>
        </p:nvSpPr>
        <p:spPr>
          <a:xfrm>
            <a:off x="2699792" y="4190867"/>
            <a:ext cx="2268000" cy="1692000"/>
          </a:xfrm>
          <a:prstGeom prst="roundRect">
            <a:avLst/>
          </a:prstGeom>
          <a:solidFill>
            <a:schemeClr val="bg2"/>
          </a:solidFill>
          <a:ln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procédures de la phase 1 </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 </a:t>
            </a:r>
            <a:r>
              <a:rPr lang="fr-FR" altLang="fr-FR" sz="1000" b="1" kern="0" dirty="0">
                <a:solidFill>
                  <a:schemeClr val="tx2"/>
                </a:solidFill>
                <a:cs typeface="Arial" charset="0"/>
                <a:sym typeface="Wingdings" pitchFamily="2" charset="2"/>
              </a:rPr>
              <a:t>DUCS URSSAF (</a:t>
            </a:r>
            <a:r>
              <a:rPr lang="fr-FR" altLang="fr-FR" sz="1000" kern="0" dirty="0">
                <a:solidFill>
                  <a:schemeClr val="tx2"/>
                </a:solidFill>
                <a:cs typeface="Arial" charset="0"/>
                <a:sym typeface="Wingdings" pitchFamily="2" charset="2"/>
              </a:rPr>
              <a:t>et bordereau et tableau récapitulatif)</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a:solidFill>
                  <a:schemeClr val="tx2"/>
                </a:solidFill>
                <a:cs typeface="Arial" charset="0"/>
                <a:sym typeface="Wingdings" pitchFamily="2" charset="2"/>
              </a:rPr>
              <a:t>Le </a:t>
            </a:r>
            <a:r>
              <a:rPr lang="fr-FR" altLang="fr-FR" sz="1000" b="1" kern="0" dirty="0" smtClean="0">
                <a:solidFill>
                  <a:schemeClr val="tx2"/>
                </a:solidFill>
                <a:cs typeface="Arial" charset="0"/>
                <a:sym typeface="Wingdings" pitchFamily="2" charset="2"/>
              </a:rPr>
              <a:t>Relevé Mensuel de Mission</a:t>
            </a:r>
            <a:endParaRPr lang="fr-FR" altLang="fr-FR" sz="1000" b="1" kern="0" dirty="0">
              <a:solidFill>
                <a:schemeClr val="tx2"/>
              </a:solidFill>
              <a:cs typeface="Arial" charset="0"/>
              <a:sym typeface="Wingdings" pitchFamily="2" charset="2"/>
            </a:endParaRPr>
          </a:p>
        </p:txBody>
      </p:sp>
      <p:sp>
        <p:nvSpPr>
          <p:cNvPr id="15" name="Rectangle à coins arrondis 14"/>
          <p:cNvSpPr/>
          <p:nvPr/>
        </p:nvSpPr>
        <p:spPr>
          <a:xfrm>
            <a:off x="5364088" y="4185312"/>
            <a:ext cx="3564000" cy="2052000"/>
          </a:xfrm>
          <a:prstGeom prst="roundRect">
            <a:avLst/>
          </a:prstGeom>
          <a:solidFill>
            <a:schemeClr val="bg2"/>
          </a:solidFill>
          <a:ln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procédures des phases 1 et 2</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autres DUCS </a:t>
            </a:r>
            <a:r>
              <a:rPr lang="fr-FR" altLang="fr-FR" sz="1000" kern="0" dirty="0" smtClean="0">
                <a:solidFill>
                  <a:schemeClr val="tx2"/>
                </a:solidFill>
                <a:cs typeface="Arial" charset="0"/>
                <a:sym typeface="Wingdings" pitchFamily="2" charset="2"/>
              </a:rPr>
              <a:t>(AGIRC ARRCO, retraite supplémentaire, prévoyance…)</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déclarations de cotisations MSA</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formalités couvertes par la DADS-U (</a:t>
            </a:r>
            <a:r>
              <a:rPr lang="fr-FR" altLang="fr-FR" sz="1000" kern="0" dirty="0" smtClean="0">
                <a:solidFill>
                  <a:schemeClr val="tx2"/>
                </a:solidFill>
                <a:cs typeface="Arial" charset="0"/>
                <a:sym typeface="Wingdings" pitchFamily="2" charset="2"/>
              </a:rPr>
              <a:t>2018)</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déclarations pour les régimes spéciaux </a:t>
            </a:r>
            <a:r>
              <a:rPr lang="fr-FR" altLang="fr-FR" sz="1000" kern="0" dirty="0" smtClean="0">
                <a:solidFill>
                  <a:schemeClr val="tx2"/>
                </a:solidFill>
                <a:cs typeface="Arial" charset="0"/>
                <a:sym typeface="Wingdings" pitchFamily="2" charset="2"/>
              </a:rPr>
              <a:t>(SNCF, IEG, IRCANTEC, CRPCEN,CRPNPAC)</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 transmission de données pour la tarification AT</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Les formalités fiscales ayant trait à la CVAE et aux taxes annexes</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L’alimentation  du compte pénibilité</a:t>
            </a:r>
          </a:p>
          <a:p>
            <a:pPr marL="85725" lvl="2" indent="-85725">
              <a:lnSpc>
                <a:spcPts val="1200"/>
              </a:lnSpc>
              <a:spcAft>
                <a:spcPts val="0"/>
              </a:spcAft>
              <a:buClr>
                <a:schemeClr val="tx2"/>
              </a:buClr>
              <a:buSzPct val="68000"/>
              <a:buFont typeface="Wingdings" pitchFamily="2" charset="2"/>
              <a:buChar char="§"/>
              <a:tabLst>
                <a:tab pos="85725" algn="l"/>
                <a:tab pos="8435975" algn="r"/>
              </a:tabLst>
              <a:defRPr/>
            </a:pPr>
            <a:r>
              <a:rPr lang="fr-FR" altLang="fr-FR" sz="1000" b="1" kern="0" dirty="0" smtClean="0">
                <a:solidFill>
                  <a:schemeClr val="tx2"/>
                </a:solidFill>
                <a:cs typeface="Arial" charset="0"/>
                <a:sym typeface="Wingdings" pitchFamily="2" charset="2"/>
              </a:rPr>
              <a:t>L’alimentation du CPF</a:t>
            </a:r>
          </a:p>
        </p:txBody>
      </p:sp>
      <p:sp>
        <p:nvSpPr>
          <p:cNvPr id="16" name="ZoneTexte 15"/>
          <p:cNvSpPr txBox="1"/>
          <p:nvPr/>
        </p:nvSpPr>
        <p:spPr>
          <a:xfrm>
            <a:off x="128770" y="3490940"/>
            <a:ext cx="2304256" cy="338554"/>
          </a:xfrm>
          <a:prstGeom prst="rect">
            <a:avLst/>
          </a:prstGeom>
          <a:noFill/>
        </p:spPr>
        <p:txBody>
          <a:bodyPr wrap="square">
            <a:spAutoFit/>
          </a:bodyPr>
          <a:lstStyle/>
          <a:p>
            <a:pPr algn="ctr">
              <a:defRPr/>
            </a:pPr>
            <a:r>
              <a:rPr lang="fr-FR" altLang="fr-FR" sz="1600" b="1" kern="0" dirty="0" smtClean="0">
                <a:solidFill>
                  <a:srgbClr val="E47E14"/>
                </a:solidFill>
                <a:latin typeface="Calibri"/>
                <a:sym typeface="Wingdings" pitchFamily="2" charset="2"/>
              </a:rPr>
              <a:t>Phase 1 = 5 formalités</a:t>
            </a:r>
            <a:endParaRPr lang="fr-FR" altLang="fr-FR" sz="1600" b="1" kern="0" dirty="0">
              <a:solidFill>
                <a:srgbClr val="E47E14"/>
              </a:solidFill>
              <a:latin typeface="Calibri"/>
              <a:sym typeface="Wingdings" pitchFamily="2" charset="2"/>
            </a:endParaRPr>
          </a:p>
        </p:txBody>
      </p:sp>
      <p:cxnSp>
        <p:nvCxnSpPr>
          <p:cNvPr id="19" name="Connecteur droit avec flèche 18"/>
          <p:cNvCxnSpPr/>
          <p:nvPr/>
        </p:nvCxnSpPr>
        <p:spPr>
          <a:xfrm>
            <a:off x="431800" y="2257517"/>
            <a:ext cx="898525" cy="0"/>
          </a:xfrm>
          <a:prstGeom prst="straightConnector1">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63600" y="2330542"/>
            <a:ext cx="3311525" cy="252412"/>
          </a:xfrm>
          <a:prstGeom prst="rect">
            <a:avLst/>
          </a:prstGeom>
          <a:solidFill>
            <a:schemeClr val="bg2"/>
          </a:solidFill>
          <a:ln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1200" b="1" kern="0" dirty="0" smtClean="0">
                <a:solidFill>
                  <a:srgbClr val="003882"/>
                </a:solidFill>
                <a:cs typeface="Arial" charset="0"/>
                <a:sym typeface="Wingdings" pitchFamily="2" charset="2"/>
              </a:rPr>
              <a:t>PHASE 1</a:t>
            </a:r>
            <a:endParaRPr lang="fr-FR" altLang="fr-FR" sz="1200" b="1" kern="0" dirty="0">
              <a:solidFill>
                <a:srgbClr val="003882"/>
              </a:solidFill>
              <a:cs typeface="Arial" charset="0"/>
              <a:sym typeface="Wingdings" pitchFamily="2" charset="2"/>
            </a:endParaRPr>
          </a:p>
        </p:txBody>
      </p:sp>
      <p:sp>
        <p:nvSpPr>
          <p:cNvPr id="24" name="Rectangle 23"/>
          <p:cNvSpPr/>
          <p:nvPr/>
        </p:nvSpPr>
        <p:spPr>
          <a:xfrm>
            <a:off x="2702202" y="2678452"/>
            <a:ext cx="3467100" cy="250825"/>
          </a:xfrm>
          <a:prstGeom prst="rect">
            <a:avLst/>
          </a:prstGeom>
          <a:solidFill>
            <a:schemeClr val="bg2"/>
          </a:solidFill>
          <a:ln cmpd="sng">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1200" b="1" kern="0" dirty="0" smtClean="0">
                <a:solidFill>
                  <a:srgbClr val="003882"/>
                </a:solidFill>
                <a:cs typeface="Arial" charset="0"/>
                <a:sym typeface="Wingdings" pitchFamily="2" charset="2"/>
              </a:rPr>
              <a:t>PHASE 2</a:t>
            </a:r>
            <a:endParaRPr lang="fr-FR" altLang="fr-FR" sz="1200" b="1" kern="0" dirty="0">
              <a:solidFill>
                <a:srgbClr val="003882"/>
              </a:solidFill>
              <a:cs typeface="Arial" charset="0"/>
              <a:sym typeface="Wingdings" pitchFamily="2" charset="2"/>
            </a:endParaRPr>
          </a:p>
        </p:txBody>
      </p:sp>
      <p:cxnSp>
        <p:nvCxnSpPr>
          <p:cNvPr id="25" name="Connecteur droit avec flèche 24"/>
          <p:cNvCxnSpPr/>
          <p:nvPr/>
        </p:nvCxnSpPr>
        <p:spPr>
          <a:xfrm>
            <a:off x="1295400" y="2257517"/>
            <a:ext cx="900113" cy="0"/>
          </a:xfrm>
          <a:prstGeom prst="straightConnector1">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159000" y="2257517"/>
            <a:ext cx="2016125" cy="0"/>
          </a:xfrm>
          <a:prstGeom prst="straightConnector1">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175125" y="2257517"/>
            <a:ext cx="2016125" cy="0"/>
          </a:xfrm>
          <a:prstGeom prst="straightConnector1">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6191250" y="2257517"/>
            <a:ext cx="2016125" cy="0"/>
          </a:xfrm>
          <a:prstGeom prst="straightConnector1">
            <a:avLst/>
          </a:prstGeom>
          <a:ln w="127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254379" y="3012985"/>
            <a:ext cx="3097212" cy="252413"/>
          </a:xfrm>
          <a:prstGeom prst="rect">
            <a:avLst/>
          </a:prstGeom>
          <a:solidFill>
            <a:srgbClr val="E17000"/>
          </a:solidFill>
          <a:ln cmpd="sng">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fr-FR" sz="1200" b="1" kern="0" dirty="0" smtClean="0">
                <a:solidFill>
                  <a:schemeClr val="bg1"/>
                </a:solidFill>
                <a:cs typeface="Arial" charset="0"/>
                <a:sym typeface="Wingdings" pitchFamily="2" charset="2"/>
              </a:rPr>
              <a:t>PHASE 3</a:t>
            </a:r>
            <a:endParaRPr lang="fr-FR" altLang="fr-FR" sz="1200" b="1" kern="0" dirty="0">
              <a:solidFill>
                <a:schemeClr val="bg1"/>
              </a:solidFill>
              <a:cs typeface="Arial" charset="0"/>
              <a:sym typeface="Wingdings" pitchFamily="2" charset="2"/>
            </a:endParaRPr>
          </a:p>
        </p:txBody>
      </p:sp>
      <p:sp>
        <p:nvSpPr>
          <p:cNvPr id="36" name="ZoneTexte 35"/>
          <p:cNvSpPr txBox="1"/>
          <p:nvPr/>
        </p:nvSpPr>
        <p:spPr>
          <a:xfrm>
            <a:off x="647700" y="1942927"/>
            <a:ext cx="503238" cy="261937"/>
          </a:xfrm>
          <a:prstGeom prst="rect">
            <a:avLst/>
          </a:prstGeom>
          <a:noFill/>
        </p:spPr>
        <p:txBody>
          <a:bodyPr>
            <a:spAutoFit/>
          </a:bodyPr>
          <a:lstStyle/>
          <a:p>
            <a:pPr>
              <a:defRPr/>
            </a:pPr>
            <a:r>
              <a:rPr lang="fr-FR" sz="1100" b="1" dirty="0">
                <a:solidFill>
                  <a:srgbClr val="000000"/>
                </a:solidFill>
                <a:cs typeface="Arial" panose="020B0604020202020204" pitchFamily="34" charset="0"/>
              </a:rPr>
              <a:t>2013</a:t>
            </a:r>
            <a:endParaRPr lang="fr-FR" sz="1050" b="1" dirty="0">
              <a:solidFill>
                <a:srgbClr val="000000"/>
              </a:solidFill>
              <a:cs typeface="Arial" panose="020B0604020202020204" pitchFamily="34" charset="0"/>
            </a:endParaRPr>
          </a:p>
        </p:txBody>
      </p:sp>
      <p:sp>
        <p:nvSpPr>
          <p:cNvPr id="37" name="ZoneTexte 33"/>
          <p:cNvSpPr txBox="1">
            <a:spLocks noChangeArrowheads="1"/>
          </p:cNvSpPr>
          <p:nvPr/>
        </p:nvSpPr>
        <p:spPr bwMode="auto">
          <a:xfrm>
            <a:off x="1547664" y="1990750"/>
            <a:ext cx="503238" cy="261937"/>
          </a:xfrm>
          <a:prstGeom prst="rect">
            <a:avLst/>
          </a:prstGeom>
          <a:noFill/>
          <a:ln w="9525">
            <a:noFill/>
            <a:miter lim="800000"/>
            <a:headEnd/>
            <a:tailEnd/>
          </a:ln>
        </p:spPr>
        <p:txBody>
          <a:bodyPr>
            <a:spAutoFit/>
          </a:bodyPr>
          <a:lstStyle/>
          <a:p>
            <a:r>
              <a:rPr lang="fr-FR" sz="1100" b="1" dirty="0">
                <a:solidFill>
                  <a:srgbClr val="000000"/>
                </a:solidFill>
              </a:rPr>
              <a:t>2014</a:t>
            </a:r>
          </a:p>
        </p:txBody>
      </p:sp>
      <p:sp>
        <p:nvSpPr>
          <p:cNvPr id="38" name="ZoneTexte 34"/>
          <p:cNvSpPr txBox="1">
            <a:spLocks noChangeArrowheads="1"/>
          </p:cNvSpPr>
          <p:nvPr/>
        </p:nvSpPr>
        <p:spPr bwMode="auto">
          <a:xfrm>
            <a:off x="2879725" y="1988840"/>
            <a:ext cx="503238" cy="261937"/>
          </a:xfrm>
          <a:prstGeom prst="rect">
            <a:avLst/>
          </a:prstGeom>
          <a:noFill/>
          <a:ln w="9525">
            <a:noFill/>
            <a:miter lim="800000"/>
            <a:headEnd/>
            <a:tailEnd/>
          </a:ln>
        </p:spPr>
        <p:txBody>
          <a:bodyPr>
            <a:spAutoFit/>
          </a:bodyPr>
          <a:lstStyle/>
          <a:p>
            <a:r>
              <a:rPr lang="fr-FR" sz="1100" b="1" dirty="0">
                <a:solidFill>
                  <a:srgbClr val="000000"/>
                </a:solidFill>
              </a:rPr>
              <a:t>2015</a:t>
            </a:r>
          </a:p>
        </p:txBody>
      </p:sp>
      <p:sp>
        <p:nvSpPr>
          <p:cNvPr id="39" name="ZoneTexte 35"/>
          <p:cNvSpPr txBox="1">
            <a:spLocks noChangeArrowheads="1"/>
          </p:cNvSpPr>
          <p:nvPr/>
        </p:nvSpPr>
        <p:spPr bwMode="auto">
          <a:xfrm>
            <a:off x="4895850" y="1988452"/>
            <a:ext cx="503238" cy="261937"/>
          </a:xfrm>
          <a:prstGeom prst="rect">
            <a:avLst/>
          </a:prstGeom>
          <a:noFill/>
          <a:ln w="9525">
            <a:noFill/>
            <a:miter lim="800000"/>
            <a:headEnd/>
            <a:tailEnd/>
          </a:ln>
        </p:spPr>
        <p:txBody>
          <a:bodyPr>
            <a:spAutoFit/>
          </a:bodyPr>
          <a:lstStyle/>
          <a:p>
            <a:r>
              <a:rPr lang="fr-FR" sz="1100" b="1" dirty="0">
                <a:solidFill>
                  <a:srgbClr val="000000"/>
                </a:solidFill>
              </a:rPr>
              <a:t>2016</a:t>
            </a:r>
          </a:p>
        </p:txBody>
      </p:sp>
      <p:sp>
        <p:nvSpPr>
          <p:cNvPr id="40" name="ZoneTexte 36"/>
          <p:cNvSpPr txBox="1">
            <a:spLocks noChangeArrowheads="1"/>
          </p:cNvSpPr>
          <p:nvPr/>
        </p:nvSpPr>
        <p:spPr bwMode="auto">
          <a:xfrm>
            <a:off x="6911975" y="1988452"/>
            <a:ext cx="503238" cy="261937"/>
          </a:xfrm>
          <a:prstGeom prst="rect">
            <a:avLst/>
          </a:prstGeom>
          <a:noFill/>
          <a:ln w="9525">
            <a:noFill/>
            <a:miter lim="800000"/>
            <a:headEnd/>
            <a:tailEnd/>
          </a:ln>
        </p:spPr>
        <p:txBody>
          <a:bodyPr>
            <a:spAutoFit/>
          </a:bodyPr>
          <a:lstStyle/>
          <a:p>
            <a:r>
              <a:rPr lang="fr-FR" sz="1100" b="1" dirty="0">
                <a:solidFill>
                  <a:srgbClr val="000000"/>
                </a:solidFill>
              </a:rPr>
              <a:t>2017</a:t>
            </a:r>
          </a:p>
        </p:txBody>
      </p:sp>
      <p:sp>
        <p:nvSpPr>
          <p:cNvPr id="41" name="ZoneTexte 40"/>
          <p:cNvSpPr txBox="1"/>
          <p:nvPr/>
        </p:nvSpPr>
        <p:spPr>
          <a:xfrm>
            <a:off x="2667787" y="3483845"/>
            <a:ext cx="2304256" cy="338554"/>
          </a:xfrm>
          <a:prstGeom prst="rect">
            <a:avLst/>
          </a:prstGeom>
          <a:noFill/>
        </p:spPr>
        <p:txBody>
          <a:bodyPr wrap="square">
            <a:spAutoFit/>
          </a:bodyPr>
          <a:lstStyle/>
          <a:p>
            <a:pPr algn="ctr">
              <a:defRPr/>
            </a:pPr>
            <a:r>
              <a:rPr lang="fr-FR" altLang="fr-FR" sz="1600" b="1" kern="0" dirty="0" smtClean="0">
                <a:solidFill>
                  <a:srgbClr val="E47E14"/>
                </a:solidFill>
                <a:latin typeface="Calibri"/>
                <a:sym typeface="Wingdings" pitchFamily="2" charset="2"/>
              </a:rPr>
              <a:t>Phase 2 = 9 formalités</a:t>
            </a:r>
            <a:endParaRPr lang="fr-FR" altLang="fr-FR" sz="1600" b="1" kern="0" dirty="0">
              <a:solidFill>
                <a:srgbClr val="E47E14"/>
              </a:solidFill>
              <a:latin typeface="Calibri"/>
              <a:sym typeface="Wingdings" pitchFamily="2" charset="2"/>
            </a:endParaRPr>
          </a:p>
        </p:txBody>
      </p:sp>
      <p:sp>
        <p:nvSpPr>
          <p:cNvPr id="42" name="ZoneTexte 41"/>
          <p:cNvSpPr txBox="1"/>
          <p:nvPr/>
        </p:nvSpPr>
        <p:spPr>
          <a:xfrm>
            <a:off x="6100959" y="3487383"/>
            <a:ext cx="2304256" cy="338554"/>
          </a:xfrm>
          <a:prstGeom prst="rect">
            <a:avLst/>
          </a:prstGeom>
          <a:noFill/>
        </p:spPr>
        <p:txBody>
          <a:bodyPr wrap="square">
            <a:spAutoFit/>
          </a:bodyPr>
          <a:lstStyle/>
          <a:p>
            <a:pPr algn="ctr">
              <a:defRPr/>
            </a:pPr>
            <a:r>
              <a:rPr lang="fr-FR" altLang="fr-FR" sz="1600" b="1" kern="0" dirty="0" smtClean="0">
                <a:solidFill>
                  <a:srgbClr val="E47E14"/>
                </a:solidFill>
                <a:latin typeface="Calibri"/>
                <a:sym typeface="Wingdings" pitchFamily="2" charset="2"/>
              </a:rPr>
              <a:t>Phase 3 = 24 formalités</a:t>
            </a:r>
            <a:endParaRPr lang="fr-FR" altLang="fr-FR" sz="1600" b="1" kern="0" dirty="0">
              <a:solidFill>
                <a:srgbClr val="E47E14"/>
              </a:solidFill>
              <a:latin typeface="Calibri"/>
              <a:sym typeface="Wingdings" pitchFamily="2" charset="2"/>
            </a:endParaRPr>
          </a:p>
        </p:txBody>
      </p:sp>
      <p:sp>
        <p:nvSpPr>
          <p:cNvPr id="43" name="ZoneTexte 42"/>
          <p:cNvSpPr txBox="1"/>
          <p:nvPr/>
        </p:nvSpPr>
        <p:spPr>
          <a:xfrm>
            <a:off x="395536" y="2710830"/>
            <a:ext cx="1368152" cy="400110"/>
          </a:xfrm>
          <a:prstGeom prst="rect">
            <a:avLst/>
          </a:prstGeom>
          <a:noFill/>
          <a:ln>
            <a:solidFill>
              <a:schemeClr val="tx1">
                <a:lumMod val="85000"/>
                <a:lumOff val="15000"/>
              </a:schemeClr>
            </a:solidFill>
          </a:ln>
        </p:spPr>
        <p:txBody>
          <a:bodyPr wrap="square" rtlCol="0">
            <a:spAutoFit/>
          </a:bodyPr>
          <a:lstStyle/>
          <a:p>
            <a:pPr algn="ctr"/>
            <a:r>
              <a:rPr lang="fr-FR" sz="1000" b="1" dirty="0" smtClean="0"/>
              <a:t>Avril 2013 Ouverture Phase 1</a:t>
            </a:r>
          </a:p>
        </p:txBody>
      </p:sp>
      <p:sp>
        <p:nvSpPr>
          <p:cNvPr id="44" name="ZoneTexte 43"/>
          <p:cNvSpPr txBox="1"/>
          <p:nvPr/>
        </p:nvSpPr>
        <p:spPr>
          <a:xfrm>
            <a:off x="2174785" y="2990826"/>
            <a:ext cx="1368152" cy="400110"/>
          </a:xfrm>
          <a:prstGeom prst="rect">
            <a:avLst/>
          </a:prstGeom>
          <a:noFill/>
          <a:ln>
            <a:solidFill>
              <a:schemeClr val="tx1">
                <a:lumMod val="85000"/>
                <a:lumOff val="15000"/>
              </a:schemeClr>
            </a:solidFill>
          </a:ln>
        </p:spPr>
        <p:txBody>
          <a:bodyPr wrap="square" rtlCol="0">
            <a:spAutoFit/>
          </a:bodyPr>
          <a:lstStyle/>
          <a:p>
            <a:pPr algn="ctr"/>
            <a:r>
              <a:rPr lang="fr-FR" sz="1000" b="1" dirty="0" smtClean="0"/>
              <a:t>Mars 2015 Ouverture Phase 2</a:t>
            </a:r>
          </a:p>
        </p:txBody>
      </p:sp>
      <p:sp>
        <p:nvSpPr>
          <p:cNvPr id="45" name="ZoneTexte 44"/>
          <p:cNvSpPr txBox="1"/>
          <p:nvPr/>
        </p:nvSpPr>
        <p:spPr>
          <a:xfrm>
            <a:off x="4788024" y="3681256"/>
            <a:ext cx="1368152" cy="400110"/>
          </a:xfrm>
          <a:prstGeom prst="rect">
            <a:avLst/>
          </a:prstGeom>
          <a:noFill/>
          <a:ln>
            <a:solidFill>
              <a:schemeClr val="tx1">
                <a:lumMod val="85000"/>
                <a:lumOff val="15000"/>
              </a:schemeClr>
            </a:solidFill>
          </a:ln>
        </p:spPr>
        <p:txBody>
          <a:bodyPr wrap="square" rtlCol="0">
            <a:spAutoFit/>
          </a:bodyPr>
          <a:lstStyle/>
          <a:p>
            <a:pPr algn="ctr"/>
            <a:r>
              <a:rPr lang="fr-FR" sz="1000" b="1" dirty="0" smtClean="0"/>
              <a:t>Septembre 2016 Ouverture Phase 3</a:t>
            </a:r>
          </a:p>
        </p:txBody>
      </p:sp>
      <p:sp>
        <p:nvSpPr>
          <p:cNvPr id="30" name="Titre 2"/>
          <p:cNvSpPr txBox="1">
            <a:spLocks/>
          </p:cNvSpPr>
          <p:nvPr/>
        </p:nvSpPr>
        <p:spPr>
          <a:xfrm>
            <a:off x="1187624" y="115888"/>
            <a:ext cx="6408564" cy="504825"/>
          </a:xfrm>
          <a:prstGeom prst="rect">
            <a:avLst/>
          </a:prstGeom>
        </p:spPr>
        <p:txBody>
          <a:bodyPr/>
          <a:lstStyle/>
          <a:p>
            <a:pPr>
              <a:defRPr/>
            </a:pPr>
            <a:r>
              <a:rPr lang="fr-FR" altLang="fr-FR" sz="2400" b="1" dirty="0" smtClean="0">
                <a:solidFill>
                  <a:schemeClr val="bg1"/>
                </a:solidFill>
                <a:latin typeface="+mj-lt"/>
                <a:ea typeface="+mj-ea"/>
                <a:cs typeface="+mj-cs"/>
              </a:rPr>
              <a:t>Déploiement et calendrier</a:t>
            </a:r>
            <a:endParaRPr lang="fr-FR" sz="2400" b="1" dirty="0">
              <a:solidFill>
                <a:schemeClr val="bg1"/>
              </a:solidFill>
              <a:latin typeface="+mj-lt"/>
              <a:ea typeface="+mj-ea"/>
              <a:cs typeface="+mj-cs"/>
            </a:endParaRPr>
          </a:p>
        </p:txBody>
      </p:sp>
    </p:spTree>
    <p:extLst>
      <p:ext uri="{BB962C8B-B14F-4D97-AF65-F5344CB8AC3E}">
        <p14:creationId xmlns:p14="http://schemas.microsoft.com/office/powerpoint/2010/main" val="396912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_MF_rouge (ppt2007)">
  <a:themeElements>
    <a:clrScheme name="FNMF">
      <a:dk1>
        <a:sysClr val="windowText" lastClr="000000"/>
      </a:dk1>
      <a:lt1>
        <a:sysClr val="window" lastClr="FFFFFF"/>
      </a:lt1>
      <a:dk2>
        <a:srgbClr val="1F497D"/>
      </a:dk2>
      <a:lt2>
        <a:srgbClr val="EEECE1"/>
      </a:lt2>
      <a:accent1>
        <a:srgbClr val="E31818"/>
      </a:accent1>
      <a:accent2>
        <a:srgbClr val="FF6600"/>
      </a:accent2>
      <a:accent3>
        <a:srgbClr val="92D050"/>
      </a:accent3>
      <a:accent4>
        <a:srgbClr val="800080"/>
      </a:accent4>
      <a:accent5>
        <a:srgbClr val="4BACC6"/>
      </a:accent5>
      <a:accent6>
        <a:srgbClr val="F75779"/>
      </a:accent6>
      <a:hlink>
        <a:srgbClr val="000000"/>
      </a:hlink>
      <a:folHlink>
        <a:srgbClr val="FF9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ncip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ncip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ncip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ncip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ncip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ncip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ncip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ncip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ncip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ncip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ncip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ncip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incipal 13">
        <a:dk1>
          <a:srgbClr val="000000"/>
        </a:dk1>
        <a:lt1>
          <a:srgbClr val="FFFFFF"/>
        </a:lt1>
        <a:dk2>
          <a:srgbClr val="F8F8F8"/>
        </a:dk2>
        <a:lt2>
          <a:srgbClr val="808080"/>
        </a:lt2>
        <a:accent1>
          <a:srgbClr val="D30228"/>
        </a:accent1>
        <a:accent2>
          <a:srgbClr val="D30228"/>
        </a:accent2>
        <a:accent3>
          <a:srgbClr val="FFFFFF"/>
        </a:accent3>
        <a:accent4>
          <a:srgbClr val="000000"/>
        </a:accent4>
        <a:accent5>
          <a:srgbClr val="E6AAAC"/>
        </a:accent5>
        <a:accent6>
          <a:srgbClr val="BF0223"/>
        </a:accent6>
        <a:hlink>
          <a:srgbClr val="D30228"/>
        </a:hlink>
        <a:folHlink>
          <a:srgbClr val="777777"/>
        </a:folHlink>
      </a:clrScheme>
      <a:clrMap bg1="lt1" tx1="dk1" bg2="lt2" tx2="dk2" accent1="accent1" accent2="accent2" accent3="accent3" accent4="accent4" accent5="accent5" accent6="accent6" hlink="hlink" folHlink="folHlink"/>
    </a:extraClrScheme>
    <a:extraClrScheme>
      <a:clrScheme name="Principal 14">
        <a:dk1>
          <a:srgbClr val="080808"/>
        </a:dk1>
        <a:lt1>
          <a:srgbClr val="FFFFFF"/>
        </a:lt1>
        <a:dk2>
          <a:srgbClr val="F8F8F8"/>
        </a:dk2>
        <a:lt2>
          <a:srgbClr val="808080"/>
        </a:lt2>
        <a:accent1>
          <a:srgbClr val="D30228"/>
        </a:accent1>
        <a:accent2>
          <a:srgbClr val="D30228"/>
        </a:accent2>
        <a:accent3>
          <a:srgbClr val="FFFFFF"/>
        </a:accent3>
        <a:accent4>
          <a:srgbClr val="060606"/>
        </a:accent4>
        <a:accent5>
          <a:srgbClr val="E6AAAC"/>
        </a:accent5>
        <a:accent6>
          <a:srgbClr val="BF0223"/>
        </a:accent6>
        <a:hlink>
          <a:srgbClr val="D30228"/>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que_MF_rouge (ppt2007)">
  <a:themeElements>
    <a:clrScheme name="FNMF">
      <a:dk1>
        <a:sysClr val="windowText" lastClr="000000"/>
      </a:dk1>
      <a:lt1>
        <a:sysClr val="window" lastClr="FFFFFF"/>
      </a:lt1>
      <a:dk2>
        <a:srgbClr val="1F497D"/>
      </a:dk2>
      <a:lt2>
        <a:srgbClr val="EEECE1"/>
      </a:lt2>
      <a:accent1>
        <a:srgbClr val="E31818"/>
      </a:accent1>
      <a:accent2>
        <a:srgbClr val="FF6600"/>
      </a:accent2>
      <a:accent3>
        <a:srgbClr val="92D050"/>
      </a:accent3>
      <a:accent4>
        <a:srgbClr val="800080"/>
      </a:accent4>
      <a:accent5>
        <a:srgbClr val="4BACC6"/>
      </a:accent5>
      <a:accent6>
        <a:srgbClr val="F75779"/>
      </a:accent6>
      <a:hlink>
        <a:srgbClr val="000000"/>
      </a:hlink>
      <a:folHlink>
        <a:srgbClr val="FF9900"/>
      </a:folHlink>
    </a:clrScheme>
    <a:fontScheme name="Princip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ncip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ncip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ncip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ncip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ncip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ncip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ncip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ncip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ncip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ncip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ncip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ncip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incipal 13">
        <a:dk1>
          <a:srgbClr val="000000"/>
        </a:dk1>
        <a:lt1>
          <a:srgbClr val="FFFFFF"/>
        </a:lt1>
        <a:dk2>
          <a:srgbClr val="F8F8F8"/>
        </a:dk2>
        <a:lt2>
          <a:srgbClr val="808080"/>
        </a:lt2>
        <a:accent1>
          <a:srgbClr val="D30228"/>
        </a:accent1>
        <a:accent2>
          <a:srgbClr val="D30228"/>
        </a:accent2>
        <a:accent3>
          <a:srgbClr val="FFFFFF"/>
        </a:accent3>
        <a:accent4>
          <a:srgbClr val="000000"/>
        </a:accent4>
        <a:accent5>
          <a:srgbClr val="E6AAAC"/>
        </a:accent5>
        <a:accent6>
          <a:srgbClr val="BF0223"/>
        </a:accent6>
        <a:hlink>
          <a:srgbClr val="D30228"/>
        </a:hlink>
        <a:folHlink>
          <a:srgbClr val="777777"/>
        </a:folHlink>
      </a:clrScheme>
      <a:clrMap bg1="lt1" tx1="dk1" bg2="lt2" tx2="dk2" accent1="accent1" accent2="accent2" accent3="accent3" accent4="accent4" accent5="accent5" accent6="accent6" hlink="hlink" folHlink="folHlink"/>
    </a:extraClrScheme>
    <a:extraClrScheme>
      <a:clrScheme name="Principal 14">
        <a:dk1>
          <a:srgbClr val="080808"/>
        </a:dk1>
        <a:lt1>
          <a:srgbClr val="FFFFFF"/>
        </a:lt1>
        <a:dk2>
          <a:srgbClr val="F8F8F8"/>
        </a:dk2>
        <a:lt2>
          <a:srgbClr val="808080"/>
        </a:lt2>
        <a:accent1>
          <a:srgbClr val="D30228"/>
        </a:accent1>
        <a:accent2>
          <a:srgbClr val="D30228"/>
        </a:accent2>
        <a:accent3>
          <a:srgbClr val="FFFFFF"/>
        </a:accent3>
        <a:accent4>
          <a:srgbClr val="060606"/>
        </a:accent4>
        <a:accent5>
          <a:srgbClr val="E6AAAC"/>
        </a:accent5>
        <a:accent6>
          <a:srgbClr val="BF0223"/>
        </a:accent6>
        <a:hlink>
          <a:srgbClr val="D30228"/>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Masque_MF_rouge (ppt2007)</Template>
  <TotalTime>17155</TotalTime>
  <Words>3399</Words>
  <Application>Microsoft Office PowerPoint</Application>
  <PresentationFormat>Affichage à l'écran (4:3)</PresentationFormat>
  <Paragraphs>532</Paragraphs>
  <Slides>52</Slides>
  <Notes>42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52</vt:i4>
      </vt:variant>
    </vt:vector>
  </HeadingPairs>
  <TitlesOfParts>
    <vt:vector size="64" baseType="lpstr">
      <vt:lpstr>MS PGothic</vt:lpstr>
      <vt:lpstr>Arial</vt:lpstr>
      <vt:lpstr>Calibri</vt:lpstr>
      <vt:lpstr>Osaka</vt:lpstr>
      <vt:lpstr>Tahoma</vt:lpstr>
      <vt:lpstr>Times New Roman</vt:lpstr>
      <vt:lpstr>Webdings</vt:lpstr>
      <vt:lpstr>Wingdings</vt:lpstr>
      <vt:lpstr>Wingdings 2</vt:lpstr>
      <vt:lpstr>Wingdings 3</vt:lpstr>
      <vt:lpstr>Masque_MF_rouge (ppt2007)</vt:lpstr>
      <vt:lpstr>1_Masque_MF_rouge (ppt2007)</vt:lpstr>
      <vt:lpstr>2017, année clé dans les relations mutuelles/entreprises </vt:lpstr>
      <vt:lpstr>Présentation PowerPoint</vt:lpstr>
      <vt:lpstr>Introduction</vt:lpstr>
      <vt:lpstr>Présentation PowerPoint</vt:lpstr>
      <vt:lpstr>DÉCLARATION SOCIALE NOMINATIVE</vt:lpstr>
      <vt:lpstr>Cadre institutionnel et calendrier du projet DSN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situation des mutuelles</vt:lpstr>
      <vt:lpstr>Présentation PowerPoint</vt:lpstr>
      <vt:lpstr>Présentation PowerPoint</vt:lpstr>
      <vt:lpstr>Les impacts métiers pour les mutuelles</vt:lpstr>
      <vt:lpstr>Nature des impacts de la DSN</vt:lpstr>
      <vt:lpstr>Impacts de la DSN sur les processus dans les mutuelles</vt:lpstr>
      <vt:lpstr>Principales opportunités – Gestion des adhésions et affiliations</vt:lpstr>
      <vt:lpstr>Principales opportunités – Gestion des Cotisations et du recouvrement</vt:lpstr>
      <vt:lpstr>Principales opportunités – Gestion des Prestations / relation Client</vt:lpstr>
      <vt:lpstr>Principales opportunités – Gestion des relations avec les entreprises</vt:lpstr>
      <vt:lpstr>Conduite du changement</vt:lpstr>
      <vt:lpstr>Comment les échanges avec les entreprises évoluent</vt:lpstr>
      <vt:lpstr>Aperçu du contenu d’une DSN mensuelle</vt:lpstr>
      <vt:lpstr>Cinématique des flux DSN</vt:lpstr>
      <vt:lpstr>La fiche de paramétrage</vt:lpstr>
      <vt:lpstr> Les flux d’échanges DSN et CRM</vt:lpstr>
      <vt:lpstr>Présentation PowerPoint</vt:lpstr>
      <vt:lpstr>Témoignages de mutuelles</vt:lpstr>
      <vt:lpstr> Témoignages des mutuelles</vt:lpstr>
      <vt:lpstr>Prélèvement de l‘impôt sur le revenu à la source (projet PAS)</vt:lpstr>
      <vt:lpstr>Les principes de la réforme</vt:lpstr>
      <vt:lpstr>Le PAS dans les mutuelles</vt:lpstr>
      <vt:lpstr>Obligations des mutuelles en tant que collecteur</vt:lpstr>
      <vt:lpstr>Impacts dans la gestion des mutuelles</vt:lpstr>
      <vt:lpstr>Les liens entre le PAS et la DSN</vt:lpstr>
      <vt:lpstr>Calendrier de la réforme</vt:lpstr>
      <vt:lpstr>Les autres projets liés aux relations avec les entreprises</vt:lpstr>
      <vt:lpstr>COTIZEN : Gestion des ordres de paiements</vt:lpstr>
      <vt:lpstr>Le contexte</vt:lpstr>
      <vt:lpstr>Les objectifs du projet</vt:lpstr>
      <vt:lpstr>Le fonctionnement</vt:lpstr>
      <vt:lpstr>Les actions à mener par les mutuelles</vt:lpstr>
      <vt:lpstr>Présentation PowerPoint</vt:lpstr>
      <vt:lpstr>Bordereaux de paiement des indemnités journalières</vt:lpstr>
      <vt:lpstr>Le contexte général et l ’objectif du projet</vt:lpstr>
      <vt:lpstr>L’intérêt du service pour les mutuelles</vt:lpstr>
      <vt:lpstr>Le fonctionnement</vt:lpstr>
      <vt:lpstr>Les actions à mener par les mutuelles</vt:lpstr>
      <vt:lpstr>Présentation PowerPoint</vt:lpstr>
    </vt:vector>
  </TitlesOfParts>
  <Company>GPMF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CLIQUER ICI POUR MODIFIER LE TITRE</dc:title>
  <dc:creator>Ribeiro</dc:creator>
  <cp:lastModifiedBy>Alain CARRON</cp:lastModifiedBy>
  <cp:revision>1223</cp:revision>
  <cp:lastPrinted>2015-06-01T12:49:55Z</cp:lastPrinted>
  <dcterms:created xsi:type="dcterms:W3CDTF">2013-04-18T08:11:46Z</dcterms:created>
  <dcterms:modified xsi:type="dcterms:W3CDTF">2016-11-09T13:10:53Z</dcterms:modified>
</cp:coreProperties>
</file>