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5" r:id="rId3"/>
    <p:sldId id="264" r:id="rId4"/>
    <p:sldId id="268" r:id="rId5"/>
    <p:sldId id="265" r:id="rId6"/>
    <p:sldId id="289" r:id="rId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62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-3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FECC34-102F-6B42-91E0-5C8F64ED182D}" type="datetimeFigureOut">
              <a:rPr lang="fr-FR" smtClean="0"/>
              <a:pPr/>
              <a:t>6/06/16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77B03F-982E-4842-B5B9-F3C935D94918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46A05-42B8-4B43-9EC7-DDA445A05034}" type="datetimeFigureOut">
              <a:rPr lang="fr-FR" smtClean="0"/>
              <a:pPr/>
              <a:t>6/06/16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849C1-4B76-D04E-AD6F-7CAFA4DCA15C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FA73-F8B3-B64B-BAB2-9A2C56D70BCA}" type="datetime1">
              <a:rPr lang="fr-FR" smtClean="0"/>
              <a:pPr/>
              <a:t>6/06/16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E0E7-3464-BC45-89DA-07154966ED4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3109D-D955-4647-BB78-952703A17CBC}" type="datetime1">
              <a:rPr lang="fr-FR" smtClean="0"/>
              <a:pPr/>
              <a:t>6/06/16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E0E7-3464-BC45-89DA-07154966ED4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B43CA-919F-C742-B340-BC8A999672D9}" type="datetime1">
              <a:rPr lang="fr-FR" smtClean="0"/>
              <a:pPr/>
              <a:t>6/06/16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E0E7-3464-BC45-89DA-07154966ED4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3DF7-3CC0-6348-9A03-E1D2B3DC060F}" type="datetime1">
              <a:rPr lang="fr-FR" smtClean="0"/>
              <a:pPr/>
              <a:t>6/06/16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E0E7-3464-BC45-89DA-07154966ED4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5791-BC34-2141-95F2-AFD17ED1173B}" type="datetime1">
              <a:rPr lang="fr-FR" smtClean="0"/>
              <a:pPr/>
              <a:t>6/06/16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E0E7-3464-BC45-89DA-07154966ED4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C9766-1D6B-D74F-91E8-84915A78361E}" type="datetime1">
              <a:rPr lang="fr-FR" smtClean="0"/>
              <a:pPr/>
              <a:t>6/06/16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E0E7-3464-BC45-89DA-07154966ED4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2B47-1676-EF4E-BD65-D2DB0597F3D9}" type="datetime1">
              <a:rPr lang="fr-FR" smtClean="0"/>
              <a:pPr/>
              <a:t>6/06/16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E0E7-3464-BC45-89DA-07154966ED4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287A-8599-934F-B4A7-FBB9B6377385}" type="datetime1">
              <a:rPr lang="fr-FR" smtClean="0"/>
              <a:pPr/>
              <a:t>6/06/16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E0E7-3464-BC45-89DA-07154966ED4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D13FD-1588-0743-A213-366E3151C038}" type="datetime1">
              <a:rPr lang="fr-FR" smtClean="0"/>
              <a:pPr/>
              <a:t>6/06/16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E0E7-3464-BC45-89DA-07154966ED4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49D84-D540-E04C-A868-CA8993142D10}" type="datetime1">
              <a:rPr lang="fr-FR" smtClean="0"/>
              <a:pPr/>
              <a:t>6/06/16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E0E7-3464-BC45-89DA-07154966ED4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38A82-410E-4940-ABC9-455C09C363DF}" type="datetime1">
              <a:rPr lang="fr-FR" smtClean="0"/>
              <a:pPr/>
              <a:t>6/06/16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E0E7-3464-BC45-89DA-07154966ED4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3590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408686"/>
            <a:ext cx="8229600" cy="47174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Neo Sans Pro"/>
                <a:cs typeface="Neo Sans Pro"/>
              </a:defRPr>
            </a:lvl1pPr>
          </a:lstStyle>
          <a:p>
            <a:fld id="{3B2D992D-748C-4040-A02F-6CE7D62F2422}" type="datetime1">
              <a:rPr lang="fr-FR" smtClean="0"/>
              <a:pPr/>
              <a:t>6/06/16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Neo Sans Pro"/>
                <a:cs typeface="Neo Sans Pro"/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Neo Sans Pro"/>
                <a:cs typeface="Neo Sans Pro"/>
              </a:defRPr>
            </a:lvl1pPr>
          </a:lstStyle>
          <a:p>
            <a:fld id="{D871E0E7-3464-BC45-89DA-07154966ED4E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Neo Sans Pro"/>
          <a:ea typeface="+mj-ea"/>
          <a:cs typeface="Neo Sans Pr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Neo Sans Pro"/>
          <a:ea typeface="+mn-ea"/>
          <a:cs typeface="Neo Sans Pr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Neo Sans Pro"/>
          <a:ea typeface="+mn-ea"/>
          <a:cs typeface="Neo Sans Pr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Neo Sans Pro"/>
          <a:ea typeface="+mn-ea"/>
          <a:cs typeface="Neo Sans Pr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Neo Sans Pro"/>
          <a:ea typeface="+mn-ea"/>
          <a:cs typeface="Neo Sans Pr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Neo Sans Pro"/>
          <a:ea typeface="+mn-ea"/>
          <a:cs typeface="Neo Sans 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90553" y="2045761"/>
            <a:ext cx="7939617" cy="1470025"/>
          </a:xfrm>
        </p:spPr>
        <p:txBody>
          <a:bodyPr>
            <a:normAutofit/>
          </a:bodyPr>
          <a:lstStyle/>
          <a:p>
            <a:r>
              <a:rPr lang="fr-FR" b="1" dirty="0" smtClean="0"/>
              <a:t>ISR : un état des lieux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90553" y="3748621"/>
            <a:ext cx="7939617" cy="1752600"/>
          </a:xfrm>
        </p:spPr>
        <p:txBody>
          <a:bodyPr>
            <a:normAutofit/>
          </a:bodyPr>
          <a:lstStyle/>
          <a:p>
            <a:r>
              <a:rPr lang="fr-FR" dirty="0" smtClean="0"/>
              <a:t>Vincent </a:t>
            </a:r>
            <a:r>
              <a:rPr lang="fr-FR" dirty="0" err="1" smtClean="0"/>
              <a:t>Auriac</a:t>
            </a:r>
            <a:endParaRPr lang="fr-FR" dirty="0" smtClean="0"/>
          </a:p>
          <a:p>
            <a:r>
              <a:rPr lang="fr-FR" dirty="0" smtClean="0"/>
              <a:t>Président d’</a:t>
            </a:r>
            <a:r>
              <a:rPr lang="fr-FR" dirty="0" err="1" smtClean="0"/>
              <a:t>Axylia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04321" y="5387916"/>
            <a:ext cx="612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76</a:t>
            </a:r>
            <a:r>
              <a:rPr lang="fr-FR" sz="1200" dirty="0"/>
              <a:t>, rue de </a:t>
            </a:r>
            <a:r>
              <a:rPr lang="fr-FR" sz="1200" dirty="0" err="1"/>
              <a:t>Charenton</a:t>
            </a:r>
            <a:r>
              <a:rPr lang="fr-FR" sz="1200" dirty="0"/>
              <a:t> - 75012 </a:t>
            </a:r>
            <a:r>
              <a:rPr lang="fr-FR" sz="1200" dirty="0" smtClean="0"/>
              <a:t>PARIS    Mobile </a:t>
            </a:r>
            <a:r>
              <a:rPr lang="fr-FR" sz="1200" dirty="0"/>
              <a:t>: +33 (0)6 18 65 75 </a:t>
            </a:r>
            <a:r>
              <a:rPr lang="fr-FR" sz="1200" dirty="0" smtClean="0"/>
              <a:t>89    Tél </a:t>
            </a:r>
            <a:r>
              <a:rPr lang="fr-FR" sz="1200" dirty="0"/>
              <a:t>: + 33 (0)1 47 04 17 </a:t>
            </a:r>
            <a:r>
              <a:rPr lang="fr-FR" sz="1200" dirty="0" smtClean="0"/>
              <a:t>07</a:t>
            </a:r>
          </a:p>
          <a:p>
            <a:r>
              <a:rPr lang="fr-FR" sz="1200" dirty="0" err="1" smtClean="0"/>
              <a:t>vincent.auriac</a:t>
            </a:r>
            <a:r>
              <a:rPr lang="fr-FR" sz="1200" dirty="0" err="1"/>
              <a:t>@</a:t>
            </a:r>
            <a:r>
              <a:rPr lang="fr-FR" sz="1200" dirty="0" err="1" smtClean="0"/>
              <a:t>axylia.com</a:t>
            </a:r>
            <a:endParaRPr lang="fr-FR" sz="1200" b="1" dirty="0" smtClean="0"/>
          </a:p>
          <a:p>
            <a:r>
              <a:rPr lang="fr-FR" sz="1200" dirty="0" err="1" smtClean="0"/>
              <a:t>www.axylia.com</a:t>
            </a:r>
            <a:endParaRPr lang="fr-FR" sz="1200" dirty="0" smtClean="0"/>
          </a:p>
          <a:p>
            <a:r>
              <a:rPr lang="fr-FR" sz="1200" dirty="0" err="1" smtClean="0"/>
              <a:t>www.lesateliersdelafinanceresponsable.com</a:t>
            </a:r>
            <a:endParaRPr lang="fr-FR" sz="1200" dirty="0" smtClean="0"/>
          </a:p>
          <a:p>
            <a:r>
              <a:rPr lang="fr-FR" sz="1200" dirty="0" err="1" smtClean="0"/>
              <a:t>www.profitfornonprofitawards.com</a:t>
            </a:r>
            <a:endParaRPr lang="fr-FR" sz="1200" dirty="0" smtClean="0"/>
          </a:p>
          <a:p>
            <a:r>
              <a:rPr lang="fr-FR" sz="1200" dirty="0" err="1" smtClean="0"/>
              <a:t>Twitter</a:t>
            </a:r>
            <a:r>
              <a:rPr lang="fr-FR" sz="1200" dirty="0" smtClean="0"/>
              <a:t> </a:t>
            </a:r>
            <a:r>
              <a:rPr lang="fr-FR" sz="1200" dirty="0"/>
              <a:t>: @</a:t>
            </a:r>
            <a:r>
              <a:rPr lang="fr-FR" sz="1200" dirty="0" err="1" smtClean="0"/>
              <a:t>AxyliaAuriac</a:t>
            </a:r>
            <a:endParaRPr lang="fr-FR" sz="1200" dirty="0"/>
          </a:p>
        </p:txBody>
      </p:sp>
      <p:pic>
        <p:nvPicPr>
          <p:cNvPr id="5" name="Image 4" descr="LOGO_AXYLIA_RVB_1305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2846" y="5620483"/>
            <a:ext cx="1380596" cy="827256"/>
          </a:xfrm>
          <a:prstGeom prst="rect">
            <a:avLst/>
          </a:prstGeom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E0E7-3464-BC45-89DA-07154966ED4E}" type="slidenum">
              <a:rPr lang="fr-FR" smtClean="0"/>
              <a:pPr/>
              <a:t>1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353" y="212698"/>
            <a:ext cx="2350670" cy="16133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80999" y="1694880"/>
            <a:ext cx="8763001" cy="4933309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fr-FR" sz="2000" dirty="0" smtClean="0"/>
              <a:t>Société de Conseil en Investissements Financiers</a:t>
            </a:r>
          </a:p>
          <a:p>
            <a:endParaRPr lang="fr-FR" sz="2000" dirty="0"/>
          </a:p>
          <a:p>
            <a:pPr>
              <a:buFont typeface="Arial"/>
              <a:buChar char="•"/>
            </a:pPr>
            <a:r>
              <a:rPr lang="fr-FR" sz="2000" dirty="0" smtClean="0"/>
              <a:t>Axylia accompagne les acteurs du monde financier dans la construction </a:t>
            </a:r>
            <a:r>
              <a:rPr lang="fr-FR" sz="2000" b="1" dirty="0" smtClean="0"/>
              <a:t>de solutions financières concrètes </a:t>
            </a:r>
            <a:r>
              <a:rPr lang="fr-FR" sz="2000" dirty="0" smtClean="0"/>
              <a:t>intégrant les </a:t>
            </a:r>
            <a:r>
              <a:rPr lang="fr-FR" sz="2000" b="1" dirty="0" smtClean="0"/>
              <a:t>principes d’ISR, de finance responsable, solidaire,…</a:t>
            </a:r>
          </a:p>
          <a:p>
            <a:endParaRPr lang="fr-FR" sz="2000" dirty="0" smtClean="0"/>
          </a:p>
          <a:p>
            <a:pPr>
              <a:buFont typeface="Arial"/>
              <a:buChar char="•"/>
            </a:pPr>
            <a:r>
              <a:rPr lang="fr-FR" sz="2000" b="1" dirty="0" smtClean="0"/>
              <a:t>Recherche </a:t>
            </a:r>
            <a:r>
              <a:rPr lang="fr-FR" sz="2000" dirty="0" smtClean="0"/>
              <a:t>sur la finance responsable et altruiste depuis 1995</a:t>
            </a:r>
          </a:p>
          <a:p>
            <a:endParaRPr lang="fr-FR" sz="2000" dirty="0" smtClean="0"/>
          </a:p>
          <a:p>
            <a:pPr>
              <a:buFont typeface="Arial"/>
              <a:buChar char="•"/>
            </a:pPr>
            <a:r>
              <a:rPr lang="fr-FR" sz="2000" dirty="0" smtClean="0"/>
              <a:t>Placer la création de </a:t>
            </a:r>
            <a:r>
              <a:rPr lang="fr-FR" sz="2000" b="1" dirty="0" smtClean="0"/>
              <a:t>valeur financière et sociale </a:t>
            </a:r>
            <a:r>
              <a:rPr lang="fr-FR" sz="2000" dirty="0" smtClean="0"/>
              <a:t>au cœur de la démarche d’investissement responsable</a:t>
            </a:r>
          </a:p>
          <a:p>
            <a:endParaRPr lang="fr-FR" sz="2000" dirty="0"/>
          </a:p>
          <a:p>
            <a:pPr>
              <a:buFont typeface="Arial"/>
              <a:buChar char="•"/>
            </a:pPr>
            <a:r>
              <a:rPr lang="fr-FR" sz="2000" dirty="0" smtClean="0"/>
              <a:t>Organise chaque année les </a:t>
            </a:r>
            <a:r>
              <a:rPr lang="fr-FR" sz="2000" b="1" dirty="0" smtClean="0"/>
              <a:t>[profit for Non Profit] Awards </a:t>
            </a:r>
            <a:r>
              <a:rPr lang="fr-FR" sz="2000" dirty="0" smtClean="0"/>
              <a:t>et les </a:t>
            </a:r>
            <a:r>
              <a:rPr lang="fr-FR" sz="2000" b="1" dirty="0" smtClean="0"/>
              <a:t>Ateliers de la Finance Responsable (16 juin)</a:t>
            </a:r>
          </a:p>
          <a:p>
            <a:pPr marL="45720" indent="0">
              <a:buNone/>
            </a:pPr>
            <a:endParaRPr lang="fr-FR" sz="2000" dirty="0"/>
          </a:p>
          <a:p>
            <a:endParaRPr lang="fr-FR" sz="20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Axylia</a:t>
            </a:r>
            <a:endParaRPr lang="fr-FR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797479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peu d’histoire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408686"/>
            <a:ext cx="8504823" cy="4717478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Un mouvement né aux Etats-Unis à partir d’une approche d’exclusion (tabac, alcool, armes, jeux, nucléaire,..)</a:t>
            </a:r>
          </a:p>
          <a:p>
            <a:r>
              <a:rPr lang="fr-FR" dirty="0" smtClean="0"/>
              <a:t>La gestion éthique née en France en 1983</a:t>
            </a:r>
          </a:p>
          <a:p>
            <a:r>
              <a:rPr lang="fr-FR" dirty="0" smtClean="0"/>
              <a:t>Congrégations religieuses</a:t>
            </a:r>
          </a:p>
          <a:p>
            <a:r>
              <a:rPr lang="fr-FR" dirty="0" smtClean="0"/>
              <a:t>Une charte : Ethique et Investissement</a:t>
            </a:r>
          </a:p>
          <a:p>
            <a:r>
              <a:rPr lang="fr-FR" dirty="0" smtClean="0"/>
              <a:t>Puis l’ISR best in class (1997, création d’</a:t>
            </a:r>
            <a:r>
              <a:rPr lang="fr-FR" dirty="0" err="1" smtClean="0"/>
              <a:t>Arese</a:t>
            </a:r>
            <a:r>
              <a:rPr lang="fr-FR" dirty="0" smtClean="0"/>
              <a:t>)</a:t>
            </a:r>
          </a:p>
          <a:p>
            <a:r>
              <a:rPr lang="fr-FR" dirty="0" smtClean="0"/>
              <a:t>Puis l’ESG (2005)</a:t>
            </a:r>
          </a:p>
          <a:p>
            <a:r>
              <a:rPr lang="fr-FR" dirty="0" smtClean="0"/>
              <a:t>En 2015, 90% des encours sont institutionnels</a:t>
            </a:r>
          </a:p>
          <a:p>
            <a:r>
              <a:rPr lang="fr-FR" dirty="0" smtClean="0"/>
              <a:t>En 30 ans, on est passé des militants aux techniciens mais toujours pas de grand public (de l’éthique à l’ESG)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E0E7-3464-BC45-89DA-07154966ED4E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 chiffres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ISR (en France) :</a:t>
            </a:r>
          </a:p>
          <a:p>
            <a:pPr marL="571500" indent="-457200">
              <a:buNone/>
            </a:pPr>
            <a:r>
              <a:rPr lang="fr-FR" dirty="0" smtClean="0"/>
              <a:t>57 Mds € d’ISR de conviction (</a:t>
            </a:r>
            <a:r>
              <a:rPr lang="fr-FR" dirty="0" err="1" smtClean="0"/>
              <a:t>Novethic</a:t>
            </a:r>
            <a:r>
              <a:rPr lang="fr-FR" dirty="0" smtClean="0"/>
              <a:t>)</a:t>
            </a:r>
          </a:p>
          <a:p>
            <a:pPr>
              <a:buNone/>
            </a:pPr>
            <a:endParaRPr lang="fr-FR" b="1" dirty="0" smtClean="0"/>
          </a:p>
          <a:p>
            <a:r>
              <a:rPr lang="fr-FR" b="1" dirty="0" smtClean="0"/>
              <a:t>Rappel </a:t>
            </a:r>
            <a:r>
              <a:rPr lang="fr-FR" dirty="0" smtClean="0"/>
              <a:t>: 4 300 milliards € de gestion pour compte de tiers en France (source AFG)</a:t>
            </a:r>
          </a:p>
          <a:p>
            <a:endParaRPr lang="fr-FR" dirty="0" smtClean="0"/>
          </a:p>
          <a:p>
            <a:r>
              <a:rPr lang="fr-FR" dirty="0" smtClean="0"/>
              <a:t>Penser à l’ISR (côté) et à l’impact </a:t>
            </a:r>
            <a:r>
              <a:rPr lang="fr-FR" dirty="0" err="1" smtClean="0"/>
              <a:t>investing</a:t>
            </a:r>
            <a:r>
              <a:rPr lang="fr-FR" dirty="0" smtClean="0"/>
              <a:t> (non côté)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E0E7-3464-BC45-89DA-07154966ED4E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675539" y="6209452"/>
            <a:ext cx="6117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 smtClean="0">
                <a:solidFill>
                  <a:schemeClr val="tx2"/>
                </a:solidFill>
              </a:rPr>
              <a:t>Premier état des lieux de l’impact </a:t>
            </a:r>
            <a:r>
              <a:rPr lang="fr-FR" b="1" i="1" dirty="0" err="1" smtClean="0">
                <a:solidFill>
                  <a:schemeClr val="tx2"/>
                </a:solidFill>
              </a:rPr>
              <a:t>investing</a:t>
            </a:r>
            <a:r>
              <a:rPr lang="fr-FR" b="1" i="1" dirty="0" smtClean="0">
                <a:solidFill>
                  <a:schemeClr val="tx2"/>
                </a:solidFill>
              </a:rPr>
              <a:t> dévoilé le 16 juin !</a:t>
            </a:r>
            <a:endParaRPr lang="fr-FR" b="1" i="1" dirty="0">
              <a:solidFill>
                <a:schemeClr val="tx2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994674" y="6024403"/>
            <a:ext cx="486671" cy="73183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Méthode de sélection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On a démontré l’ISR par l’absurde : </a:t>
            </a:r>
            <a:r>
              <a:rPr lang="fr-FR" dirty="0" err="1" smtClean="0"/>
              <a:t>Boliden</a:t>
            </a:r>
            <a:r>
              <a:rPr lang="fr-FR" dirty="0" smtClean="0"/>
              <a:t>, United </a:t>
            </a:r>
            <a:r>
              <a:rPr lang="fr-FR" dirty="0" err="1" smtClean="0"/>
              <a:t>Industrial</a:t>
            </a:r>
            <a:r>
              <a:rPr lang="fr-FR" dirty="0" smtClean="0"/>
              <a:t>, </a:t>
            </a:r>
            <a:r>
              <a:rPr lang="fr-FR" dirty="0" err="1" smtClean="0"/>
              <a:t>Chaoda</a:t>
            </a:r>
            <a:r>
              <a:rPr lang="fr-FR" dirty="0" smtClean="0"/>
              <a:t>, </a:t>
            </a:r>
            <a:r>
              <a:rPr lang="fr-FR" dirty="0" err="1" smtClean="0"/>
              <a:t>Metaleurop</a:t>
            </a:r>
            <a:r>
              <a:rPr lang="fr-FR" dirty="0" smtClean="0"/>
              <a:t>, Meridian Gold, France Telecom, CIBC, Tokyo EP, </a:t>
            </a:r>
            <a:r>
              <a:rPr lang="fr-FR" dirty="0" err="1" smtClean="0"/>
              <a:t>Saipem</a:t>
            </a:r>
            <a:r>
              <a:rPr lang="fr-FR" dirty="0" smtClean="0"/>
              <a:t>, BP,…, Volkswagen</a:t>
            </a:r>
          </a:p>
          <a:p>
            <a:endParaRPr lang="fr-FR" dirty="0" smtClean="0"/>
          </a:p>
          <a:p>
            <a:r>
              <a:rPr lang="fr-FR" dirty="0" smtClean="0"/>
              <a:t>On cherche la définition du DD, de l’ISR</a:t>
            </a:r>
          </a:p>
          <a:p>
            <a:endParaRPr lang="fr-FR" dirty="0" smtClean="0"/>
          </a:p>
          <a:p>
            <a:r>
              <a:rPr lang="fr-FR" dirty="0" smtClean="0"/>
              <a:t>Peut être tout simplement de</a:t>
            </a:r>
            <a:r>
              <a:rPr lang="fr-FR" dirty="0" smtClean="0"/>
              <a:t> tout connaître </a:t>
            </a:r>
            <a:r>
              <a:rPr lang="fr-FR" dirty="0" smtClean="0"/>
              <a:t>d</a:t>
            </a:r>
            <a:r>
              <a:rPr lang="fr-FR" dirty="0" smtClean="0"/>
              <a:t>es </a:t>
            </a:r>
            <a:r>
              <a:rPr lang="fr-FR" dirty="0" smtClean="0"/>
              <a:t>entreprises !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E0E7-3464-BC45-89DA-07154966ED4E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4450010"/>
          </a:xfrm>
        </p:spPr>
        <p:txBody>
          <a:bodyPr>
            <a:normAutofit fontScale="85000" lnSpcReduction="10000"/>
          </a:bodyPr>
          <a:lstStyle/>
          <a:p>
            <a:r>
              <a:rPr lang="fr-FR" dirty="0" smtClean="0"/>
              <a:t>Mais tout cela c’était avant les décisions de </a:t>
            </a:r>
            <a:r>
              <a:rPr lang="fr-FR" dirty="0" err="1" smtClean="0"/>
              <a:t>Morningstar</a:t>
            </a:r>
            <a:r>
              <a:rPr lang="fr-FR" dirty="0" smtClean="0"/>
              <a:t> et d’AXA</a:t>
            </a:r>
          </a:p>
          <a:p>
            <a:r>
              <a:rPr lang="fr-FR" dirty="0" err="1" smtClean="0"/>
              <a:t>Morningstar</a:t>
            </a:r>
            <a:r>
              <a:rPr lang="fr-FR" dirty="0" smtClean="0"/>
              <a:t> a décidé de mesurer le profil ESG de tous les fonds (22000) dans le monde dont 95% ne sont pas ISR !</a:t>
            </a:r>
          </a:p>
          <a:p>
            <a:r>
              <a:rPr lang="fr-FR" dirty="0" smtClean="0"/>
              <a:t>Axa publie un communiqué de presse incroyable qu’aurait pu rédiger l’OMS et </a:t>
            </a:r>
            <a:r>
              <a:rPr lang="fr-FR" dirty="0" err="1" smtClean="0"/>
              <a:t>co-signé</a:t>
            </a:r>
            <a:r>
              <a:rPr lang="fr-FR" dirty="0" smtClean="0"/>
              <a:t> avec une association internationale de lutte contre le cancer</a:t>
            </a:r>
          </a:p>
          <a:p>
            <a:pPr>
              <a:buFont typeface="Arial"/>
              <a:buChar char="•"/>
            </a:pPr>
            <a:r>
              <a:rPr lang="fr-FR" dirty="0" smtClean="0"/>
              <a:t>La finance responsable est devenu l’affaire de tous (investisseurs et gérants) car elle est au cœur des grands défis de notre société</a:t>
            </a:r>
          </a:p>
          <a:p>
            <a:pPr>
              <a:buFont typeface="Arial"/>
              <a:buChar char="•"/>
            </a:pPr>
            <a:endParaRPr lang="fr-FR" dirty="0" smtClean="0"/>
          </a:p>
          <a:p>
            <a:pPr>
              <a:buFont typeface="Arial"/>
              <a:buChar char="•"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Méthode de sélection</a:t>
            </a:r>
            <a:endParaRPr lang="fr-FR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063780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13803</TotalTime>
  <Words>435</Words>
  <Application>Microsoft Macintosh PowerPoint</Application>
  <PresentationFormat>Présentation à l'écran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ISR : un état des lieux</vt:lpstr>
      <vt:lpstr>Axylia</vt:lpstr>
      <vt:lpstr>Un peu d’histoire</vt:lpstr>
      <vt:lpstr>Des chiffres</vt:lpstr>
      <vt:lpstr>Méthode de sélection</vt:lpstr>
      <vt:lpstr>Méthode de sélection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ESG : on y va maintenant  ou on n'y va jamais ?</dc:title>
  <dc:creator>vincent</dc:creator>
  <cp:lastModifiedBy>vincent</cp:lastModifiedBy>
  <cp:revision>10</cp:revision>
  <cp:lastPrinted>2015-12-09T23:04:57Z</cp:lastPrinted>
  <dcterms:created xsi:type="dcterms:W3CDTF">2016-06-06T07:38:04Z</dcterms:created>
  <dcterms:modified xsi:type="dcterms:W3CDTF">2016-06-06T07:39:01Z</dcterms:modified>
</cp:coreProperties>
</file>