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-Sophie CHATELLIER" initials="ASC" lastIdx="4" clrIdx="0"/>
  <p:cmAuthor id="1" name="Pauline BENSOUSSAN" initials="PB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189" autoAdjust="0"/>
  </p:normalViewPr>
  <p:slideViewPr>
    <p:cSldViewPr>
      <p:cViewPr>
        <p:scale>
          <a:sx n="70" d="100"/>
          <a:sy n="70" d="100"/>
        </p:scale>
        <p:origin x="-113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75" y="0"/>
            <a:ext cx="2945712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B7FD2A9-4869-42A1-BFB3-7CFA5512804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324"/>
            <a:ext cx="2945712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75" y="9428324"/>
            <a:ext cx="2945712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F74F9C0F-4F4F-4B46-9EA1-8E45F8C72D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787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2F74C0F3-D266-4BAC-ACD5-FEAF9E5C739D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BDE3FE5B-FF74-4936-A6C1-24465219A5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56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FE5B-FF74-4936-A6C1-24465219A5A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84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sous tit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courb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86868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71438" y="6286500"/>
            <a:ext cx="8915400" cy="3048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357694"/>
            <a:ext cx="6048375" cy="4318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>
                <a:solidFill>
                  <a:srgbClr val="00206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1500166" y="2285992"/>
            <a:ext cx="6624638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14313" y="6286500"/>
            <a:ext cx="2133600" cy="29368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6C529BD-962F-4765-8D4C-DB54E9F44F8E}" type="datetime1">
              <a:rPr lang="fr-FR" smtClean="0"/>
              <a:pPr/>
              <a:t>09/06/2016</a:t>
            </a:fld>
            <a:endParaRPr lang="fr-FR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071813" y="6278563"/>
            <a:ext cx="2895600" cy="293687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53200" y="6286500"/>
            <a:ext cx="1590675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DB9BCE53-E5A9-400B-B968-A5E0ED0431F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6" name="Image 2" descr="Macintosh HD:Users:valeriecornet:Desktop:logoACPRbd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833" y="209202"/>
            <a:ext cx="1154807" cy="1027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2491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1438" y="6286500"/>
            <a:ext cx="8915400" cy="3048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43000" y="130175"/>
            <a:ext cx="23574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3200" b="1" dirty="0">
                <a:solidFill>
                  <a:srgbClr val="002060"/>
                </a:solidFill>
              </a:rPr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1538" y="1285860"/>
            <a:ext cx="6624638" cy="4637088"/>
          </a:xfrm>
        </p:spPr>
        <p:txBody>
          <a:bodyPr/>
          <a:lstStyle>
            <a:lvl1pPr marL="355600" indent="-266700">
              <a:buClr>
                <a:srgbClr val="F7C765"/>
              </a:buClr>
              <a:buFont typeface="+mj-lt"/>
              <a:buAutoNum type="arabicPeriod"/>
              <a:defRPr sz="2400" baseline="0">
                <a:solidFill>
                  <a:srgbClr val="002060"/>
                </a:solidFill>
                <a:latin typeface="+mn-lt"/>
              </a:defRPr>
            </a:lvl1pPr>
            <a:lvl2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2pPr>
            <a:lvl3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3pPr>
            <a:lvl4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4pPr>
            <a:lvl5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71500" y="6286500"/>
            <a:ext cx="2133600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469C68D-9607-434D-B2A4-DC4FC37ED6D8}" type="datetime1">
              <a:rPr lang="fr-FR" smtClean="0"/>
              <a:pPr/>
              <a:t>09/06/2016</a:t>
            </a:fld>
            <a:endParaRPr lang="fr-FR"/>
          </a:p>
        </p:txBody>
      </p:sp>
      <p:sp>
        <p:nvSpPr>
          <p:cNvPr id="9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071813" y="6286500"/>
            <a:ext cx="2895600" cy="2873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6553200" y="6286500"/>
            <a:ext cx="1519238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DB9BCE53-E5A9-400B-B968-A5E0ED0431F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Image 2" descr="Macintosh HD:Users:valeriecornet:Desktop:logoACPRb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6086475"/>
            <a:ext cx="866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7939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1438" y="6286500"/>
            <a:ext cx="8915400" cy="3048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24"/>
            <a:ext cx="6624638" cy="785818"/>
          </a:xfrm>
          <a:noFill/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1538" y="1285860"/>
            <a:ext cx="6624638" cy="4637088"/>
          </a:xfrm>
        </p:spPr>
        <p:txBody>
          <a:bodyPr/>
          <a:lstStyle>
            <a:lvl1pPr marL="266700" indent="-266700">
              <a:buClr>
                <a:srgbClr val="F7C765"/>
              </a:buClr>
              <a:buFont typeface="Wingdings" pitchFamily="2" charset="2"/>
              <a:buChar char="q"/>
              <a:defRPr sz="2400">
                <a:solidFill>
                  <a:srgbClr val="002060"/>
                </a:solidFill>
                <a:latin typeface="+mn-lt"/>
              </a:defRPr>
            </a:lvl1pPr>
            <a:lvl2pPr marL="901700" indent="-3667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2pPr>
            <a:lvl3pPr marL="12573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3pPr>
            <a:lvl4pPr marL="16129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4pPr>
            <a:lvl5pPr marL="19685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14313" y="6286500"/>
            <a:ext cx="2133600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2C93F920-88B0-427F-BD17-7835B1A8B8FC}" type="datetime1">
              <a:rPr lang="fr-FR" smtClean="0"/>
              <a:pPr/>
              <a:t>09/06/2016</a:t>
            </a:fld>
            <a:endParaRPr lang="fr-FR"/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6553200" y="6286500"/>
            <a:ext cx="1519238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DB9BCE53-E5A9-400B-B968-A5E0ED043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3071813" y="6286500"/>
            <a:ext cx="2895600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fr-FR"/>
          </a:p>
        </p:txBody>
      </p:sp>
      <p:pic>
        <p:nvPicPr>
          <p:cNvPr id="3074" name="Image 2" descr="Macintosh HD:Users:valeriecornet:Desktop:logoACPRb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6086475"/>
            <a:ext cx="866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0392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10356-8C9D-431A-97C6-8ED2EB2D44F8}" type="datetime1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09/06/2016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E53-E5A9-400B-B968-A5E0ED0431FF}" type="slidenum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4098" name="Image 2" descr="Macintosh HD:Users:valeriecornet:Desktop:logoACPRb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6086475"/>
            <a:ext cx="866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753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260350"/>
            <a:ext cx="6624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Cliquer pour modifier les styles du textes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1600200"/>
            <a:ext cx="6624638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1500" y="62865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84D7753B-38B3-487C-BD5A-54B8E971AB5B}" type="datetime1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09/06/2016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DB9BCE53-E5A9-400B-B968-A5E0ED0431FF}" type="slidenum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F436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F436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F436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F4369"/>
          </a:solidFill>
          <a:latin typeface="Arial" charset="0"/>
        </a:defRPr>
      </a:lvl9pPr>
    </p:titleStyle>
    <p:bodyStyle>
      <a:lvl1pPr marL="355600" indent="-355600" algn="l" rtl="0" eaLnBrk="1" fontAlgn="base" hangingPunct="1">
        <a:spcBef>
          <a:spcPct val="20000"/>
        </a:spcBef>
        <a:spcAft>
          <a:spcPct val="0"/>
        </a:spcAft>
        <a:buClr>
          <a:srgbClr val="F7C765"/>
        </a:buClr>
        <a:buSzPct val="85000"/>
        <a:buFont typeface="Wingdings" pitchFamily="2" charset="2"/>
        <a:buChar char="q"/>
        <a:defRPr sz="2400" b="1">
          <a:solidFill>
            <a:srgbClr val="002060"/>
          </a:solidFill>
          <a:latin typeface="+mn-lt"/>
          <a:ea typeface="+mn-ea"/>
          <a:cs typeface="+mn-cs"/>
        </a:defRPr>
      </a:lvl1pPr>
      <a:lvl2pPr marL="723900" indent="-188913" algn="l" rtl="0" eaLnBrk="1" fontAlgn="base" hangingPunct="1">
        <a:spcBef>
          <a:spcPct val="20000"/>
        </a:spcBef>
        <a:spcAft>
          <a:spcPct val="0"/>
        </a:spcAft>
        <a:buClr>
          <a:srgbClr val="F7C765"/>
        </a:buClr>
        <a:buFont typeface="Wingdings" pitchFamily="2" charset="2"/>
        <a:buChar char="q"/>
        <a:defRPr sz="2000" b="1">
          <a:solidFill>
            <a:srgbClr val="002060"/>
          </a:solidFill>
          <a:latin typeface="+mn-lt"/>
        </a:defRPr>
      </a:lvl2pPr>
      <a:lvl3pPr marL="1079500" indent="-176213" algn="l" rtl="0" eaLnBrk="1" fontAlgn="base" hangingPunct="1">
        <a:spcBef>
          <a:spcPct val="20000"/>
        </a:spcBef>
        <a:spcAft>
          <a:spcPct val="0"/>
        </a:spcAft>
        <a:buClr>
          <a:srgbClr val="F7C765"/>
        </a:buClr>
        <a:buFont typeface="Wingdings" pitchFamily="2" charset="2"/>
        <a:buChar char="q"/>
        <a:defRPr sz="2000" b="1">
          <a:solidFill>
            <a:srgbClr val="002060"/>
          </a:solidFill>
          <a:latin typeface="+mn-lt"/>
        </a:defRPr>
      </a:lvl3pPr>
      <a:lvl4pPr marL="1435100" indent="-176213" algn="l" rtl="0" eaLnBrk="1" fontAlgn="base" hangingPunct="1">
        <a:spcBef>
          <a:spcPct val="20000"/>
        </a:spcBef>
        <a:spcAft>
          <a:spcPct val="0"/>
        </a:spcAft>
        <a:buClr>
          <a:srgbClr val="F7C765"/>
        </a:buClr>
        <a:buFont typeface="Wingdings" pitchFamily="2" charset="2"/>
        <a:buChar char="q"/>
        <a:defRPr sz="2000" b="1">
          <a:solidFill>
            <a:srgbClr val="002060"/>
          </a:solidFill>
          <a:latin typeface="+mn-lt"/>
        </a:defRPr>
      </a:lvl4pPr>
      <a:lvl5pPr marL="1790700" indent="-176213" algn="l" rtl="0" eaLnBrk="1" fontAlgn="base" hangingPunct="1">
        <a:spcBef>
          <a:spcPct val="20000"/>
        </a:spcBef>
        <a:spcAft>
          <a:spcPct val="0"/>
        </a:spcAft>
        <a:buClr>
          <a:srgbClr val="F7C765"/>
        </a:buClr>
        <a:buFont typeface="Wingdings" pitchFamily="2" charset="2"/>
        <a:buChar char="q"/>
        <a:defRPr sz="2000" b="1">
          <a:solidFill>
            <a:srgbClr val="002060"/>
          </a:solidFill>
          <a:latin typeface="+mn-lt"/>
        </a:defRPr>
      </a:lvl5pPr>
      <a:lvl6pPr marL="2247900" indent="-176213" algn="l" rtl="0" eaLnBrk="1" fontAlgn="base" hangingPunct="1">
        <a:spcBef>
          <a:spcPct val="20000"/>
        </a:spcBef>
        <a:spcAft>
          <a:spcPct val="0"/>
        </a:spcAft>
        <a:buClr>
          <a:srgbClr val="8F4369"/>
        </a:buClr>
        <a:buFont typeface="Wingdings" pitchFamily="2" charset="2"/>
        <a:buChar char="§"/>
        <a:defRPr sz="2000" b="1">
          <a:solidFill>
            <a:srgbClr val="386BAE"/>
          </a:solidFill>
          <a:latin typeface="+mn-lt"/>
        </a:defRPr>
      </a:lvl6pPr>
      <a:lvl7pPr marL="2705100" indent="-176213" algn="l" rtl="0" eaLnBrk="1" fontAlgn="base" hangingPunct="1">
        <a:spcBef>
          <a:spcPct val="20000"/>
        </a:spcBef>
        <a:spcAft>
          <a:spcPct val="0"/>
        </a:spcAft>
        <a:buClr>
          <a:srgbClr val="8F4369"/>
        </a:buClr>
        <a:buFont typeface="Wingdings" pitchFamily="2" charset="2"/>
        <a:buChar char="§"/>
        <a:defRPr sz="2000" b="1">
          <a:solidFill>
            <a:srgbClr val="386BAE"/>
          </a:solidFill>
          <a:latin typeface="+mn-lt"/>
        </a:defRPr>
      </a:lvl7pPr>
      <a:lvl8pPr marL="3162300" indent="-176213" algn="l" rtl="0" eaLnBrk="1" fontAlgn="base" hangingPunct="1">
        <a:spcBef>
          <a:spcPct val="20000"/>
        </a:spcBef>
        <a:spcAft>
          <a:spcPct val="0"/>
        </a:spcAft>
        <a:buClr>
          <a:srgbClr val="8F4369"/>
        </a:buClr>
        <a:buFont typeface="Wingdings" pitchFamily="2" charset="2"/>
        <a:buChar char="§"/>
        <a:defRPr sz="2000" b="1">
          <a:solidFill>
            <a:srgbClr val="386BAE"/>
          </a:solidFill>
          <a:latin typeface="+mn-lt"/>
        </a:defRPr>
      </a:lvl8pPr>
      <a:lvl9pPr marL="3619500" indent="-176213" algn="l" rtl="0" eaLnBrk="1" fontAlgn="base" hangingPunct="1">
        <a:spcBef>
          <a:spcPct val="20000"/>
        </a:spcBef>
        <a:spcAft>
          <a:spcPct val="0"/>
        </a:spcAft>
        <a:buClr>
          <a:srgbClr val="8F4369"/>
        </a:buClr>
        <a:buFont typeface="Wingdings" pitchFamily="2" charset="2"/>
        <a:buChar char="§"/>
        <a:defRPr sz="2000" b="1">
          <a:solidFill>
            <a:srgbClr val="386BAE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24"/>
            <a:ext cx="7172870" cy="785818"/>
          </a:xfrm>
        </p:spPr>
        <p:txBody>
          <a:bodyPr/>
          <a:lstStyle/>
          <a:p>
            <a:r>
              <a:rPr lang="fr-FR" dirty="0" err="1" smtClean="0"/>
              <a:t>Regulation</a:t>
            </a:r>
            <a:r>
              <a:rPr lang="fr-FR" dirty="0" smtClean="0"/>
              <a:t> &amp; </a:t>
            </a:r>
            <a:r>
              <a:rPr lang="fr-FR" dirty="0" err="1" smtClean="0"/>
              <a:t>Reporting</a:t>
            </a:r>
            <a:r>
              <a:rPr lang="fr-FR" dirty="0" smtClean="0"/>
              <a:t> des actifs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628800"/>
            <a:ext cx="7820942" cy="4320480"/>
          </a:xfrm>
        </p:spPr>
        <p:txBody>
          <a:bodyPr/>
          <a:lstStyle/>
          <a:p>
            <a:r>
              <a:rPr lang="fr-FR" dirty="0" smtClean="0"/>
              <a:t>Exercice préparatoire 2015 et collecte 2016</a:t>
            </a:r>
          </a:p>
          <a:p>
            <a:endParaRPr lang="fr-FR" dirty="0" smtClean="0"/>
          </a:p>
          <a:p>
            <a:r>
              <a:rPr lang="fr-FR" dirty="0" smtClean="0"/>
              <a:t>Usage macro-prudentiel</a:t>
            </a:r>
          </a:p>
          <a:p>
            <a:endParaRPr lang="fr-FR" dirty="0"/>
          </a:p>
          <a:p>
            <a:r>
              <a:rPr lang="fr-FR" dirty="0" smtClean="0"/>
              <a:t>Infrastructures : amendement mineur du </a:t>
            </a:r>
            <a:r>
              <a:rPr lang="fr-FR" dirty="0" err="1" smtClean="0"/>
              <a:t>reporting</a:t>
            </a:r>
            <a:r>
              <a:rPr lang="fr-FR" dirty="0"/>
              <a:t> 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Reporting</a:t>
            </a:r>
            <a:r>
              <a:rPr lang="fr-FR" dirty="0" smtClean="0"/>
              <a:t> et rating des agences de notation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 bwMode="auto">
          <a:xfrm>
            <a:off x="0" y="6309320"/>
            <a:ext cx="8244408" cy="2880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Jean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Nicolini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 – Service des Affaires Internationales Assurances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0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acp1">
  <a:themeElements>
    <a:clrScheme name="ACA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C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300" b="0" i="0" u="none" strike="noStrike" cap="none" normalizeH="0" baseline="0" smtClean="0">
            <a:ln>
              <a:noFill/>
            </a:ln>
            <a:solidFill>
              <a:srgbClr val="8F436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300" b="0" i="0" u="none" strike="noStrike" cap="none" normalizeH="0" baseline="0" smtClean="0">
            <a:ln>
              <a:noFill/>
            </a:ln>
            <a:solidFill>
              <a:srgbClr val="8F436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CA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35</Words>
  <Application>Microsoft Office PowerPoint</Application>
  <PresentationFormat>Affichage à l'écran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1_Thacp1</vt:lpstr>
      <vt:lpstr>Regulation &amp; Reporting des actifs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Gouvernance</dc:title>
  <dc:creator>CHATELLIER Anne-Sophie (UA 2744)</dc:creator>
  <cp:lastModifiedBy>Jean NICOLINI</cp:lastModifiedBy>
  <cp:revision>88</cp:revision>
  <cp:lastPrinted>2016-05-23T14:50:48Z</cp:lastPrinted>
  <dcterms:created xsi:type="dcterms:W3CDTF">2015-05-18T14:41:40Z</dcterms:created>
  <dcterms:modified xsi:type="dcterms:W3CDTF">2016-06-09T12:04:42Z</dcterms:modified>
</cp:coreProperties>
</file>