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9" r:id="rId2"/>
  </p:sldMasterIdLst>
  <p:notesMasterIdLst>
    <p:notesMasterId r:id="rId44"/>
  </p:notesMasterIdLst>
  <p:sldIdLst>
    <p:sldId id="256" r:id="rId3"/>
    <p:sldId id="258" r:id="rId4"/>
    <p:sldId id="257" r:id="rId5"/>
    <p:sldId id="404" r:id="rId6"/>
    <p:sldId id="405" r:id="rId7"/>
    <p:sldId id="406" r:id="rId8"/>
    <p:sldId id="407" r:id="rId9"/>
    <p:sldId id="408" r:id="rId10"/>
    <p:sldId id="409" r:id="rId11"/>
    <p:sldId id="336" r:id="rId12"/>
    <p:sldId id="415" r:id="rId13"/>
    <p:sldId id="418" r:id="rId14"/>
    <p:sldId id="421" r:id="rId15"/>
    <p:sldId id="416" r:id="rId16"/>
    <p:sldId id="423" r:id="rId17"/>
    <p:sldId id="422" r:id="rId18"/>
    <p:sldId id="424" r:id="rId19"/>
    <p:sldId id="425" r:id="rId20"/>
    <p:sldId id="426" r:id="rId21"/>
    <p:sldId id="428" r:id="rId22"/>
    <p:sldId id="429" r:id="rId23"/>
    <p:sldId id="431" r:id="rId24"/>
    <p:sldId id="433" r:id="rId25"/>
    <p:sldId id="435" r:id="rId26"/>
    <p:sldId id="436" r:id="rId27"/>
    <p:sldId id="438" r:id="rId28"/>
    <p:sldId id="439" r:id="rId29"/>
    <p:sldId id="437" r:id="rId30"/>
    <p:sldId id="259" r:id="rId31"/>
    <p:sldId id="441" r:id="rId32"/>
    <p:sldId id="442" r:id="rId33"/>
    <p:sldId id="443" r:id="rId34"/>
    <p:sldId id="444" r:id="rId35"/>
    <p:sldId id="445" r:id="rId36"/>
    <p:sldId id="446" r:id="rId37"/>
    <p:sldId id="447" r:id="rId38"/>
    <p:sldId id="448" r:id="rId39"/>
    <p:sldId id="451" r:id="rId40"/>
    <p:sldId id="452" r:id="rId41"/>
    <p:sldId id="449" r:id="rId42"/>
    <p:sldId id="453" r:id="rId43"/>
  </p:sldIdLst>
  <p:sldSz cx="13679488" cy="7694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71884-7E08-4D36-90AD-0DDF8DB2B1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51EA155-A07A-4CD7-A365-D53DF941AC9B}">
      <dgm:prSet phldrT="[Texte]"/>
      <dgm:spPr/>
      <dgm:t>
        <a:bodyPr/>
        <a:lstStyle/>
        <a:p>
          <a:pPr algn="l"/>
          <a:r>
            <a:rPr lang="fr-FR" b="1" dirty="0">
              <a:solidFill>
                <a:schemeClr val="tx2"/>
              </a:solidFill>
            </a:rPr>
            <a:t>La réforme de la protection sociale complémentaire des agents de la fonction publique est prévue depuis 2019. </a:t>
          </a:r>
        </a:p>
      </dgm:t>
    </dgm:pt>
    <dgm:pt modelId="{143415FB-7B9B-4EFF-ABE4-38B61DB93960}" type="parTrans" cxnId="{C3866535-4CDF-4000-BA9D-AA202F3E7A4B}">
      <dgm:prSet/>
      <dgm:spPr/>
      <dgm:t>
        <a:bodyPr/>
        <a:lstStyle/>
        <a:p>
          <a:endParaRPr lang="fr-FR"/>
        </a:p>
      </dgm:t>
    </dgm:pt>
    <dgm:pt modelId="{D0F7514C-EBBC-4E3B-BC76-F8D3C90C2E77}" type="sibTrans" cxnId="{C3866535-4CDF-4000-BA9D-AA202F3E7A4B}">
      <dgm:prSet/>
      <dgm:spPr/>
      <dgm:t>
        <a:bodyPr/>
        <a:lstStyle/>
        <a:p>
          <a:endParaRPr lang="fr-FR"/>
        </a:p>
      </dgm:t>
    </dgm:pt>
    <dgm:pt modelId="{31D11491-1943-42DA-BBF7-A247D2AA99AD}">
      <dgm:prSet phldrT="[Texte]" custT="1"/>
      <dgm:spPr/>
      <dgm:t>
        <a:bodyPr/>
        <a:lstStyle/>
        <a:p>
          <a:pPr algn="just">
            <a:buFont typeface="Symbol" panose="05050102010706020507" pitchFamily="18" charset="2"/>
            <a:buChar char=""/>
          </a:pPr>
          <a:r>
            <a:rPr lang="fr-FR" sz="1600" dirty="0"/>
            <a:t>Elle prévoit la prise en charge par l’état employeur de 50 % des frais de santé des agents à partir de 2024 pour les agents relevant de la fonction publique de l’état et à partir de janvier 2026 pour ceux relevant des collectivités territoriales (article 4 Ordonnance 2021-175 du 17 février 2021 relative à la protection sociale complémentaire dans la fonction publique).</a:t>
          </a:r>
        </a:p>
      </dgm:t>
    </dgm:pt>
    <dgm:pt modelId="{C7BF8011-B61D-487D-8A51-811051F1866E}" type="parTrans" cxnId="{3EFDF781-9240-4673-9051-29F533926E25}">
      <dgm:prSet/>
      <dgm:spPr/>
      <dgm:t>
        <a:bodyPr/>
        <a:lstStyle/>
        <a:p>
          <a:endParaRPr lang="fr-FR"/>
        </a:p>
      </dgm:t>
    </dgm:pt>
    <dgm:pt modelId="{45C889A3-F63B-422E-ABD5-7171494717FF}" type="sibTrans" cxnId="{3EFDF781-9240-4673-9051-29F533926E25}">
      <dgm:prSet/>
      <dgm:spPr/>
      <dgm:t>
        <a:bodyPr/>
        <a:lstStyle/>
        <a:p>
          <a:endParaRPr lang="fr-FR"/>
        </a:p>
      </dgm:t>
    </dgm:pt>
    <dgm:pt modelId="{8875430D-0767-4375-A3A0-F1039F890D5F}">
      <dgm:prSet phldrT="[Texte]" custT="1"/>
      <dgm:spPr/>
      <dgm:t>
        <a:bodyPr/>
        <a:lstStyle/>
        <a:p>
          <a:pPr algn="just">
            <a:buFont typeface="Symbol" panose="05050102010706020507" pitchFamily="18" charset="2"/>
            <a:buChar char=""/>
          </a:pPr>
          <a:r>
            <a:rPr lang="fr-FR" sz="1600" dirty="0"/>
            <a:t>Le décret 2021-1164 du 8 septembre 2021 relatif au remboursement d’une partie des cotisations de protection sociale complémentaires destinées à couvrir les frais de santé des agents civils et militaires de l’état, constitue la première étape de mise en œuvre de la réforme. Il fixe à 15 € par mois le montant forfaitaire de remboursement de cotisations de complémentaire santé des agents civils et militaires de l’état. Le paiement est effectué par l’état employeur sur les bulletins de salaire des agents. Cette disposition est applicable depuis le 1</a:t>
          </a:r>
          <a:r>
            <a:rPr lang="fr-FR" sz="1600" baseline="30000" dirty="0"/>
            <a:t>er</a:t>
          </a:r>
          <a:r>
            <a:rPr lang="fr-FR" sz="1600" dirty="0"/>
            <a:t> janvier 2022.</a:t>
          </a:r>
        </a:p>
      </dgm:t>
    </dgm:pt>
    <dgm:pt modelId="{E69B2B20-52CB-4DE2-BF62-5117DFEDC894}" type="parTrans" cxnId="{8DA2A8EC-DE67-4FF4-8194-61165478EC52}">
      <dgm:prSet/>
      <dgm:spPr/>
      <dgm:t>
        <a:bodyPr/>
        <a:lstStyle/>
        <a:p>
          <a:endParaRPr lang="fr-FR"/>
        </a:p>
      </dgm:t>
    </dgm:pt>
    <dgm:pt modelId="{6F9EDD44-094A-49EF-A936-6BD02FB3F2C2}" type="sibTrans" cxnId="{8DA2A8EC-DE67-4FF4-8194-61165478EC52}">
      <dgm:prSet/>
      <dgm:spPr/>
      <dgm:t>
        <a:bodyPr/>
        <a:lstStyle/>
        <a:p>
          <a:endParaRPr lang="fr-FR"/>
        </a:p>
      </dgm:t>
    </dgm:pt>
    <dgm:pt modelId="{DC51BAD4-D52F-4027-B163-11E9648189B7}" type="pres">
      <dgm:prSet presAssocID="{1A771884-7E08-4D36-90AD-0DDF8DB2B1D2}" presName="vert0" presStyleCnt="0">
        <dgm:presLayoutVars>
          <dgm:dir/>
          <dgm:animOne val="branch"/>
          <dgm:animLvl val="lvl"/>
        </dgm:presLayoutVars>
      </dgm:prSet>
      <dgm:spPr/>
    </dgm:pt>
    <dgm:pt modelId="{FD75BE63-7422-40FF-9193-B477D17D432F}" type="pres">
      <dgm:prSet presAssocID="{751EA155-A07A-4CD7-A365-D53DF941AC9B}" presName="thickLine" presStyleLbl="alignNode1" presStyleIdx="0" presStyleCnt="1"/>
      <dgm:spPr/>
    </dgm:pt>
    <dgm:pt modelId="{12D516DE-5262-4BD0-A427-F866DF666D87}" type="pres">
      <dgm:prSet presAssocID="{751EA155-A07A-4CD7-A365-D53DF941AC9B}" presName="horz1" presStyleCnt="0"/>
      <dgm:spPr/>
    </dgm:pt>
    <dgm:pt modelId="{C15A7279-757B-4F13-89F8-D434BBF3B783}" type="pres">
      <dgm:prSet presAssocID="{751EA155-A07A-4CD7-A365-D53DF941AC9B}" presName="tx1" presStyleLbl="revTx" presStyleIdx="0" presStyleCnt="3"/>
      <dgm:spPr/>
    </dgm:pt>
    <dgm:pt modelId="{94772BEF-760F-4564-BEE8-CD6C11F720D5}" type="pres">
      <dgm:prSet presAssocID="{751EA155-A07A-4CD7-A365-D53DF941AC9B}" presName="vert1" presStyleCnt="0"/>
      <dgm:spPr/>
    </dgm:pt>
    <dgm:pt modelId="{2804EDFA-6470-4A57-98A1-069582E4B0E2}" type="pres">
      <dgm:prSet presAssocID="{31D11491-1943-42DA-BBF7-A247D2AA99AD}" presName="vertSpace2a" presStyleCnt="0"/>
      <dgm:spPr/>
    </dgm:pt>
    <dgm:pt modelId="{DB2EE568-9E16-4540-9736-3CC44BA43A47}" type="pres">
      <dgm:prSet presAssocID="{31D11491-1943-42DA-BBF7-A247D2AA99AD}" presName="horz2" presStyleCnt="0"/>
      <dgm:spPr/>
    </dgm:pt>
    <dgm:pt modelId="{09E7E813-C1E8-4EAB-A3C8-D86C16DFC266}" type="pres">
      <dgm:prSet presAssocID="{31D11491-1943-42DA-BBF7-A247D2AA99AD}" presName="horzSpace2" presStyleCnt="0"/>
      <dgm:spPr/>
    </dgm:pt>
    <dgm:pt modelId="{31751827-0274-452B-86C1-D92EE7BBFDAB}" type="pres">
      <dgm:prSet presAssocID="{31D11491-1943-42DA-BBF7-A247D2AA99AD}" presName="tx2" presStyleLbl="revTx" presStyleIdx="1" presStyleCnt="3"/>
      <dgm:spPr/>
    </dgm:pt>
    <dgm:pt modelId="{96175992-3DC6-471B-A697-CCAF660CB702}" type="pres">
      <dgm:prSet presAssocID="{31D11491-1943-42DA-BBF7-A247D2AA99AD}" presName="vert2" presStyleCnt="0"/>
      <dgm:spPr/>
    </dgm:pt>
    <dgm:pt modelId="{6A3BABB1-A2CE-4D20-B136-AAE2E61A03F7}" type="pres">
      <dgm:prSet presAssocID="{31D11491-1943-42DA-BBF7-A247D2AA99AD}" presName="thinLine2b" presStyleLbl="callout" presStyleIdx="0" presStyleCnt="2"/>
      <dgm:spPr/>
    </dgm:pt>
    <dgm:pt modelId="{EEF9C304-8F27-4E9B-8A58-BCD43F9A8288}" type="pres">
      <dgm:prSet presAssocID="{31D11491-1943-42DA-BBF7-A247D2AA99AD}" presName="vertSpace2b" presStyleCnt="0"/>
      <dgm:spPr/>
    </dgm:pt>
    <dgm:pt modelId="{D98EFF92-887E-47B0-A051-02FD3D2A9088}" type="pres">
      <dgm:prSet presAssocID="{8875430D-0767-4375-A3A0-F1039F890D5F}" presName="horz2" presStyleCnt="0"/>
      <dgm:spPr/>
    </dgm:pt>
    <dgm:pt modelId="{FB84813B-66FE-4E5F-B46B-43C7AC0979E2}" type="pres">
      <dgm:prSet presAssocID="{8875430D-0767-4375-A3A0-F1039F890D5F}" presName="horzSpace2" presStyleCnt="0"/>
      <dgm:spPr/>
    </dgm:pt>
    <dgm:pt modelId="{E38DB07D-AFB9-4D5E-81B4-C321D72ED041}" type="pres">
      <dgm:prSet presAssocID="{8875430D-0767-4375-A3A0-F1039F890D5F}" presName="tx2" presStyleLbl="revTx" presStyleIdx="2" presStyleCnt="3"/>
      <dgm:spPr/>
    </dgm:pt>
    <dgm:pt modelId="{B98D9194-CEF7-46AA-878F-27ED4DD5CB44}" type="pres">
      <dgm:prSet presAssocID="{8875430D-0767-4375-A3A0-F1039F890D5F}" presName="vert2" presStyleCnt="0"/>
      <dgm:spPr/>
    </dgm:pt>
    <dgm:pt modelId="{41ED76FE-746E-4174-8120-251A419A394C}" type="pres">
      <dgm:prSet presAssocID="{8875430D-0767-4375-A3A0-F1039F890D5F}" presName="thinLine2b" presStyleLbl="callout" presStyleIdx="1" presStyleCnt="2"/>
      <dgm:spPr/>
    </dgm:pt>
    <dgm:pt modelId="{FA108927-7566-43FE-B42F-B3672A0885F3}" type="pres">
      <dgm:prSet presAssocID="{8875430D-0767-4375-A3A0-F1039F890D5F}" presName="vertSpace2b" presStyleCnt="0"/>
      <dgm:spPr/>
    </dgm:pt>
  </dgm:ptLst>
  <dgm:cxnLst>
    <dgm:cxn modelId="{CF68DC21-D4F9-48BE-9553-C60A9C419A33}" type="presOf" srcId="{31D11491-1943-42DA-BBF7-A247D2AA99AD}" destId="{31751827-0274-452B-86C1-D92EE7BBFDAB}" srcOrd="0" destOrd="0" presId="urn:microsoft.com/office/officeart/2008/layout/LinedList"/>
    <dgm:cxn modelId="{1FC1AE27-16C5-4139-8EA3-0C1BCC4DE535}" type="presOf" srcId="{1A771884-7E08-4D36-90AD-0DDF8DB2B1D2}" destId="{DC51BAD4-D52F-4027-B163-11E9648189B7}" srcOrd="0" destOrd="0" presId="urn:microsoft.com/office/officeart/2008/layout/LinedList"/>
    <dgm:cxn modelId="{C3866535-4CDF-4000-BA9D-AA202F3E7A4B}" srcId="{1A771884-7E08-4D36-90AD-0DDF8DB2B1D2}" destId="{751EA155-A07A-4CD7-A365-D53DF941AC9B}" srcOrd="0" destOrd="0" parTransId="{143415FB-7B9B-4EFF-ABE4-38B61DB93960}" sibTransId="{D0F7514C-EBBC-4E3B-BC76-F8D3C90C2E77}"/>
    <dgm:cxn modelId="{38BAA95A-D224-4A17-8297-9BF2A514B621}" type="presOf" srcId="{751EA155-A07A-4CD7-A365-D53DF941AC9B}" destId="{C15A7279-757B-4F13-89F8-D434BBF3B783}" srcOrd="0" destOrd="0" presId="urn:microsoft.com/office/officeart/2008/layout/LinedList"/>
    <dgm:cxn modelId="{3EFDF781-9240-4673-9051-29F533926E25}" srcId="{751EA155-A07A-4CD7-A365-D53DF941AC9B}" destId="{31D11491-1943-42DA-BBF7-A247D2AA99AD}" srcOrd="0" destOrd="0" parTransId="{C7BF8011-B61D-487D-8A51-811051F1866E}" sibTransId="{45C889A3-F63B-422E-ABD5-7171494717FF}"/>
    <dgm:cxn modelId="{5ED6EBDE-B94E-4A21-BABC-D96403EF6297}" type="presOf" srcId="{8875430D-0767-4375-A3A0-F1039F890D5F}" destId="{E38DB07D-AFB9-4D5E-81B4-C321D72ED041}" srcOrd="0" destOrd="0" presId="urn:microsoft.com/office/officeart/2008/layout/LinedList"/>
    <dgm:cxn modelId="{8DA2A8EC-DE67-4FF4-8194-61165478EC52}" srcId="{751EA155-A07A-4CD7-A365-D53DF941AC9B}" destId="{8875430D-0767-4375-A3A0-F1039F890D5F}" srcOrd="1" destOrd="0" parTransId="{E69B2B20-52CB-4DE2-BF62-5117DFEDC894}" sibTransId="{6F9EDD44-094A-49EF-A936-6BD02FB3F2C2}"/>
    <dgm:cxn modelId="{E70ADDD2-9D1E-4A6A-9F09-E7EB539760BE}" type="presParOf" srcId="{DC51BAD4-D52F-4027-B163-11E9648189B7}" destId="{FD75BE63-7422-40FF-9193-B477D17D432F}" srcOrd="0" destOrd="0" presId="urn:microsoft.com/office/officeart/2008/layout/LinedList"/>
    <dgm:cxn modelId="{D71C2320-85DB-4086-BEA2-1D85FA267E77}" type="presParOf" srcId="{DC51BAD4-D52F-4027-B163-11E9648189B7}" destId="{12D516DE-5262-4BD0-A427-F866DF666D87}" srcOrd="1" destOrd="0" presId="urn:microsoft.com/office/officeart/2008/layout/LinedList"/>
    <dgm:cxn modelId="{7D946318-851D-4BEC-B1F6-2578DABCF219}" type="presParOf" srcId="{12D516DE-5262-4BD0-A427-F866DF666D87}" destId="{C15A7279-757B-4F13-89F8-D434BBF3B783}" srcOrd="0" destOrd="0" presId="urn:microsoft.com/office/officeart/2008/layout/LinedList"/>
    <dgm:cxn modelId="{EE072C3A-7B39-46E3-814F-0DEE9DB9AD2C}" type="presParOf" srcId="{12D516DE-5262-4BD0-A427-F866DF666D87}" destId="{94772BEF-760F-4564-BEE8-CD6C11F720D5}" srcOrd="1" destOrd="0" presId="urn:microsoft.com/office/officeart/2008/layout/LinedList"/>
    <dgm:cxn modelId="{44823B15-A4E1-43EF-95D3-B6905268C1FE}" type="presParOf" srcId="{94772BEF-760F-4564-BEE8-CD6C11F720D5}" destId="{2804EDFA-6470-4A57-98A1-069582E4B0E2}" srcOrd="0" destOrd="0" presId="urn:microsoft.com/office/officeart/2008/layout/LinedList"/>
    <dgm:cxn modelId="{47AD2B39-AE66-4683-99AF-110972732831}" type="presParOf" srcId="{94772BEF-760F-4564-BEE8-CD6C11F720D5}" destId="{DB2EE568-9E16-4540-9736-3CC44BA43A47}" srcOrd="1" destOrd="0" presId="urn:microsoft.com/office/officeart/2008/layout/LinedList"/>
    <dgm:cxn modelId="{63729E35-0C9D-4F0D-ADBE-25D29B5CCE7C}" type="presParOf" srcId="{DB2EE568-9E16-4540-9736-3CC44BA43A47}" destId="{09E7E813-C1E8-4EAB-A3C8-D86C16DFC266}" srcOrd="0" destOrd="0" presId="urn:microsoft.com/office/officeart/2008/layout/LinedList"/>
    <dgm:cxn modelId="{18F0D66E-848D-4706-AB57-AB079865E1B3}" type="presParOf" srcId="{DB2EE568-9E16-4540-9736-3CC44BA43A47}" destId="{31751827-0274-452B-86C1-D92EE7BBFDAB}" srcOrd="1" destOrd="0" presId="urn:microsoft.com/office/officeart/2008/layout/LinedList"/>
    <dgm:cxn modelId="{7429D2B0-135F-4227-AFB4-535DE6DCC820}" type="presParOf" srcId="{DB2EE568-9E16-4540-9736-3CC44BA43A47}" destId="{96175992-3DC6-471B-A697-CCAF660CB702}" srcOrd="2" destOrd="0" presId="urn:microsoft.com/office/officeart/2008/layout/LinedList"/>
    <dgm:cxn modelId="{A5128543-6967-4934-A1C5-8D8DC97F8F64}" type="presParOf" srcId="{94772BEF-760F-4564-BEE8-CD6C11F720D5}" destId="{6A3BABB1-A2CE-4D20-B136-AAE2E61A03F7}" srcOrd="2" destOrd="0" presId="urn:microsoft.com/office/officeart/2008/layout/LinedList"/>
    <dgm:cxn modelId="{8275D86A-8ADD-4FCB-BD80-892CBED85E66}" type="presParOf" srcId="{94772BEF-760F-4564-BEE8-CD6C11F720D5}" destId="{EEF9C304-8F27-4E9B-8A58-BCD43F9A8288}" srcOrd="3" destOrd="0" presId="urn:microsoft.com/office/officeart/2008/layout/LinedList"/>
    <dgm:cxn modelId="{43BC88D4-F3D1-458B-A513-A9AEE08A305B}" type="presParOf" srcId="{94772BEF-760F-4564-BEE8-CD6C11F720D5}" destId="{D98EFF92-887E-47B0-A051-02FD3D2A9088}" srcOrd="4" destOrd="0" presId="urn:microsoft.com/office/officeart/2008/layout/LinedList"/>
    <dgm:cxn modelId="{B555F444-CAC0-40AF-80D9-582C7E709227}" type="presParOf" srcId="{D98EFF92-887E-47B0-A051-02FD3D2A9088}" destId="{FB84813B-66FE-4E5F-B46B-43C7AC0979E2}" srcOrd="0" destOrd="0" presId="urn:microsoft.com/office/officeart/2008/layout/LinedList"/>
    <dgm:cxn modelId="{47885A99-FB55-4987-8096-9117E4C93FC4}" type="presParOf" srcId="{D98EFF92-887E-47B0-A051-02FD3D2A9088}" destId="{E38DB07D-AFB9-4D5E-81B4-C321D72ED041}" srcOrd="1" destOrd="0" presId="urn:microsoft.com/office/officeart/2008/layout/LinedList"/>
    <dgm:cxn modelId="{55D27793-0128-40FA-A53A-7C4A686AC9C4}" type="presParOf" srcId="{D98EFF92-887E-47B0-A051-02FD3D2A9088}" destId="{B98D9194-CEF7-46AA-878F-27ED4DD5CB44}" srcOrd="2" destOrd="0" presId="urn:microsoft.com/office/officeart/2008/layout/LinedList"/>
    <dgm:cxn modelId="{B51072FE-AF8A-41D2-B99B-62A82F68DCDF}" type="presParOf" srcId="{94772BEF-760F-4564-BEE8-CD6C11F720D5}" destId="{41ED76FE-746E-4174-8120-251A419A394C}" srcOrd="5" destOrd="0" presId="urn:microsoft.com/office/officeart/2008/layout/LinedList"/>
    <dgm:cxn modelId="{F5596500-C46D-4F3E-8B8C-FB0DB77A87DC}" type="presParOf" srcId="{94772BEF-760F-4564-BEE8-CD6C11F720D5}" destId="{FA108927-7566-43FE-B42F-B3672A0885F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915BA-8E2D-41B9-A5C0-CCC5E78EE11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FCAE6359-C14D-43F5-9C66-B273DB5C1C53}">
      <dgm:prSet phldrT="[Texte]" custT="1"/>
      <dgm:spPr/>
      <dgm:t>
        <a:bodyPr/>
        <a:lstStyle/>
        <a:p>
          <a:r>
            <a:rPr lang="fr-FR" sz="2000"/>
            <a:t>Le décret 2022-388 du 17 mars 2022 modifie les codes de la mutualité (livre II) et de la sécurité sociale (IP, Unions IP, SGAPS) quant au mode de fonctionnement des mutuelles et des IP et notamment :</a:t>
          </a:r>
          <a:endParaRPr lang="fr-FR" sz="2000" dirty="0"/>
        </a:p>
      </dgm:t>
    </dgm:pt>
    <dgm:pt modelId="{65AA5509-AC1B-49C2-8175-D184A1947F72}" type="parTrans" cxnId="{BE65A4DA-A537-4978-90AB-426969E7A181}">
      <dgm:prSet/>
      <dgm:spPr/>
      <dgm:t>
        <a:bodyPr/>
        <a:lstStyle/>
        <a:p>
          <a:endParaRPr lang="fr-FR"/>
        </a:p>
      </dgm:t>
    </dgm:pt>
    <dgm:pt modelId="{D7970B47-57B2-464A-A13F-62EC9D8CCC62}" type="sibTrans" cxnId="{BE65A4DA-A537-4978-90AB-426969E7A181}">
      <dgm:prSet/>
      <dgm:spPr/>
      <dgm:t>
        <a:bodyPr/>
        <a:lstStyle/>
        <a:p>
          <a:endParaRPr lang="fr-FR"/>
        </a:p>
      </dgm:t>
    </dgm:pt>
    <dgm:pt modelId="{AC39CBE8-452A-4C3E-AD51-592258DB4564}">
      <dgm:prSet/>
      <dgm:spPr/>
      <dgm:t>
        <a:bodyPr/>
        <a:lstStyle/>
        <a:p>
          <a:pPr algn="just">
            <a:buFont typeface="Symbol" panose="05050102010706020507" pitchFamily="18" charset="2"/>
            <a:buChar char=""/>
          </a:pPr>
          <a:r>
            <a:rPr lang="fr-FR" dirty="0"/>
            <a:t>Recours possible à la visioconférence et au vote électronique même sans disposition statutaire pour les Assembles Générales,</a:t>
          </a:r>
        </a:p>
      </dgm:t>
    </dgm:pt>
    <dgm:pt modelId="{B8CE89C2-1279-4408-9B7A-145A2FF43979}" type="parTrans" cxnId="{347920D3-5870-4633-9D15-FCEE7DDAC401}">
      <dgm:prSet/>
      <dgm:spPr/>
      <dgm:t>
        <a:bodyPr/>
        <a:lstStyle/>
        <a:p>
          <a:endParaRPr lang="fr-FR"/>
        </a:p>
      </dgm:t>
    </dgm:pt>
    <dgm:pt modelId="{5DB9D8AF-2BD7-4B73-8CC8-C7733A276D4E}" type="sibTrans" cxnId="{347920D3-5870-4633-9D15-FCEE7DDAC401}">
      <dgm:prSet/>
      <dgm:spPr/>
      <dgm:t>
        <a:bodyPr/>
        <a:lstStyle/>
        <a:p>
          <a:endParaRPr lang="fr-FR"/>
        </a:p>
      </dgm:t>
    </dgm:pt>
    <dgm:pt modelId="{068907FB-F57E-4250-8B99-2D5763994905}">
      <dgm:prSet/>
      <dgm:spPr/>
      <dgm:t>
        <a:bodyPr/>
        <a:lstStyle/>
        <a:p>
          <a:pPr algn="just">
            <a:buFont typeface="Symbol" panose="05050102010706020507" pitchFamily="18" charset="2"/>
            <a:buChar char=""/>
          </a:pPr>
          <a:r>
            <a:rPr lang="fr-FR" dirty="0"/>
            <a:t>Immatriculation des mutuelles, unions et fédérations, ainsi que des mutuelles ou unions de retraite professionnelle supplémentaire auprès du ministère chargé de la mutualité suite à la suppression du conseil supérieur de la mutualité,</a:t>
          </a:r>
        </a:p>
      </dgm:t>
    </dgm:pt>
    <dgm:pt modelId="{645C0C8D-6925-42E1-AEFD-E90B76C39340}" type="parTrans" cxnId="{268E01B5-52FB-4ECB-B592-33AAD94D6383}">
      <dgm:prSet/>
      <dgm:spPr/>
      <dgm:t>
        <a:bodyPr/>
        <a:lstStyle/>
        <a:p>
          <a:endParaRPr lang="fr-FR"/>
        </a:p>
      </dgm:t>
    </dgm:pt>
    <dgm:pt modelId="{EEAC4AF9-008F-49EE-881A-8FA5AD5FFCDE}" type="sibTrans" cxnId="{268E01B5-52FB-4ECB-B592-33AAD94D6383}">
      <dgm:prSet/>
      <dgm:spPr/>
      <dgm:t>
        <a:bodyPr/>
        <a:lstStyle/>
        <a:p>
          <a:endParaRPr lang="fr-FR"/>
        </a:p>
      </dgm:t>
    </dgm:pt>
    <dgm:pt modelId="{D0807979-D8AA-4B89-B97A-E2081E6A0008}">
      <dgm:prSet/>
      <dgm:spPr/>
      <dgm:t>
        <a:bodyPr/>
        <a:lstStyle/>
        <a:p>
          <a:pPr algn="just">
            <a:buFont typeface="Symbol" panose="05050102010706020507" pitchFamily="18" charset="2"/>
            <a:buChar char=""/>
          </a:pPr>
          <a:r>
            <a:rPr lang="fr-FR" dirty="0"/>
            <a:t>Résiliation infra annuelle possible pour le risque « perte d’autonomie » couvert de façon accessoire à un contrat santé,</a:t>
          </a:r>
        </a:p>
      </dgm:t>
    </dgm:pt>
    <dgm:pt modelId="{58AE4191-403A-41D6-B621-DCEFCFB82AD7}" type="parTrans" cxnId="{179F7258-BA04-4F90-8E46-4DC7C5E505DD}">
      <dgm:prSet/>
      <dgm:spPr/>
      <dgm:t>
        <a:bodyPr/>
        <a:lstStyle/>
        <a:p>
          <a:endParaRPr lang="fr-FR"/>
        </a:p>
      </dgm:t>
    </dgm:pt>
    <dgm:pt modelId="{5A6E3484-1909-468E-9D37-F6F5A082283D}" type="sibTrans" cxnId="{179F7258-BA04-4F90-8E46-4DC7C5E505DD}">
      <dgm:prSet/>
      <dgm:spPr/>
      <dgm:t>
        <a:bodyPr/>
        <a:lstStyle/>
        <a:p>
          <a:endParaRPr lang="fr-FR"/>
        </a:p>
      </dgm:t>
    </dgm:pt>
    <dgm:pt modelId="{1663F14D-DDC7-4A98-9953-F9F4DDD3DB45}">
      <dgm:prSet/>
      <dgm:spPr/>
      <dgm:t>
        <a:bodyPr/>
        <a:lstStyle/>
        <a:p>
          <a:pPr algn="just">
            <a:buFont typeface="Symbol" panose="05050102010706020507" pitchFamily="18" charset="2"/>
            <a:buChar char=""/>
          </a:pPr>
          <a:r>
            <a:rPr lang="fr-FR" dirty="0"/>
            <a:t>Mentions à faire porter sur les bulletins d’adhésion règlements et contrats collectifs des mutuelles du livre II (mise en conformité du stock de contrats avec ces dispositions),</a:t>
          </a:r>
        </a:p>
      </dgm:t>
    </dgm:pt>
    <dgm:pt modelId="{9B69B991-DB97-46B2-9711-89EA5838A224}" type="parTrans" cxnId="{4089AC43-6AA7-49E3-A5C4-FD38B5C6AAAD}">
      <dgm:prSet/>
      <dgm:spPr/>
      <dgm:t>
        <a:bodyPr/>
        <a:lstStyle/>
        <a:p>
          <a:endParaRPr lang="fr-FR"/>
        </a:p>
      </dgm:t>
    </dgm:pt>
    <dgm:pt modelId="{EC4F6CA2-8A83-467A-AE5B-4D6E56E6B784}" type="sibTrans" cxnId="{4089AC43-6AA7-49E3-A5C4-FD38B5C6AAAD}">
      <dgm:prSet/>
      <dgm:spPr/>
      <dgm:t>
        <a:bodyPr/>
        <a:lstStyle/>
        <a:p>
          <a:endParaRPr lang="fr-FR"/>
        </a:p>
      </dgm:t>
    </dgm:pt>
    <dgm:pt modelId="{755FD16E-E764-469F-9CEE-17B57976E212}">
      <dgm:prSet/>
      <dgm:spPr/>
      <dgm:t>
        <a:bodyPr/>
        <a:lstStyle/>
        <a:p>
          <a:pPr algn="just">
            <a:buFont typeface="Symbol" panose="05050102010706020507" pitchFamily="18" charset="2"/>
            <a:buChar char=""/>
          </a:pPr>
          <a:r>
            <a:rPr lang="fr-FR" dirty="0"/>
            <a:t>Modifications des règlements mutualistes le cas échéant.</a:t>
          </a:r>
        </a:p>
      </dgm:t>
    </dgm:pt>
    <dgm:pt modelId="{32D6150F-CA45-46B9-B16E-B3A8BD4047FF}" type="parTrans" cxnId="{F8924CB5-0A4A-4B68-883D-00F06D65440A}">
      <dgm:prSet/>
      <dgm:spPr/>
      <dgm:t>
        <a:bodyPr/>
        <a:lstStyle/>
        <a:p>
          <a:endParaRPr lang="fr-FR"/>
        </a:p>
      </dgm:t>
    </dgm:pt>
    <dgm:pt modelId="{A8C22419-6DCE-46A5-8A59-0D821F5A648C}" type="sibTrans" cxnId="{F8924CB5-0A4A-4B68-883D-00F06D65440A}">
      <dgm:prSet/>
      <dgm:spPr/>
      <dgm:t>
        <a:bodyPr/>
        <a:lstStyle/>
        <a:p>
          <a:endParaRPr lang="fr-FR"/>
        </a:p>
      </dgm:t>
    </dgm:pt>
    <dgm:pt modelId="{EE4DF27A-630C-4AB4-BA96-B5967E4B3B11}">
      <dgm:prSet/>
      <dgm:spPr/>
      <dgm:t>
        <a:bodyPr/>
        <a:lstStyle/>
        <a:p>
          <a:pPr algn="just">
            <a:buFont typeface="Symbol" panose="05050102010706020507" pitchFamily="18" charset="2"/>
            <a:buChar char=""/>
          </a:pPr>
          <a:endParaRPr lang="fr-FR" dirty="0"/>
        </a:p>
      </dgm:t>
    </dgm:pt>
    <dgm:pt modelId="{3F927C3E-12E1-4E3E-9DAC-59641E842EA1}" type="parTrans" cxnId="{407AE277-23F6-4DC3-BDB9-C76E2CFEB332}">
      <dgm:prSet/>
      <dgm:spPr/>
      <dgm:t>
        <a:bodyPr/>
        <a:lstStyle/>
        <a:p>
          <a:endParaRPr lang="en-GB"/>
        </a:p>
      </dgm:t>
    </dgm:pt>
    <dgm:pt modelId="{938ADFF4-0C2B-492A-B72E-9558EB35C853}" type="sibTrans" cxnId="{407AE277-23F6-4DC3-BDB9-C76E2CFEB332}">
      <dgm:prSet/>
      <dgm:spPr/>
      <dgm:t>
        <a:bodyPr/>
        <a:lstStyle/>
        <a:p>
          <a:endParaRPr lang="en-GB"/>
        </a:p>
      </dgm:t>
    </dgm:pt>
    <dgm:pt modelId="{5FD6EDC9-2B8F-40C9-A1C2-DA565B6E7102}">
      <dgm:prSet/>
      <dgm:spPr/>
      <dgm:t>
        <a:bodyPr/>
        <a:lstStyle/>
        <a:p>
          <a:pPr algn="just">
            <a:buFont typeface="Symbol" panose="05050102010706020507" pitchFamily="18" charset="2"/>
            <a:buChar char=""/>
          </a:pPr>
          <a:endParaRPr lang="fr-FR" dirty="0"/>
        </a:p>
      </dgm:t>
    </dgm:pt>
    <dgm:pt modelId="{3E417312-0CC9-4762-B758-44472BABF03C}" type="parTrans" cxnId="{0EFFB0A7-9E01-40A5-A6EC-1115F23006A2}">
      <dgm:prSet/>
      <dgm:spPr/>
      <dgm:t>
        <a:bodyPr/>
        <a:lstStyle/>
        <a:p>
          <a:endParaRPr lang="en-GB"/>
        </a:p>
      </dgm:t>
    </dgm:pt>
    <dgm:pt modelId="{47CC257D-4D40-4087-A312-6E1B9DCEA9FE}" type="sibTrans" cxnId="{0EFFB0A7-9E01-40A5-A6EC-1115F23006A2}">
      <dgm:prSet/>
      <dgm:spPr/>
      <dgm:t>
        <a:bodyPr/>
        <a:lstStyle/>
        <a:p>
          <a:endParaRPr lang="en-GB"/>
        </a:p>
      </dgm:t>
    </dgm:pt>
    <dgm:pt modelId="{0034C2BF-9270-4A07-AB35-376191FF120D}">
      <dgm:prSet/>
      <dgm:spPr/>
      <dgm:t>
        <a:bodyPr/>
        <a:lstStyle/>
        <a:p>
          <a:pPr algn="just">
            <a:buFont typeface="Symbol" panose="05050102010706020507" pitchFamily="18" charset="2"/>
            <a:buChar char=""/>
          </a:pPr>
          <a:endParaRPr lang="fr-FR" dirty="0"/>
        </a:p>
      </dgm:t>
    </dgm:pt>
    <dgm:pt modelId="{69515D10-17B2-478E-823B-6651BBC685D3}" type="parTrans" cxnId="{6FAF1129-894B-460B-9B4B-F9FA9219172F}">
      <dgm:prSet/>
      <dgm:spPr/>
      <dgm:t>
        <a:bodyPr/>
        <a:lstStyle/>
        <a:p>
          <a:endParaRPr lang="en-GB"/>
        </a:p>
      </dgm:t>
    </dgm:pt>
    <dgm:pt modelId="{7A453B3C-372C-4166-8D41-4B769B8CD562}" type="sibTrans" cxnId="{6FAF1129-894B-460B-9B4B-F9FA9219172F}">
      <dgm:prSet/>
      <dgm:spPr/>
      <dgm:t>
        <a:bodyPr/>
        <a:lstStyle/>
        <a:p>
          <a:endParaRPr lang="en-GB"/>
        </a:p>
      </dgm:t>
    </dgm:pt>
    <dgm:pt modelId="{8D79995C-ACDF-4CBC-96C6-BA3CD007D29A}">
      <dgm:prSet/>
      <dgm:spPr/>
      <dgm:t>
        <a:bodyPr/>
        <a:lstStyle/>
        <a:p>
          <a:pPr algn="just">
            <a:buFont typeface="Symbol" panose="05050102010706020507" pitchFamily="18" charset="2"/>
            <a:buChar char=""/>
          </a:pPr>
          <a:endParaRPr lang="fr-FR" dirty="0"/>
        </a:p>
      </dgm:t>
    </dgm:pt>
    <dgm:pt modelId="{069C1FE8-9D5F-4374-967E-846289509822}" type="parTrans" cxnId="{1ACFCF64-685E-4E0B-9BDD-8F6D79AAE6D5}">
      <dgm:prSet/>
      <dgm:spPr/>
      <dgm:t>
        <a:bodyPr/>
        <a:lstStyle/>
        <a:p>
          <a:endParaRPr lang="en-GB"/>
        </a:p>
      </dgm:t>
    </dgm:pt>
    <dgm:pt modelId="{CFAE0515-1B76-42D6-A99C-7117530BBAF1}" type="sibTrans" cxnId="{1ACFCF64-685E-4E0B-9BDD-8F6D79AAE6D5}">
      <dgm:prSet/>
      <dgm:spPr/>
      <dgm:t>
        <a:bodyPr/>
        <a:lstStyle/>
        <a:p>
          <a:endParaRPr lang="en-GB"/>
        </a:p>
      </dgm:t>
    </dgm:pt>
    <dgm:pt modelId="{A08B4EE2-4190-43D3-91FC-4FDA5C1F26B1}">
      <dgm:prSet/>
      <dgm:spPr/>
      <dgm:t>
        <a:bodyPr/>
        <a:lstStyle/>
        <a:p>
          <a:pPr algn="just">
            <a:buFont typeface="Symbol" panose="05050102010706020507" pitchFamily="18" charset="2"/>
            <a:buChar char=""/>
          </a:pPr>
          <a:endParaRPr lang="fr-FR" dirty="0"/>
        </a:p>
      </dgm:t>
    </dgm:pt>
    <dgm:pt modelId="{AB2B1F13-DF1B-4AB4-A034-4016E40FC958}" type="parTrans" cxnId="{653D69D6-A14B-4093-B059-2071EC052728}">
      <dgm:prSet/>
      <dgm:spPr/>
    </dgm:pt>
    <dgm:pt modelId="{ECFE90C1-BBA5-402C-ADD0-190BA81E3DD0}" type="sibTrans" cxnId="{653D69D6-A14B-4093-B059-2071EC052728}">
      <dgm:prSet/>
      <dgm:spPr/>
    </dgm:pt>
    <dgm:pt modelId="{39BC10F9-C856-416A-AB92-DED7F2F93DDA}" type="pres">
      <dgm:prSet presAssocID="{615915BA-8E2D-41B9-A5C0-CCC5E78EE11F}" presName="linear" presStyleCnt="0">
        <dgm:presLayoutVars>
          <dgm:animLvl val="lvl"/>
          <dgm:resizeHandles val="exact"/>
        </dgm:presLayoutVars>
      </dgm:prSet>
      <dgm:spPr/>
    </dgm:pt>
    <dgm:pt modelId="{7348A2B5-B835-47C6-969F-C4B501B70A93}" type="pres">
      <dgm:prSet presAssocID="{FCAE6359-C14D-43F5-9C66-B273DB5C1C53}" presName="parentText" presStyleLbl="node1" presStyleIdx="0" presStyleCnt="1">
        <dgm:presLayoutVars>
          <dgm:chMax val="0"/>
          <dgm:bulletEnabled val="1"/>
        </dgm:presLayoutVars>
      </dgm:prSet>
      <dgm:spPr/>
    </dgm:pt>
    <dgm:pt modelId="{88E24C3C-C8F7-42B1-9E3D-1B94A0AF4B53}" type="pres">
      <dgm:prSet presAssocID="{FCAE6359-C14D-43F5-9C66-B273DB5C1C53}" presName="childText" presStyleLbl="revTx" presStyleIdx="0" presStyleCnt="1">
        <dgm:presLayoutVars>
          <dgm:bulletEnabled val="1"/>
        </dgm:presLayoutVars>
      </dgm:prSet>
      <dgm:spPr/>
    </dgm:pt>
  </dgm:ptLst>
  <dgm:cxnLst>
    <dgm:cxn modelId="{4F19FD12-F358-4B24-8764-FF4F48B5A7EC}" type="presOf" srcId="{AC39CBE8-452A-4C3E-AD51-592258DB4564}" destId="{88E24C3C-C8F7-42B1-9E3D-1B94A0AF4B53}" srcOrd="0" destOrd="1" presId="urn:microsoft.com/office/officeart/2005/8/layout/vList2"/>
    <dgm:cxn modelId="{6FAF1129-894B-460B-9B4B-F9FA9219172F}" srcId="{FCAE6359-C14D-43F5-9C66-B273DB5C1C53}" destId="{0034C2BF-9270-4A07-AB35-376191FF120D}" srcOrd="6" destOrd="0" parTransId="{69515D10-17B2-478E-823B-6651BBC685D3}" sibTransId="{7A453B3C-372C-4166-8D41-4B769B8CD562}"/>
    <dgm:cxn modelId="{77887437-078E-4DAB-BFD4-5F18B06A08AB}" type="presOf" srcId="{1663F14D-DDC7-4A98-9953-F9F4DDD3DB45}" destId="{88E24C3C-C8F7-42B1-9E3D-1B94A0AF4B53}" srcOrd="0" destOrd="7" presId="urn:microsoft.com/office/officeart/2005/8/layout/vList2"/>
    <dgm:cxn modelId="{29FB243D-E4F1-4FE2-9F72-AD4C3CC24CB5}" type="presOf" srcId="{068907FB-F57E-4250-8B99-2D5763994905}" destId="{88E24C3C-C8F7-42B1-9E3D-1B94A0AF4B53}" srcOrd="0" destOrd="3" presId="urn:microsoft.com/office/officeart/2005/8/layout/vList2"/>
    <dgm:cxn modelId="{D4C50740-F969-4A4C-AE0F-A5ABF112AC4C}" type="presOf" srcId="{A08B4EE2-4190-43D3-91FC-4FDA5C1F26B1}" destId="{88E24C3C-C8F7-42B1-9E3D-1B94A0AF4B53}" srcOrd="0" destOrd="0" presId="urn:microsoft.com/office/officeart/2005/8/layout/vList2"/>
    <dgm:cxn modelId="{E3F6A863-A62C-41F6-BA58-89442CB215F0}" type="presOf" srcId="{0034C2BF-9270-4A07-AB35-376191FF120D}" destId="{88E24C3C-C8F7-42B1-9E3D-1B94A0AF4B53}" srcOrd="0" destOrd="6" presId="urn:microsoft.com/office/officeart/2005/8/layout/vList2"/>
    <dgm:cxn modelId="{4089AC43-6AA7-49E3-A5C4-FD38B5C6AAAD}" srcId="{FCAE6359-C14D-43F5-9C66-B273DB5C1C53}" destId="{1663F14D-DDC7-4A98-9953-F9F4DDD3DB45}" srcOrd="7" destOrd="0" parTransId="{9B69B991-DB97-46B2-9711-89EA5838A224}" sibTransId="{EC4F6CA2-8A83-467A-AE5B-4D6E56E6B784}"/>
    <dgm:cxn modelId="{1ACFCF64-685E-4E0B-9BDD-8F6D79AAE6D5}" srcId="{FCAE6359-C14D-43F5-9C66-B273DB5C1C53}" destId="{8D79995C-ACDF-4CBC-96C6-BA3CD007D29A}" srcOrd="8" destOrd="0" parTransId="{069C1FE8-9D5F-4374-967E-846289509822}" sibTransId="{CFAE0515-1B76-42D6-A99C-7117530BBAF1}"/>
    <dgm:cxn modelId="{05DD7E67-669F-4591-8314-7C5C88F8810E}" type="presOf" srcId="{8D79995C-ACDF-4CBC-96C6-BA3CD007D29A}" destId="{88E24C3C-C8F7-42B1-9E3D-1B94A0AF4B53}" srcOrd="0" destOrd="8" presId="urn:microsoft.com/office/officeart/2005/8/layout/vList2"/>
    <dgm:cxn modelId="{407AE277-23F6-4DC3-BDB9-C76E2CFEB332}" srcId="{FCAE6359-C14D-43F5-9C66-B273DB5C1C53}" destId="{EE4DF27A-630C-4AB4-BA96-B5967E4B3B11}" srcOrd="2" destOrd="0" parTransId="{3F927C3E-12E1-4E3E-9DAC-59641E842EA1}" sibTransId="{938ADFF4-0C2B-492A-B72E-9558EB35C853}"/>
    <dgm:cxn modelId="{179F7258-BA04-4F90-8E46-4DC7C5E505DD}" srcId="{FCAE6359-C14D-43F5-9C66-B273DB5C1C53}" destId="{D0807979-D8AA-4B89-B97A-E2081E6A0008}" srcOrd="5" destOrd="0" parTransId="{58AE4191-403A-41D6-B621-DCEFCFB82AD7}" sibTransId="{5A6E3484-1909-468E-9D37-F6F5A082283D}"/>
    <dgm:cxn modelId="{DF185D8C-0035-4AC5-A7E1-6D740663A3C1}" type="presOf" srcId="{FCAE6359-C14D-43F5-9C66-B273DB5C1C53}" destId="{7348A2B5-B835-47C6-969F-C4B501B70A93}" srcOrd="0" destOrd="0" presId="urn:microsoft.com/office/officeart/2005/8/layout/vList2"/>
    <dgm:cxn modelId="{946BF18C-6363-426E-98D2-D1E565531936}" type="presOf" srcId="{5FD6EDC9-2B8F-40C9-A1C2-DA565B6E7102}" destId="{88E24C3C-C8F7-42B1-9E3D-1B94A0AF4B53}" srcOrd="0" destOrd="4" presId="urn:microsoft.com/office/officeart/2005/8/layout/vList2"/>
    <dgm:cxn modelId="{F8603797-E25D-43E8-8E62-B8899FEC50D3}" type="presOf" srcId="{615915BA-8E2D-41B9-A5C0-CCC5E78EE11F}" destId="{39BC10F9-C856-416A-AB92-DED7F2F93DDA}" srcOrd="0" destOrd="0" presId="urn:microsoft.com/office/officeart/2005/8/layout/vList2"/>
    <dgm:cxn modelId="{0EFFB0A7-9E01-40A5-A6EC-1115F23006A2}" srcId="{FCAE6359-C14D-43F5-9C66-B273DB5C1C53}" destId="{5FD6EDC9-2B8F-40C9-A1C2-DA565B6E7102}" srcOrd="4" destOrd="0" parTransId="{3E417312-0CC9-4762-B758-44472BABF03C}" sibTransId="{47CC257D-4D40-4087-A312-6E1B9DCEA9FE}"/>
    <dgm:cxn modelId="{268E01B5-52FB-4ECB-B592-33AAD94D6383}" srcId="{FCAE6359-C14D-43F5-9C66-B273DB5C1C53}" destId="{068907FB-F57E-4250-8B99-2D5763994905}" srcOrd="3" destOrd="0" parTransId="{645C0C8D-6925-42E1-AEFD-E90B76C39340}" sibTransId="{EEAC4AF9-008F-49EE-881A-8FA5AD5FFCDE}"/>
    <dgm:cxn modelId="{F8924CB5-0A4A-4B68-883D-00F06D65440A}" srcId="{FCAE6359-C14D-43F5-9C66-B273DB5C1C53}" destId="{755FD16E-E764-469F-9CEE-17B57976E212}" srcOrd="9" destOrd="0" parTransId="{32D6150F-CA45-46B9-B16E-B3A8BD4047FF}" sibTransId="{A8C22419-6DCE-46A5-8A59-0D821F5A648C}"/>
    <dgm:cxn modelId="{16E46EBB-2E9B-4E41-BE90-C4AE75F84151}" type="presOf" srcId="{EE4DF27A-630C-4AB4-BA96-B5967E4B3B11}" destId="{88E24C3C-C8F7-42B1-9E3D-1B94A0AF4B53}" srcOrd="0" destOrd="2" presId="urn:microsoft.com/office/officeart/2005/8/layout/vList2"/>
    <dgm:cxn modelId="{466697BB-E443-4F09-B668-76DFA7D413ED}" type="presOf" srcId="{D0807979-D8AA-4B89-B97A-E2081E6A0008}" destId="{88E24C3C-C8F7-42B1-9E3D-1B94A0AF4B53}" srcOrd="0" destOrd="5" presId="urn:microsoft.com/office/officeart/2005/8/layout/vList2"/>
    <dgm:cxn modelId="{D09D79CB-8B19-48CA-BD38-4A9910E925A8}" type="presOf" srcId="{755FD16E-E764-469F-9CEE-17B57976E212}" destId="{88E24C3C-C8F7-42B1-9E3D-1B94A0AF4B53}" srcOrd="0" destOrd="9" presId="urn:microsoft.com/office/officeart/2005/8/layout/vList2"/>
    <dgm:cxn modelId="{347920D3-5870-4633-9D15-FCEE7DDAC401}" srcId="{FCAE6359-C14D-43F5-9C66-B273DB5C1C53}" destId="{AC39CBE8-452A-4C3E-AD51-592258DB4564}" srcOrd="1" destOrd="0" parTransId="{B8CE89C2-1279-4408-9B7A-145A2FF43979}" sibTransId="{5DB9D8AF-2BD7-4B73-8CC8-C7733A276D4E}"/>
    <dgm:cxn modelId="{653D69D6-A14B-4093-B059-2071EC052728}" srcId="{FCAE6359-C14D-43F5-9C66-B273DB5C1C53}" destId="{A08B4EE2-4190-43D3-91FC-4FDA5C1F26B1}" srcOrd="0" destOrd="0" parTransId="{AB2B1F13-DF1B-4AB4-A034-4016E40FC958}" sibTransId="{ECFE90C1-BBA5-402C-ADD0-190BA81E3DD0}"/>
    <dgm:cxn modelId="{BE65A4DA-A537-4978-90AB-426969E7A181}" srcId="{615915BA-8E2D-41B9-A5C0-CCC5E78EE11F}" destId="{FCAE6359-C14D-43F5-9C66-B273DB5C1C53}" srcOrd="0" destOrd="0" parTransId="{65AA5509-AC1B-49C2-8175-D184A1947F72}" sibTransId="{D7970B47-57B2-464A-A13F-62EC9D8CCC62}"/>
    <dgm:cxn modelId="{D3D6C5CF-D590-4948-9DDA-127966F79D1E}" type="presParOf" srcId="{39BC10F9-C856-416A-AB92-DED7F2F93DDA}" destId="{7348A2B5-B835-47C6-969F-C4B501B70A93}" srcOrd="0" destOrd="0" presId="urn:microsoft.com/office/officeart/2005/8/layout/vList2"/>
    <dgm:cxn modelId="{15C115F2-9B7D-4B5B-B949-6402D3D893CF}" type="presParOf" srcId="{39BC10F9-C856-416A-AB92-DED7F2F93DDA}" destId="{88E24C3C-C8F7-42B1-9E3D-1B94A0AF4B5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915BA-8E2D-41B9-A5C0-CCC5E78EE11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FCAE6359-C14D-43F5-9C66-B273DB5C1C53}">
      <dgm:prSet phldrT="[Texte]" custT="1"/>
      <dgm:spPr/>
      <dgm:t>
        <a:bodyPr/>
        <a:lstStyle/>
        <a:p>
          <a:r>
            <a:rPr lang="fr-FR" sz="2400" dirty="0"/>
            <a:t>Mentions obligatoires à faire figurer sur les contrats en vertu des articles R-114-0 à R-114-0-1 du code de la mutualité :</a:t>
          </a:r>
        </a:p>
      </dgm:t>
    </dgm:pt>
    <dgm:pt modelId="{65AA5509-AC1B-49C2-8175-D184A1947F72}" type="parTrans" cxnId="{BE65A4DA-A537-4978-90AB-426969E7A181}">
      <dgm:prSet/>
      <dgm:spPr/>
      <dgm:t>
        <a:bodyPr/>
        <a:lstStyle/>
        <a:p>
          <a:endParaRPr lang="fr-FR" sz="1200"/>
        </a:p>
      </dgm:t>
    </dgm:pt>
    <dgm:pt modelId="{D7970B47-57B2-464A-A13F-62EC9D8CCC62}" type="sibTrans" cxnId="{BE65A4DA-A537-4978-90AB-426969E7A181}">
      <dgm:prSet/>
      <dgm:spPr/>
      <dgm:t>
        <a:bodyPr/>
        <a:lstStyle/>
        <a:p>
          <a:endParaRPr lang="fr-FR" sz="1200"/>
        </a:p>
      </dgm:t>
    </dgm:pt>
    <dgm:pt modelId="{013107C7-AF19-44A0-B0E0-98954F5D560B}">
      <dgm:prSet custT="1"/>
      <dgm:spPr/>
      <dgm:t>
        <a:bodyPr/>
        <a:lstStyle/>
        <a:p>
          <a:pPr algn="just">
            <a:buFont typeface="Symbol" panose="05050102010706020507" pitchFamily="18" charset="2"/>
            <a:buChar char=""/>
          </a:pPr>
          <a:r>
            <a:rPr lang="fr-FR" sz="1800" dirty="0"/>
            <a:t>Nom et adresse de la mutuelle et celle du souscripteur,</a:t>
          </a:r>
        </a:p>
      </dgm:t>
    </dgm:pt>
    <dgm:pt modelId="{2AAFF7F4-2789-43E0-A518-71E6B99E951E}" type="parTrans" cxnId="{CB7857F9-1264-4905-BFA2-4EFD1461090A}">
      <dgm:prSet/>
      <dgm:spPr/>
      <dgm:t>
        <a:bodyPr/>
        <a:lstStyle/>
        <a:p>
          <a:endParaRPr lang="fr-FR" sz="1200"/>
        </a:p>
      </dgm:t>
    </dgm:pt>
    <dgm:pt modelId="{0BED146B-6C42-4F06-AAE8-2E59A20906F4}" type="sibTrans" cxnId="{CB7857F9-1264-4905-BFA2-4EFD1461090A}">
      <dgm:prSet/>
      <dgm:spPr/>
      <dgm:t>
        <a:bodyPr/>
        <a:lstStyle/>
        <a:p>
          <a:endParaRPr lang="fr-FR" sz="1200"/>
        </a:p>
      </dgm:t>
    </dgm:pt>
    <dgm:pt modelId="{ED7F3DC0-EECE-49FD-ACE3-26B8CF7413ED}">
      <dgm:prSet custT="1"/>
      <dgm:spPr/>
      <dgm:t>
        <a:bodyPr/>
        <a:lstStyle/>
        <a:p>
          <a:pPr algn="just">
            <a:buFont typeface="Symbol" panose="05050102010706020507" pitchFamily="18" charset="2"/>
            <a:buChar char=""/>
          </a:pPr>
          <a:r>
            <a:rPr lang="fr-FR" sz="1800" dirty="0"/>
            <a:t>Nature des risques garantis et options proposées,</a:t>
          </a:r>
        </a:p>
      </dgm:t>
    </dgm:pt>
    <dgm:pt modelId="{DDD7A84C-6D3C-4009-92A9-5D43947E2C7C}" type="parTrans" cxnId="{650ADEFE-175D-46AD-857A-BAF7A08068AB}">
      <dgm:prSet/>
      <dgm:spPr/>
      <dgm:t>
        <a:bodyPr/>
        <a:lstStyle/>
        <a:p>
          <a:endParaRPr lang="fr-FR" sz="1200"/>
        </a:p>
      </dgm:t>
    </dgm:pt>
    <dgm:pt modelId="{A4ED8A0C-5BC5-42A6-8D59-D5F3D4919664}" type="sibTrans" cxnId="{650ADEFE-175D-46AD-857A-BAF7A08068AB}">
      <dgm:prSet/>
      <dgm:spPr/>
      <dgm:t>
        <a:bodyPr/>
        <a:lstStyle/>
        <a:p>
          <a:endParaRPr lang="fr-FR" sz="1200"/>
        </a:p>
      </dgm:t>
    </dgm:pt>
    <dgm:pt modelId="{AE51D16C-978F-4440-A1DD-0FAA8034A0C6}">
      <dgm:prSet custT="1"/>
      <dgm:spPr/>
      <dgm:t>
        <a:bodyPr/>
        <a:lstStyle/>
        <a:p>
          <a:pPr algn="just">
            <a:buFont typeface="Symbol" panose="05050102010706020507" pitchFamily="18" charset="2"/>
            <a:buChar char=""/>
          </a:pPr>
          <a:r>
            <a:rPr lang="fr-FR" sz="1800" dirty="0"/>
            <a:t>Montant de la cotisation et modalités de versement,</a:t>
          </a:r>
        </a:p>
      </dgm:t>
    </dgm:pt>
    <dgm:pt modelId="{F048195B-0444-4243-A8B7-35B36EC23F5A}" type="parTrans" cxnId="{6715AC24-EBE0-428C-8F17-5C555581F57A}">
      <dgm:prSet/>
      <dgm:spPr/>
      <dgm:t>
        <a:bodyPr/>
        <a:lstStyle/>
        <a:p>
          <a:endParaRPr lang="fr-FR" sz="1200"/>
        </a:p>
      </dgm:t>
    </dgm:pt>
    <dgm:pt modelId="{FDD6F2AA-0205-4AC4-B050-3F0B544A4ACD}" type="sibTrans" cxnId="{6715AC24-EBE0-428C-8F17-5C555581F57A}">
      <dgm:prSet/>
      <dgm:spPr/>
      <dgm:t>
        <a:bodyPr/>
        <a:lstStyle/>
        <a:p>
          <a:endParaRPr lang="fr-FR" sz="1200"/>
        </a:p>
      </dgm:t>
    </dgm:pt>
    <dgm:pt modelId="{D62E3209-1BFD-48E0-BFF0-508B6BECA7C0}">
      <dgm:prSet custT="1"/>
      <dgm:spPr/>
      <dgm:t>
        <a:bodyPr/>
        <a:lstStyle/>
        <a:p>
          <a:pPr algn="just">
            <a:buFont typeface="Symbol" panose="05050102010706020507" pitchFamily="18" charset="2"/>
            <a:buChar char=""/>
          </a:pPr>
          <a:r>
            <a:rPr lang="fr-FR" sz="1800" dirty="0"/>
            <a:t>Date à partir de laquelle le risque est garanti et la durée de cette garantie,</a:t>
          </a:r>
        </a:p>
      </dgm:t>
    </dgm:pt>
    <dgm:pt modelId="{0CDCF9BC-8C1C-4912-82E0-632C71923C7F}" type="parTrans" cxnId="{C8C8BA4E-1A0C-400D-8C8B-FA2332FD3AFC}">
      <dgm:prSet/>
      <dgm:spPr/>
      <dgm:t>
        <a:bodyPr/>
        <a:lstStyle/>
        <a:p>
          <a:endParaRPr lang="fr-FR" sz="1200"/>
        </a:p>
      </dgm:t>
    </dgm:pt>
    <dgm:pt modelId="{500B2209-F6E9-4C1A-A80F-7608D4009902}" type="sibTrans" cxnId="{C8C8BA4E-1A0C-400D-8C8B-FA2332FD3AFC}">
      <dgm:prSet/>
      <dgm:spPr/>
      <dgm:t>
        <a:bodyPr/>
        <a:lstStyle/>
        <a:p>
          <a:endParaRPr lang="fr-FR" sz="1200"/>
        </a:p>
      </dgm:t>
    </dgm:pt>
    <dgm:pt modelId="{FE7D8982-BCAA-40F1-AD95-A7701DF092E2}">
      <dgm:prSet custT="1"/>
      <dgm:spPr/>
      <dgm:t>
        <a:bodyPr/>
        <a:lstStyle/>
        <a:p>
          <a:pPr algn="just">
            <a:buFont typeface="Symbol" panose="05050102010706020507" pitchFamily="18" charset="2"/>
            <a:buChar char=""/>
          </a:pPr>
          <a:r>
            <a:rPr lang="fr-FR" sz="1800" dirty="0"/>
            <a:t>Le cas échéant, le droit de renonciation ou de résiliation prévu à l’article L.221-10-02</a:t>
          </a:r>
        </a:p>
      </dgm:t>
    </dgm:pt>
    <dgm:pt modelId="{7D6FA602-99B1-4A1F-9253-EECB7028D2EA}" type="parTrans" cxnId="{98DC1718-54AE-40A5-98BE-91EB3635AE8C}">
      <dgm:prSet/>
      <dgm:spPr/>
      <dgm:t>
        <a:bodyPr/>
        <a:lstStyle/>
        <a:p>
          <a:endParaRPr lang="fr-FR" sz="1200"/>
        </a:p>
      </dgm:t>
    </dgm:pt>
    <dgm:pt modelId="{EA5953AE-0753-4963-B80F-22339787F448}" type="sibTrans" cxnId="{98DC1718-54AE-40A5-98BE-91EB3635AE8C}">
      <dgm:prSet/>
      <dgm:spPr/>
      <dgm:t>
        <a:bodyPr/>
        <a:lstStyle/>
        <a:p>
          <a:endParaRPr lang="fr-FR" sz="1200"/>
        </a:p>
      </dgm:t>
    </dgm:pt>
    <dgm:pt modelId="{50D2DCDE-83B4-4A74-87B4-8FE3B54331BA}">
      <dgm:prSet custT="1"/>
      <dgm:spPr/>
      <dgm:t>
        <a:bodyPr/>
        <a:lstStyle/>
        <a:p>
          <a:pPr algn="just">
            <a:buFont typeface="Symbol" panose="05050102010706020507" pitchFamily="18" charset="2"/>
            <a:buChar char=""/>
          </a:pPr>
          <a:r>
            <a:rPr lang="fr-FR" sz="1800" dirty="0"/>
            <a:t>Date et signature de souscripteur sur le bulletin d’adhésion avec précision de son nom, de sa date de naissance (si membre participant) et du ou des bénéficiaires des garanties souscrites, la nature des risques garantis et des options souscrites.</a:t>
          </a:r>
        </a:p>
      </dgm:t>
    </dgm:pt>
    <dgm:pt modelId="{B1B64B90-9200-4F9B-8028-82A88CB23743}" type="parTrans" cxnId="{AF68D235-0D51-4398-9ACE-CD3BAC070DC4}">
      <dgm:prSet/>
      <dgm:spPr/>
      <dgm:t>
        <a:bodyPr/>
        <a:lstStyle/>
        <a:p>
          <a:endParaRPr lang="fr-FR" sz="1200"/>
        </a:p>
      </dgm:t>
    </dgm:pt>
    <dgm:pt modelId="{71EEBA39-0E34-4447-9330-9AC87914D94E}" type="sibTrans" cxnId="{AF68D235-0D51-4398-9ACE-CD3BAC070DC4}">
      <dgm:prSet/>
      <dgm:spPr/>
      <dgm:t>
        <a:bodyPr/>
        <a:lstStyle/>
        <a:p>
          <a:endParaRPr lang="fr-FR" sz="1200"/>
        </a:p>
      </dgm:t>
    </dgm:pt>
    <dgm:pt modelId="{4952F289-673D-4B97-845C-2E28AAEEDE1D}">
      <dgm:prSet custT="1"/>
      <dgm:spPr/>
      <dgm:t>
        <a:bodyPr/>
        <a:lstStyle/>
        <a:p>
          <a:pPr algn="just">
            <a:buFont typeface="Symbol" panose="05050102010706020507" pitchFamily="18" charset="2"/>
            <a:buChar char=""/>
          </a:pPr>
          <a:endParaRPr lang="fr-FR" sz="1800" dirty="0"/>
        </a:p>
      </dgm:t>
    </dgm:pt>
    <dgm:pt modelId="{BE360741-93D8-41EB-87C0-24F95598A18D}" type="parTrans" cxnId="{D7AD2FFF-C104-4EF8-98EE-D66A563DCD1F}">
      <dgm:prSet/>
      <dgm:spPr/>
      <dgm:t>
        <a:bodyPr/>
        <a:lstStyle/>
        <a:p>
          <a:endParaRPr lang="en-GB" sz="1400"/>
        </a:p>
      </dgm:t>
    </dgm:pt>
    <dgm:pt modelId="{FB3CE0D6-0DD5-4D28-9E4A-FC43AF24B25A}" type="sibTrans" cxnId="{D7AD2FFF-C104-4EF8-98EE-D66A563DCD1F}">
      <dgm:prSet/>
      <dgm:spPr/>
      <dgm:t>
        <a:bodyPr/>
        <a:lstStyle/>
        <a:p>
          <a:endParaRPr lang="en-GB" sz="1400"/>
        </a:p>
      </dgm:t>
    </dgm:pt>
    <dgm:pt modelId="{69D9EF18-016D-4426-A0BF-58D951CCA3B3}">
      <dgm:prSet custT="1"/>
      <dgm:spPr/>
      <dgm:t>
        <a:bodyPr/>
        <a:lstStyle/>
        <a:p>
          <a:pPr algn="just">
            <a:buFont typeface="Symbol" panose="05050102010706020507" pitchFamily="18" charset="2"/>
            <a:buChar char=""/>
          </a:pPr>
          <a:endParaRPr lang="fr-FR" sz="1800" dirty="0"/>
        </a:p>
      </dgm:t>
    </dgm:pt>
    <dgm:pt modelId="{E21D162D-8F27-48F6-8545-7BA63E74F29E}" type="parTrans" cxnId="{EAC688E4-72BC-404C-A721-7DDD2AC06075}">
      <dgm:prSet/>
      <dgm:spPr/>
      <dgm:t>
        <a:bodyPr/>
        <a:lstStyle/>
        <a:p>
          <a:endParaRPr lang="en-GB" sz="1400"/>
        </a:p>
      </dgm:t>
    </dgm:pt>
    <dgm:pt modelId="{53B4FE95-7D1E-470A-8BA8-6262DD3DF59D}" type="sibTrans" cxnId="{EAC688E4-72BC-404C-A721-7DDD2AC06075}">
      <dgm:prSet/>
      <dgm:spPr/>
      <dgm:t>
        <a:bodyPr/>
        <a:lstStyle/>
        <a:p>
          <a:endParaRPr lang="en-GB" sz="1400"/>
        </a:p>
      </dgm:t>
    </dgm:pt>
    <dgm:pt modelId="{55F91A75-B8AB-4217-B543-9A6DEEC6E0C4}">
      <dgm:prSet custT="1"/>
      <dgm:spPr/>
      <dgm:t>
        <a:bodyPr/>
        <a:lstStyle/>
        <a:p>
          <a:pPr algn="just">
            <a:buFont typeface="Symbol" panose="05050102010706020507" pitchFamily="18" charset="2"/>
            <a:buChar char=""/>
          </a:pPr>
          <a:endParaRPr lang="fr-FR" sz="1800" dirty="0"/>
        </a:p>
      </dgm:t>
    </dgm:pt>
    <dgm:pt modelId="{C6FF652E-D795-4B5F-94D5-E2D5DAE90F6A}" type="parTrans" cxnId="{823DD24F-3C3E-4273-9030-9451460D4C7F}">
      <dgm:prSet/>
      <dgm:spPr/>
      <dgm:t>
        <a:bodyPr/>
        <a:lstStyle/>
        <a:p>
          <a:endParaRPr lang="en-GB" sz="1400"/>
        </a:p>
      </dgm:t>
    </dgm:pt>
    <dgm:pt modelId="{C7405433-25F4-4DBA-BDF8-8CFF641749D7}" type="sibTrans" cxnId="{823DD24F-3C3E-4273-9030-9451460D4C7F}">
      <dgm:prSet/>
      <dgm:spPr/>
      <dgm:t>
        <a:bodyPr/>
        <a:lstStyle/>
        <a:p>
          <a:endParaRPr lang="en-GB" sz="1400"/>
        </a:p>
      </dgm:t>
    </dgm:pt>
    <dgm:pt modelId="{67982CB4-B90C-4A2E-BCFA-DABF618065BD}">
      <dgm:prSet custT="1"/>
      <dgm:spPr/>
      <dgm:t>
        <a:bodyPr/>
        <a:lstStyle/>
        <a:p>
          <a:pPr algn="just">
            <a:buFont typeface="Symbol" panose="05050102010706020507" pitchFamily="18" charset="2"/>
            <a:buChar char=""/>
          </a:pPr>
          <a:endParaRPr lang="fr-FR" sz="1800" dirty="0"/>
        </a:p>
      </dgm:t>
    </dgm:pt>
    <dgm:pt modelId="{E33FF402-E1E0-4C5B-8659-16F78FC0BFB8}" type="parTrans" cxnId="{76AA4C5A-BC45-4155-A182-A25BB489395C}">
      <dgm:prSet/>
      <dgm:spPr/>
      <dgm:t>
        <a:bodyPr/>
        <a:lstStyle/>
        <a:p>
          <a:endParaRPr lang="en-GB" sz="1400"/>
        </a:p>
      </dgm:t>
    </dgm:pt>
    <dgm:pt modelId="{CCBB694B-419D-4DF7-B935-97D372EF3550}" type="sibTrans" cxnId="{76AA4C5A-BC45-4155-A182-A25BB489395C}">
      <dgm:prSet/>
      <dgm:spPr/>
      <dgm:t>
        <a:bodyPr/>
        <a:lstStyle/>
        <a:p>
          <a:endParaRPr lang="en-GB" sz="1400"/>
        </a:p>
      </dgm:t>
    </dgm:pt>
    <dgm:pt modelId="{E6CC9AEC-42A0-4000-976B-4BB907F9460A}">
      <dgm:prSet custT="1"/>
      <dgm:spPr/>
      <dgm:t>
        <a:bodyPr/>
        <a:lstStyle/>
        <a:p>
          <a:pPr algn="just">
            <a:buFont typeface="Symbol" panose="05050102010706020507" pitchFamily="18" charset="2"/>
            <a:buChar char=""/>
          </a:pPr>
          <a:endParaRPr lang="fr-FR" sz="1800" dirty="0"/>
        </a:p>
      </dgm:t>
    </dgm:pt>
    <dgm:pt modelId="{618097A2-06C1-457E-BE5D-E17B6D47F736}" type="parTrans" cxnId="{8F25AA87-7905-4470-A786-7AEC52945099}">
      <dgm:prSet/>
      <dgm:spPr/>
      <dgm:t>
        <a:bodyPr/>
        <a:lstStyle/>
        <a:p>
          <a:endParaRPr lang="en-GB" sz="1400"/>
        </a:p>
      </dgm:t>
    </dgm:pt>
    <dgm:pt modelId="{B62F2DA4-6F92-4438-8B54-67700D63B7A7}" type="sibTrans" cxnId="{8F25AA87-7905-4470-A786-7AEC52945099}">
      <dgm:prSet/>
      <dgm:spPr/>
      <dgm:t>
        <a:bodyPr/>
        <a:lstStyle/>
        <a:p>
          <a:endParaRPr lang="en-GB" sz="1400"/>
        </a:p>
      </dgm:t>
    </dgm:pt>
    <dgm:pt modelId="{267B0053-E669-4EE0-B4AF-4F29CDAF67B6}">
      <dgm:prSet custT="1"/>
      <dgm:spPr/>
      <dgm:t>
        <a:bodyPr/>
        <a:lstStyle/>
        <a:p>
          <a:pPr algn="just">
            <a:buFont typeface="Symbol" panose="05050102010706020507" pitchFamily="18" charset="2"/>
            <a:buChar char=""/>
          </a:pPr>
          <a:endParaRPr lang="fr-FR" sz="1050" dirty="0"/>
        </a:p>
      </dgm:t>
    </dgm:pt>
    <dgm:pt modelId="{58921C09-6009-4598-916C-C81DD4237779}" type="parTrans" cxnId="{BB731618-E367-4B0E-BF37-5019A0AE176B}">
      <dgm:prSet/>
      <dgm:spPr/>
      <dgm:t>
        <a:bodyPr/>
        <a:lstStyle/>
        <a:p>
          <a:endParaRPr lang="en-GB" sz="1400"/>
        </a:p>
      </dgm:t>
    </dgm:pt>
    <dgm:pt modelId="{BA589719-CE16-4C90-A2E1-38EE781713F9}" type="sibTrans" cxnId="{BB731618-E367-4B0E-BF37-5019A0AE176B}">
      <dgm:prSet/>
      <dgm:spPr/>
      <dgm:t>
        <a:bodyPr/>
        <a:lstStyle/>
        <a:p>
          <a:endParaRPr lang="en-GB" sz="1400"/>
        </a:p>
      </dgm:t>
    </dgm:pt>
    <dgm:pt modelId="{39BC10F9-C856-416A-AB92-DED7F2F93DDA}" type="pres">
      <dgm:prSet presAssocID="{615915BA-8E2D-41B9-A5C0-CCC5E78EE11F}" presName="linear" presStyleCnt="0">
        <dgm:presLayoutVars>
          <dgm:animLvl val="lvl"/>
          <dgm:resizeHandles val="exact"/>
        </dgm:presLayoutVars>
      </dgm:prSet>
      <dgm:spPr/>
    </dgm:pt>
    <dgm:pt modelId="{7348A2B5-B835-47C6-969F-C4B501B70A93}" type="pres">
      <dgm:prSet presAssocID="{FCAE6359-C14D-43F5-9C66-B273DB5C1C53}" presName="parentText" presStyleLbl="node1" presStyleIdx="0" presStyleCnt="1">
        <dgm:presLayoutVars>
          <dgm:chMax val="0"/>
          <dgm:bulletEnabled val="1"/>
        </dgm:presLayoutVars>
      </dgm:prSet>
      <dgm:spPr/>
    </dgm:pt>
    <dgm:pt modelId="{CA16DB20-29B1-4E27-9B92-46648DFDF42B}" type="pres">
      <dgm:prSet presAssocID="{FCAE6359-C14D-43F5-9C66-B273DB5C1C53}" presName="childText" presStyleLbl="revTx" presStyleIdx="0" presStyleCnt="1">
        <dgm:presLayoutVars>
          <dgm:bulletEnabled val="1"/>
        </dgm:presLayoutVars>
      </dgm:prSet>
      <dgm:spPr/>
    </dgm:pt>
  </dgm:ptLst>
  <dgm:cxnLst>
    <dgm:cxn modelId="{0BA7CB05-5BCB-435D-8750-3FBF6EE3FBE8}" type="presOf" srcId="{AE51D16C-978F-4440-A1DD-0FAA8034A0C6}" destId="{CA16DB20-29B1-4E27-9B92-46648DFDF42B}" srcOrd="0" destOrd="5" presId="urn:microsoft.com/office/officeart/2005/8/layout/vList2"/>
    <dgm:cxn modelId="{DBC7F60D-E43F-4A89-B585-F93D1D11FF23}" type="presOf" srcId="{FE7D8982-BCAA-40F1-AD95-A7701DF092E2}" destId="{CA16DB20-29B1-4E27-9B92-46648DFDF42B}" srcOrd="0" destOrd="9" presId="urn:microsoft.com/office/officeart/2005/8/layout/vList2"/>
    <dgm:cxn modelId="{BB731618-E367-4B0E-BF37-5019A0AE176B}" srcId="{FCAE6359-C14D-43F5-9C66-B273DB5C1C53}" destId="{267B0053-E669-4EE0-B4AF-4F29CDAF67B6}" srcOrd="10" destOrd="0" parTransId="{58921C09-6009-4598-916C-C81DD4237779}" sibTransId="{BA589719-CE16-4C90-A2E1-38EE781713F9}"/>
    <dgm:cxn modelId="{98DC1718-54AE-40A5-98BE-91EB3635AE8C}" srcId="{FCAE6359-C14D-43F5-9C66-B273DB5C1C53}" destId="{FE7D8982-BCAA-40F1-AD95-A7701DF092E2}" srcOrd="9" destOrd="0" parTransId="{7D6FA602-99B1-4A1F-9253-EECB7028D2EA}" sibTransId="{EA5953AE-0753-4963-B80F-22339787F448}"/>
    <dgm:cxn modelId="{6715AC24-EBE0-428C-8F17-5C555581F57A}" srcId="{FCAE6359-C14D-43F5-9C66-B273DB5C1C53}" destId="{AE51D16C-978F-4440-A1DD-0FAA8034A0C6}" srcOrd="5" destOrd="0" parTransId="{F048195B-0444-4243-A8B7-35B36EC23F5A}" sibTransId="{FDD6F2AA-0205-4AC4-B050-3F0B544A4ACD}"/>
    <dgm:cxn modelId="{AF68D235-0D51-4398-9ACE-CD3BAC070DC4}" srcId="{FCAE6359-C14D-43F5-9C66-B273DB5C1C53}" destId="{50D2DCDE-83B4-4A74-87B4-8FE3B54331BA}" srcOrd="11" destOrd="0" parTransId="{B1B64B90-9200-4F9B-8028-82A88CB23743}" sibTransId="{71EEBA39-0E34-4447-9330-9AC87914D94E}"/>
    <dgm:cxn modelId="{0947C047-0A9A-4C7D-A6F7-36D8CAE9821C}" type="presOf" srcId="{67982CB4-B90C-4A2E-BCFA-DABF618065BD}" destId="{CA16DB20-29B1-4E27-9B92-46648DFDF42B}" srcOrd="0" destOrd="6" presId="urn:microsoft.com/office/officeart/2005/8/layout/vList2"/>
    <dgm:cxn modelId="{62ACC34D-8BDE-4103-8584-32632EE346FE}" type="presOf" srcId="{4952F289-673D-4B97-845C-2E28AAEEDE1D}" destId="{CA16DB20-29B1-4E27-9B92-46648DFDF42B}" srcOrd="0" destOrd="0" presId="urn:microsoft.com/office/officeart/2005/8/layout/vList2"/>
    <dgm:cxn modelId="{C8C8BA4E-1A0C-400D-8C8B-FA2332FD3AFC}" srcId="{FCAE6359-C14D-43F5-9C66-B273DB5C1C53}" destId="{D62E3209-1BFD-48E0-BFF0-508B6BECA7C0}" srcOrd="7" destOrd="0" parTransId="{0CDCF9BC-8C1C-4912-82E0-632C71923C7F}" sibTransId="{500B2209-F6E9-4C1A-A80F-7608D4009902}"/>
    <dgm:cxn modelId="{823DD24F-3C3E-4273-9030-9451460D4C7F}" srcId="{FCAE6359-C14D-43F5-9C66-B273DB5C1C53}" destId="{55F91A75-B8AB-4217-B543-9A6DEEC6E0C4}" srcOrd="4" destOrd="0" parTransId="{C6FF652E-D795-4B5F-94D5-E2D5DAE90F6A}" sibTransId="{C7405433-25F4-4DBA-BDF8-8CFF641749D7}"/>
    <dgm:cxn modelId="{76AA4C5A-BC45-4155-A182-A25BB489395C}" srcId="{FCAE6359-C14D-43F5-9C66-B273DB5C1C53}" destId="{67982CB4-B90C-4A2E-BCFA-DABF618065BD}" srcOrd="6" destOrd="0" parTransId="{E33FF402-E1E0-4C5B-8659-16F78FC0BFB8}" sibTransId="{CCBB694B-419D-4DF7-B935-97D372EF3550}"/>
    <dgm:cxn modelId="{8F25AA87-7905-4470-A786-7AEC52945099}" srcId="{FCAE6359-C14D-43F5-9C66-B273DB5C1C53}" destId="{E6CC9AEC-42A0-4000-976B-4BB907F9460A}" srcOrd="8" destOrd="0" parTransId="{618097A2-06C1-457E-BE5D-E17B6D47F736}" sibTransId="{B62F2DA4-6F92-4438-8B54-67700D63B7A7}"/>
    <dgm:cxn modelId="{BB615C8C-4005-434C-8A21-7FF63D4BFDE9}" type="presOf" srcId="{E6CC9AEC-42A0-4000-976B-4BB907F9460A}" destId="{CA16DB20-29B1-4E27-9B92-46648DFDF42B}" srcOrd="0" destOrd="8" presId="urn:microsoft.com/office/officeart/2005/8/layout/vList2"/>
    <dgm:cxn modelId="{DF185D8C-0035-4AC5-A7E1-6D740663A3C1}" type="presOf" srcId="{FCAE6359-C14D-43F5-9C66-B273DB5C1C53}" destId="{7348A2B5-B835-47C6-969F-C4B501B70A93}" srcOrd="0" destOrd="0" presId="urn:microsoft.com/office/officeart/2005/8/layout/vList2"/>
    <dgm:cxn modelId="{F8603797-E25D-43E8-8E62-B8899FEC50D3}" type="presOf" srcId="{615915BA-8E2D-41B9-A5C0-CCC5E78EE11F}" destId="{39BC10F9-C856-416A-AB92-DED7F2F93DDA}" srcOrd="0" destOrd="0" presId="urn:microsoft.com/office/officeart/2005/8/layout/vList2"/>
    <dgm:cxn modelId="{8B558B9C-C07D-41DD-A245-FFC66E93B571}" type="presOf" srcId="{69D9EF18-016D-4426-A0BF-58D951CCA3B3}" destId="{CA16DB20-29B1-4E27-9B92-46648DFDF42B}" srcOrd="0" destOrd="2" presId="urn:microsoft.com/office/officeart/2005/8/layout/vList2"/>
    <dgm:cxn modelId="{5832C09C-056F-4341-89BC-073AF4594F06}" type="presOf" srcId="{55F91A75-B8AB-4217-B543-9A6DEEC6E0C4}" destId="{CA16DB20-29B1-4E27-9B92-46648DFDF42B}" srcOrd="0" destOrd="4" presId="urn:microsoft.com/office/officeart/2005/8/layout/vList2"/>
    <dgm:cxn modelId="{4146FD9E-3815-47E1-8CA3-7E66B7E3C08B}" type="presOf" srcId="{ED7F3DC0-EECE-49FD-ACE3-26B8CF7413ED}" destId="{CA16DB20-29B1-4E27-9B92-46648DFDF42B}" srcOrd="0" destOrd="3" presId="urn:microsoft.com/office/officeart/2005/8/layout/vList2"/>
    <dgm:cxn modelId="{825DF1A2-D670-41CF-A161-E4686307BC49}" type="presOf" srcId="{013107C7-AF19-44A0-B0E0-98954F5D560B}" destId="{CA16DB20-29B1-4E27-9B92-46648DFDF42B}" srcOrd="0" destOrd="1" presId="urn:microsoft.com/office/officeart/2005/8/layout/vList2"/>
    <dgm:cxn modelId="{37DC42D1-02DB-4FA1-9596-A6DCE1E83074}" type="presOf" srcId="{D62E3209-1BFD-48E0-BFF0-508B6BECA7C0}" destId="{CA16DB20-29B1-4E27-9B92-46648DFDF42B}" srcOrd="0" destOrd="7" presId="urn:microsoft.com/office/officeart/2005/8/layout/vList2"/>
    <dgm:cxn modelId="{FEC1EBD1-91D8-4C84-AF2A-03D21E1835BB}" type="presOf" srcId="{267B0053-E669-4EE0-B4AF-4F29CDAF67B6}" destId="{CA16DB20-29B1-4E27-9B92-46648DFDF42B}" srcOrd="0" destOrd="10" presId="urn:microsoft.com/office/officeart/2005/8/layout/vList2"/>
    <dgm:cxn modelId="{BE65A4DA-A537-4978-90AB-426969E7A181}" srcId="{615915BA-8E2D-41B9-A5C0-CCC5E78EE11F}" destId="{FCAE6359-C14D-43F5-9C66-B273DB5C1C53}" srcOrd="0" destOrd="0" parTransId="{65AA5509-AC1B-49C2-8175-D184A1947F72}" sibTransId="{D7970B47-57B2-464A-A13F-62EC9D8CCC62}"/>
    <dgm:cxn modelId="{B5294EDD-9989-4B64-A6F0-0D1F29804E02}" type="presOf" srcId="{50D2DCDE-83B4-4A74-87B4-8FE3B54331BA}" destId="{CA16DB20-29B1-4E27-9B92-46648DFDF42B}" srcOrd="0" destOrd="11" presId="urn:microsoft.com/office/officeart/2005/8/layout/vList2"/>
    <dgm:cxn modelId="{EAC688E4-72BC-404C-A721-7DDD2AC06075}" srcId="{FCAE6359-C14D-43F5-9C66-B273DB5C1C53}" destId="{69D9EF18-016D-4426-A0BF-58D951CCA3B3}" srcOrd="2" destOrd="0" parTransId="{E21D162D-8F27-48F6-8545-7BA63E74F29E}" sibTransId="{53B4FE95-7D1E-470A-8BA8-6262DD3DF59D}"/>
    <dgm:cxn modelId="{CB7857F9-1264-4905-BFA2-4EFD1461090A}" srcId="{FCAE6359-C14D-43F5-9C66-B273DB5C1C53}" destId="{013107C7-AF19-44A0-B0E0-98954F5D560B}" srcOrd="1" destOrd="0" parTransId="{2AAFF7F4-2789-43E0-A518-71E6B99E951E}" sibTransId="{0BED146B-6C42-4F06-AAE8-2E59A20906F4}"/>
    <dgm:cxn modelId="{650ADEFE-175D-46AD-857A-BAF7A08068AB}" srcId="{FCAE6359-C14D-43F5-9C66-B273DB5C1C53}" destId="{ED7F3DC0-EECE-49FD-ACE3-26B8CF7413ED}" srcOrd="3" destOrd="0" parTransId="{DDD7A84C-6D3C-4009-92A9-5D43947E2C7C}" sibTransId="{A4ED8A0C-5BC5-42A6-8D59-D5F3D4919664}"/>
    <dgm:cxn modelId="{D7AD2FFF-C104-4EF8-98EE-D66A563DCD1F}" srcId="{FCAE6359-C14D-43F5-9C66-B273DB5C1C53}" destId="{4952F289-673D-4B97-845C-2E28AAEEDE1D}" srcOrd="0" destOrd="0" parTransId="{BE360741-93D8-41EB-87C0-24F95598A18D}" sibTransId="{FB3CE0D6-0DD5-4D28-9E4A-FC43AF24B25A}"/>
    <dgm:cxn modelId="{D3D6C5CF-D590-4948-9DDA-127966F79D1E}" type="presParOf" srcId="{39BC10F9-C856-416A-AB92-DED7F2F93DDA}" destId="{7348A2B5-B835-47C6-969F-C4B501B70A93}" srcOrd="0" destOrd="0" presId="urn:microsoft.com/office/officeart/2005/8/layout/vList2"/>
    <dgm:cxn modelId="{0360DA82-2454-44B3-8D4F-E929D1053DAC}" type="presParOf" srcId="{39BC10F9-C856-416A-AB92-DED7F2F93DDA}" destId="{CA16DB20-29B1-4E27-9B92-46648DFDF4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915BA-8E2D-41B9-A5C0-CCC5E78EE11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FCAE6359-C14D-43F5-9C66-B273DB5C1C53}">
      <dgm:prSet phldrT="[Texte]"/>
      <dgm:spPr/>
      <dgm:t>
        <a:bodyPr/>
        <a:lstStyle/>
        <a:p>
          <a:r>
            <a:rPr lang="fr-FR" dirty="0"/>
            <a:t>Règlements et contrats collectifs des mutuelles (selon articles R-114-0 à R-114-0-1 du code de la mutualité) :</a:t>
          </a:r>
        </a:p>
      </dgm:t>
    </dgm:pt>
    <dgm:pt modelId="{65AA5509-AC1B-49C2-8175-D184A1947F72}" type="parTrans" cxnId="{BE65A4DA-A537-4978-90AB-426969E7A181}">
      <dgm:prSet/>
      <dgm:spPr/>
      <dgm:t>
        <a:bodyPr/>
        <a:lstStyle/>
        <a:p>
          <a:endParaRPr lang="fr-FR"/>
        </a:p>
      </dgm:t>
    </dgm:pt>
    <dgm:pt modelId="{D7970B47-57B2-464A-A13F-62EC9D8CCC62}" type="sibTrans" cxnId="{BE65A4DA-A537-4978-90AB-426969E7A181}">
      <dgm:prSet/>
      <dgm:spPr/>
      <dgm:t>
        <a:bodyPr/>
        <a:lstStyle/>
        <a:p>
          <a:endParaRPr lang="fr-FR"/>
        </a:p>
      </dgm:t>
    </dgm:pt>
    <dgm:pt modelId="{3E5E5038-B6DD-445E-96DF-7133AF398D6D}">
      <dgm:prSet/>
      <dgm:spPr/>
      <dgm:t>
        <a:bodyPr/>
        <a:lstStyle/>
        <a:p>
          <a:pPr algn="just">
            <a:buFont typeface="Symbol" panose="05050102010706020507" pitchFamily="18" charset="2"/>
            <a:buChar char=""/>
          </a:pPr>
          <a:r>
            <a:rPr lang="fr-FR" dirty="0"/>
            <a:t>Durée des engagements réciproques des parties en caractères très apparents,</a:t>
          </a:r>
        </a:p>
      </dgm:t>
    </dgm:pt>
    <dgm:pt modelId="{A0F86FCF-E38C-484F-A415-6067157987A7}" type="parTrans" cxnId="{91F469D3-EC12-4FE4-A4A1-B247ABBF5DEF}">
      <dgm:prSet/>
      <dgm:spPr/>
      <dgm:t>
        <a:bodyPr/>
        <a:lstStyle/>
        <a:p>
          <a:endParaRPr lang="fr-FR"/>
        </a:p>
      </dgm:t>
    </dgm:pt>
    <dgm:pt modelId="{A8AE658B-9880-4BEA-9BC0-5A0221F4FBC4}" type="sibTrans" cxnId="{91F469D3-EC12-4FE4-A4A1-B247ABBF5DEF}">
      <dgm:prSet/>
      <dgm:spPr/>
      <dgm:t>
        <a:bodyPr/>
        <a:lstStyle/>
        <a:p>
          <a:endParaRPr lang="fr-FR"/>
        </a:p>
      </dgm:t>
    </dgm:pt>
    <dgm:pt modelId="{51D25125-3A93-46FE-BAE9-4DEAB12099E5}">
      <dgm:prSet/>
      <dgm:spPr/>
      <dgm:t>
        <a:bodyPr/>
        <a:lstStyle/>
        <a:p>
          <a:pPr algn="just">
            <a:buFont typeface="Symbol" panose="05050102010706020507" pitchFamily="18" charset="2"/>
            <a:buChar char=""/>
          </a:pPr>
          <a:r>
            <a:rPr lang="fr-FR"/>
            <a:t>Les modalités d’entrée en vigueur des garanties,</a:t>
          </a:r>
        </a:p>
      </dgm:t>
    </dgm:pt>
    <dgm:pt modelId="{B134D819-251D-46B8-B8F6-97B027444A23}" type="parTrans" cxnId="{DE1178D8-C36E-4746-B149-DA05A5289E82}">
      <dgm:prSet/>
      <dgm:spPr/>
      <dgm:t>
        <a:bodyPr/>
        <a:lstStyle/>
        <a:p>
          <a:endParaRPr lang="fr-FR"/>
        </a:p>
      </dgm:t>
    </dgm:pt>
    <dgm:pt modelId="{B58DF8A6-F8D3-4A9B-972B-1483045DAD63}" type="sibTrans" cxnId="{DE1178D8-C36E-4746-B149-DA05A5289E82}">
      <dgm:prSet/>
      <dgm:spPr/>
      <dgm:t>
        <a:bodyPr/>
        <a:lstStyle/>
        <a:p>
          <a:endParaRPr lang="fr-FR"/>
        </a:p>
      </dgm:t>
    </dgm:pt>
    <dgm:pt modelId="{BD8FDD4B-1D85-474B-8464-1939BD87BC5B}">
      <dgm:prSet/>
      <dgm:spPr/>
      <dgm:t>
        <a:bodyPr/>
        <a:lstStyle/>
        <a:p>
          <a:pPr algn="just">
            <a:buFont typeface="Symbol" panose="05050102010706020507" pitchFamily="18" charset="2"/>
            <a:buChar char=""/>
          </a:pPr>
          <a:r>
            <a:rPr lang="fr-FR"/>
            <a:t>Montant de la cotisation et modalités de versement,</a:t>
          </a:r>
        </a:p>
      </dgm:t>
    </dgm:pt>
    <dgm:pt modelId="{9B11A753-C194-4F34-99F7-426D37FB37B3}" type="parTrans" cxnId="{A61EFEDC-06DB-4908-AE7D-348B4B9EE405}">
      <dgm:prSet/>
      <dgm:spPr/>
      <dgm:t>
        <a:bodyPr/>
        <a:lstStyle/>
        <a:p>
          <a:endParaRPr lang="fr-FR"/>
        </a:p>
      </dgm:t>
    </dgm:pt>
    <dgm:pt modelId="{772C0B95-2BA7-4AB5-A6EE-1C25776DB2DE}" type="sibTrans" cxnId="{A61EFEDC-06DB-4908-AE7D-348B4B9EE405}">
      <dgm:prSet/>
      <dgm:spPr/>
      <dgm:t>
        <a:bodyPr/>
        <a:lstStyle/>
        <a:p>
          <a:endParaRPr lang="fr-FR"/>
        </a:p>
      </dgm:t>
    </dgm:pt>
    <dgm:pt modelId="{729B3E49-0B6D-4562-8129-DF4CAF3CB8F8}">
      <dgm:prSet/>
      <dgm:spPr/>
      <dgm:t>
        <a:bodyPr/>
        <a:lstStyle/>
        <a:p>
          <a:pPr algn="just">
            <a:buFont typeface="Symbol" panose="05050102010706020507" pitchFamily="18" charset="2"/>
            <a:buChar char=""/>
          </a:pPr>
          <a:r>
            <a:rPr lang="fr-FR" dirty="0"/>
            <a:t>Les formalités à accomplir en cas de réalisation du risque,</a:t>
          </a:r>
        </a:p>
      </dgm:t>
    </dgm:pt>
    <dgm:pt modelId="{A28CE8E4-21FE-4762-A362-1F1A441A1293}" type="parTrans" cxnId="{1596A94E-2E0A-404D-9787-A43079F4D708}">
      <dgm:prSet/>
      <dgm:spPr/>
      <dgm:t>
        <a:bodyPr/>
        <a:lstStyle/>
        <a:p>
          <a:endParaRPr lang="fr-FR"/>
        </a:p>
      </dgm:t>
    </dgm:pt>
    <dgm:pt modelId="{4E5C1A2C-7C0E-400E-AFFC-7B7C3FDC3465}" type="sibTrans" cxnId="{1596A94E-2E0A-404D-9787-A43079F4D708}">
      <dgm:prSet/>
      <dgm:spPr/>
      <dgm:t>
        <a:bodyPr/>
        <a:lstStyle/>
        <a:p>
          <a:endParaRPr lang="fr-FR"/>
        </a:p>
      </dgm:t>
    </dgm:pt>
    <dgm:pt modelId="{8D8E6AC6-765B-4552-A4CA-A77DC3780003}">
      <dgm:prSet/>
      <dgm:spPr/>
      <dgm:t>
        <a:bodyPr/>
        <a:lstStyle/>
        <a:p>
          <a:pPr algn="just">
            <a:buFont typeface="Symbol" panose="05050102010706020507" pitchFamily="18" charset="2"/>
            <a:buChar char=""/>
          </a:pPr>
          <a:r>
            <a:rPr lang="fr-FR" dirty="0"/>
            <a:t>Les conditions de la tacite reconduction, si elle est stipulée qui ne peut être supérieure à une année,</a:t>
          </a:r>
        </a:p>
      </dgm:t>
    </dgm:pt>
    <dgm:pt modelId="{F60DB21E-B46B-443A-922F-8B315E061362}" type="parTrans" cxnId="{7DB4F288-D3F0-450E-B65C-E744EB86A60B}">
      <dgm:prSet/>
      <dgm:spPr/>
      <dgm:t>
        <a:bodyPr/>
        <a:lstStyle/>
        <a:p>
          <a:endParaRPr lang="fr-FR"/>
        </a:p>
      </dgm:t>
    </dgm:pt>
    <dgm:pt modelId="{F4518DF3-A4D5-45C5-8C8C-980020DE8235}" type="sibTrans" cxnId="{7DB4F288-D3F0-450E-B65C-E744EB86A60B}">
      <dgm:prSet/>
      <dgm:spPr/>
      <dgm:t>
        <a:bodyPr/>
        <a:lstStyle/>
        <a:p>
          <a:endParaRPr lang="fr-FR"/>
        </a:p>
      </dgm:t>
    </dgm:pt>
    <dgm:pt modelId="{F9CF3D9C-E2DA-4C07-9CE2-3858714A981A}">
      <dgm:prSet/>
      <dgm:spPr/>
      <dgm:t>
        <a:bodyPr/>
        <a:lstStyle/>
        <a:p>
          <a:pPr algn="just">
            <a:buFont typeface="Symbol" panose="05050102010706020507" pitchFamily="18" charset="2"/>
            <a:buChar char=""/>
          </a:pPr>
          <a:r>
            <a:rPr lang="fr-FR"/>
            <a:t>Les cas et conditions de cessation des effets du règlement ou du contrat collectif, les éventuels cas et conditions de prorogation du contrat collectif et les cas et conditions de résiliation ou de prorogation de l’adhésion à ce règlement ou à ce contrat collectif,</a:t>
          </a:r>
        </a:p>
      </dgm:t>
    </dgm:pt>
    <dgm:pt modelId="{D66ECD3C-F928-4BDD-B0E9-8C1381E82EF9}" type="parTrans" cxnId="{CD70B188-3310-4BB8-BF01-7D376B035D44}">
      <dgm:prSet/>
      <dgm:spPr/>
      <dgm:t>
        <a:bodyPr/>
        <a:lstStyle/>
        <a:p>
          <a:endParaRPr lang="fr-FR"/>
        </a:p>
      </dgm:t>
    </dgm:pt>
    <dgm:pt modelId="{EED6A3BC-D8D5-4CE0-913D-73A9564CBFFA}" type="sibTrans" cxnId="{CD70B188-3310-4BB8-BF01-7D376B035D44}">
      <dgm:prSet/>
      <dgm:spPr/>
      <dgm:t>
        <a:bodyPr/>
        <a:lstStyle/>
        <a:p>
          <a:endParaRPr lang="fr-FR"/>
        </a:p>
      </dgm:t>
    </dgm:pt>
    <dgm:pt modelId="{E913A521-2DBD-4BB4-8375-1138A014491E}">
      <dgm:prSet/>
      <dgm:spPr/>
      <dgm:t>
        <a:bodyPr/>
        <a:lstStyle/>
        <a:p>
          <a:pPr algn="just">
            <a:buFont typeface="Symbol" panose="05050102010706020507" pitchFamily="18" charset="2"/>
            <a:buChar char=""/>
          </a:pPr>
          <a:r>
            <a:rPr lang="fr-FR"/>
            <a:t>Le contenu des clauses édictant des nullités, des déchéances, des exclusions ou des limitations de garantie. Ces clauses, pour être valables, sont mentionnées en caractères très apparents,</a:t>
          </a:r>
        </a:p>
      </dgm:t>
    </dgm:pt>
    <dgm:pt modelId="{1B595C82-E44B-4BC4-8C09-060DB37B68FF}" type="parTrans" cxnId="{355F94E3-E2A2-466F-A3EA-1974DBBE9ECE}">
      <dgm:prSet/>
      <dgm:spPr/>
      <dgm:t>
        <a:bodyPr/>
        <a:lstStyle/>
        <a:p>
          <a:endParaRPr lang="fr-FR"/>
        </a:p>
      </dgm:t>
    </dgm:pt>
    <dgm:pt modelId="{A816FA66-8F75-4FAD-97A9-707FEF01E199}" type="sibTrans" cxnId="{355F94E3-E2A2-466F-A3EA-1974DBBE9ECE}">
      <dgm:prSet/>
      <dgm:spPr/>
      <dgm:t>
        <a:bodyPr/>
        <a:lstStyle/>
        <a:p>
          <a:endParaRPr lang="fr-FR"/>
        </a:p>
      </dgm:t>
    </dgm:pt>
    <dgm:pt modelId="{D9F7CF52-6581-4ED4-BD71-8F99C4C11F95}">
      <dgm:prSet/>
      <dgm:spPr/>
      <dgm:t>
        <a:bodyPr/>
        <a:lstStyle/>
        <a:p>
          <a:pPr algn="just">
            <a:buFont typeface="Symbol" panose="05050102010706020507" pitchFamily="18" charset="2"/>
            <a:buChar char=""/>
          </a:pPr>
          <a:r>
            <a:rPr lang="fr-FR" dirty="0"/>
            <a:t>Les conditions de déchéance pour déclaration tardive, dans le cas où une telle condition est prévue. La déchéance pour déclaration tardive ne peut être opposée au membre participant que si la mutuelle établit que le retard dans la déclaration lui a causé un préjudice. Elle ne peut également être opposée dans tous les cas ou le retard est dû à un cas fortuit ou de force majeure. Ces clauses en sont valables que si elles figurent en caractère très apparents,</a:t>
          </a:r>
        </a:p>
      </dgm:t>
    </dgm:pt>
    <dgm:pt modelId="{EB1E2977-0992-4CA5-B070-A7718DEE57BD}" type="parTrans" cxnId="{642D7628-23AD-4B25-9DAF-0FA2A2B8DD5A}">
      <dgm:prSet/>
      <dgm:spPr/>
      <dgm:t>
        <a:bodyPr/>
        <a:lstStyle/>
        <a:p>
          <a:endParaRPr lang="fr-FR"/>
        </a:p>
      </dgm:t>
    </dgm:pt>
    <dgm:pt modelId="{8123D07A-272D-4CB7-AE6A-159141D0D605}" type="sibTrans" cxnId="{642D7628-23AD-4B25-9DAF-0FA2A2B8DD5A}">
      <dgm:prSet/>
      <dgm:spPr/>
      <dgm:t>
        <a:bodyPr/>
        <a:lstStyle/>
        <a:p>
          <a:endParaRPr lang="fr-FR"/>
        </a:p>
      </dgm:t>
    </dgm:pt>
    <dgm:pt modelId="{C221C0A3-9522-4F6D-88BF-8532B6E5892E}">
      <dgm:prSet/>
      <dgm:spPr/>
      <dgm:t>
        <a:bodyPr/>
        <a:lstStyle/>
        <a:p>
          <a:pPr algn="just">
            <a:buFont typeface="Symbol" panose="05050102010706020507" pitchFamily="18" charset="2"/>
            <a:buChar char=""/>
          </a:pPr>
          <a:r>
            <a:rPr lang="fr-FR" dirty="0"/>
            <a:t>Le délai de versement des prestations,</a:t>
          </a:r>
        </a:p>
      </dgm:t>
    </dgm:pt>
    <dgm:pt modelId="{606A3A24-813C-4ADD-94FF-6500D3414CA6}" type="parTrans" cxnId="{AD45026F-EE3F-4293-AE9F-2F6BF01E6FB1}">
      <dgm:prSet/>
      <dgm:spPr/>
      <dgm:t>
        <a:bodyPr/>
        <a:lstStyle/>
        <a:p>
          <a:endParaRPr lang="fr-FR"/>
        </a:p>
      </dgm:t>
    </dgm:pt>
    <dgm:pt modelId="{F8AAA9D7-0F10-4DBB-B4F9-FA965C2B66EC}" type="sibTrans" cxnId="{AD45026F-EE3F-4293-AE9F-2F6BF01E6FB1}">
      <dgm:prSet/>
      <dgm:spPr/>
      <dgm:t>
        <a:bodyPr/>
        <a:lstStyle/>
        <a:p>
          <a:endParaRPr lang="fr-FR"/>
        </a:p>
      </dgm:t>
    </dgm:pt>
    <dgm:pt modelId="{B84C771A-ECF2-45BC-BC0A-FA003D6FB261}">
      <dgm:prSet/>
      <dgm:spPr/>
      <dgm:t>
        <a:bodyPr/>
        <a:lstStyle/>
        <a:p>
          <a:pPr algn="just">
            <a:buFont typeface="Symbol" panose="05050102010706020507" pitchFamily="18" charset="2"/>
            <a:buChar char=""/>
          </a:pPr>
          <a:r>
            <a:rPr lang="fr-FR"/>
            <a:t>La nature de l’indemnisation et le cas échéant, les principes relatifs à l’estimation des dommages en vue de la détermination du montant de la prestation,</a:t>
          </a:r>
        </a:p>
      </dgm:t>
    </dgm:pt>
    <dgm:pt modelId="{DDC2DB3B-ABE2-47F2-8372-3910E9AF5B7A}" type="parTrans" cxnId="{7A78A1DC-7C49-48E0-AAF1-D94A119EE119}">
      <dgm:prSet/>
      <dgm:spPr/>
      <dgm:t>
        <a:bodyPr/>
        <a:lstStyle/>
        <a:p>
          <a:endParaRPr lang="fr-FR"/>
        </a:p>
      </dgm:t>
    </dgm:pt>
    <dgm:pt modelId="{FFEA9364-B44E-42C7-9348-82EDBCAABF3D}" type="sibTrans" cxnId="{7A78A1DC-7C49-48E0-AAF1-D94A119EE119}">
      <dgm:prSet/>
      <dgm:spPr/>
      <dgm:t>
        <a:bodyPr/>
        <a:lstStyle/>
        <a:p>
          <a:endParaRPr lang="fr-FR"/>
        </a:p>
      </dgm:t>
    </dgm:pt>
    <dgm:pt modelId="{4F08D04E-DBB3-48B0-8A58-64625B6DF71C}">
      <dgm:prSet/>
      <dgm:spPr/>
      <dgm:t>
        <a:bodyPr/>
        <a:lstStyle/>
        <a:p>
          <a:pPr algn="just">
            <a:buFont typeface="Symbol" panose="05050102010706020507" pitchFamily="18" charset="2"/>
            <a:buChar char=""/>
          </a:pPr>
          <a:r>
            <a:rPr lang="fr-FR" dirty="0"/>
            <a:t>Le nom et l’adresse de l’autorité chargée du contrôle de la mutuelle qui accorde la couverture,</a:t>
          </a:r>
        </a:p>
      </dgm:t>
    </dgm:pt>
    <dgm:pt modelId="{15ACA857-8FFB-49BD-B9A2-B07F3D32BFBA}" type="parTrans" cxnId="{01FB8F03-A064-4DF0-9DD6-169579A36267}">
      <dgm:prSet/>
      <dgm:spPr/>
      <dgm:t>
        <a:bodyPr/>
        <a:lstStyle/>
        <a:p>
          <a:endParaRPr lang="fr-FR"/>
        </a:p>
      </dgm:t>
    </dgm:pt>
    <dgm:pt modelId="{D6435786-CC60-4D64-A3DA-CAE62FF544B1}" type="sibTrans" cxnId="{01FB8F03-A064-4DF0-9DD6-169579A36267}">
      <dgm:prSet/>
      <dgm:spPr/>
      <dgm:t>
        <a:bodyPr/>
        <a:lstStyle/>
        <a:p>
          <a:endParaRPr lang="fr-FR"/>
        </a:p>
      </dgm:t>
    </dgm:pt>
    <dgm:pt modelId="{1D4DBBC0-4FCF-4A38-875E-1254EA729BDF}">
      <dgm:prSet/>
      <dgm:spPr/>
      <dgm:t>
        <a:bodyPr/>
        <a:lstStyle/>
        <a:p>
          <a:pPr algn="just">
            <a:buFont typeface="Symbol" panose="05050102010706020507" pitchFamily="18" charset="2"/>
            <a:buChar char=""/>
          </a:pPr>
          <a:r>
            <a:rPr lang="fr-FR" dirty="0"/>
            <a:t>Les dispositions de l’article L.221-11 concernant la prescription des actions dérivant des opérations régies par le titre II du livre II,</a:t>
          </a:r>
        </a:p>
      </dgm:t>
    </dgm:pt>
    <dgm:pt modelId="{43016F8C-B72A-4644-8F2F-BE90E0889D78}" type="parTrans" cxnId="{526C99AB-884A-4390-9767-681D641834EF}">
      <dgm:prSet/>
      <dgm:spPr/>
      <dgm:t>
        <a:bodyPr/>
        <a:lstStyle/>
        <a:p>
          <a:endParaRPr lang="fr-FR"/>
        </a:p>
      </dgm:t>
    </dgm:pt>
    <dgm:pt modelId="{A1F0A716-4106-4B9D-AE51-03D30D2394B5}" type="sibTrans" cxnId="{526C99AB-884A-4390-9767-681D641834EF}">
      <dgm:prSet/>
      <dgm:spPr/>
      <dgm:t>
        <a:bodyPr/>
        <a:lstStyle/>
        <a:p>
          <a:endParaRPr lang="fr-FR"/>
        </a:p>
      </dgm:t>
    </dgm:pt>
    <dgm:pt modelId="{0837F270-5CDE-4953-AA4A-158895034F8B}">
      <dgm:prSet/>
      <dgm:spPr/>
      <dgm:t>
        <a:bodyPr/>
        <a:lstStyle/>
        <a:p>
          <a:pPr algn="just">
            <a:buFont typeface="Symbol" panose="05050102010706020507" pitchFamily="18" charset="2"/>
            <a:buChar char=""/>
          </a:pPr>
          <a:r>
            <a:rPr lang="fr-FR"/>
            <a:t>La loin applicable au contrat ou au règlement si celle-ci n’est pas la loi française,</a:t>
          </a:r>
        </a:p>
      </dgm:t>
    </dgm:pt>
    <dgm:pt modelId="{4AA44DBD-78D2-463B-9F9B-4349A8DDCA17}" type="parTrans" cxnId="{2A442E76-0C6A-4D34-9A18-D147B6112436}">
      <dgm:prSet/>
      <dgm:spPr/>
      <dgm:t>
        <a:bodyPr/>
        <a:lstStyle/>
        <a:p>
          <a:endParaRPr lang="fr-FR"/>
        </a:p>
      </dgm:t>
    </dgm:pt>
    <dgm:pt modelId="{578EA04B-BC21-4774-9E98-B3AC9BBBB571}" type="sibTrans" cxnId="{2A442E76-0C6A-4D34-9A18-D147B6112436}">
      <dgm:prSet/>
      <dgm:spPr/>
      <dgm:t>
        <a:bodyPr/>
        <a:lstStyle/>
        <a:p>
          <a:endParaRPr lang="fr-FR"/>
        </a:p>
      </dgm:t>
    </dgm:pt>
    <dgm:pt modelId="{800B8D4A-1CC2-49DB-BBC7-3D5D834593B7}">
      <dgm:prSet/>
      <dgm:spPr/>
      <dgm:t>
        <a:bodyPr/>
        <a:lstStyle/>
        <a:p>
          <a:pPr algn="just">
            <a:buFont typeface="Symbol" panose="05050102010706020507" pitchFamily="18" charset="2"/>
            <a:buChar char=""/>
          </a:pPr>
          <a:r>
            <a:rPr lang="fr-FR" dirty="0"/>
            <a:t>Le cas échéant, le droit de dénonciation ou de résiliation de l’article L.221-10-2.</a:t>
          </a:r>
        </a:p>
      </dgm:t>
    </dgm:pt>
    <dgm:pt modelId="{633DC031-0273-4646-91F6-0035FC60CDA0}" type="parTrans" cxnId="{F8CDD5B7-AFC0-4287-BF21-B9B0B92B4AED}">
      <dgm:prSet/>
      <dgm:spPr/>
      <dgm:t>
        <a:bodyPr/>
        <a:lstStyle/>
        <a:p>
          <a:endParaRPr lang="fr-FR"/>
        </a:p>
      </dgm:t>
    </dgm:pt>
    <dgm:pt modelId="{979A96ED-CBA9-4299-BD34-520918682992}" type="sibTrans" cxnId="{F8CDD5B7-AFC0-4287-BF21-B9B0B92B4AED}">
      <dgm:prSet/>
      <dgm:spPr/>
      <dgm:t>
        <a:bodyPr/>
        <a:lstStyle/>
        <a:p>
          <a:endParaRPr lang="fr-FR"/>
        </a:p>
      </dgm:t>
    </dgm:pt>
    <dgm:pt modelId="{342BB779-4533-465B-993F-30E50AF63752}">
      <dgm:prSet/>
      <dgm:spPr/>
      <dgm:t>
        <a:bodyPr/>
        <a:lstStyle/>
        <a:p>
          <a:pPr algn="just">
            <a:buFont typeface="Symbol" panose="05050102010706020507" pitchFamily="18" charset="2"/>
            <a:buChar char=""/>
          </a:pPr>
          <a:endParaRPr lang="fr-FR" dirty="0"/>
        </a:p>
      </dgm:t>
    </dgm:pt>
    <dgm:pt modelId="{0837CEAE-4ECA-4500-A8C1-439BF56D3965}" type="parTrans" cxnId="{6EEBA4A1-AB9B-45CE-92EC-DC43B16A3194}">
      <dgm:prSet/>
      <dgm:spPr/>
      <dgm:t>
        <a:bodyPr/>
        <a:lstStyle/>
        <a:p>
          <a:endParaRPr lang="en-GB"/>
        </a:p>
      </dgm:t>
    </dgm:pt>
    <dgm:pt modelId="{1F1C176D-F047-46EA-ABDF-3009FE79EA7B}" type="sibTrans" cxnId="{6EEBA4A1-AB9B-45CE-92EC-DC43B16A3194}">
      <dgm:prSet/>
      <dgm:spPr/>
      <dgm:t>
        <a:bodyPr/>
        <a:lstStyle/>
        <a:p>
          <a:endParaRPr lang="en-GB"/>
        </a:p>
      </dgm:t>
    </dgm:pt>
    <dgm:pt modelId="{39BC10F9-C856-416A-AB92-DED7F2F93DDA}" type="pres">
      <dgm:prSet presAssocID="{615915BA-8E2D-41B9-A5C0-CCC5E78EE11F}" presName="linear" presStyleCnt="0">
        <dgm:presLayoutVars>
          <dgm:animLvl val="lvl"/>
          <dgm:resizeHandles val="exact"/>
        </dgm:presLayoutVars>
      </dgm:prSet>
      <dgm:spPr/>
    </dgm:pt>
    <dgm:pt modelId="{7348A2B5-B835-47C6-969F-C4B501B70A93}" type="pres">
      <dgm:prSet presAssocID="{FCAE6359-C14D-43F5-9C66-B273DB5C1C53}" presName="parentText" presStyleLbl="node1" presStyleIdx="0" presStyleCnt="1">
        <dgm:presLayoutVars>
          <dgm:chMax val="0"/>
          <dgm:bulletEnabled val="1"/>
        </dgm:presLayoutVars>
      </dgm:prSet>
      <dgm:spPr/>
    </dgm:pt>
    <dgm:pt modelId="{D4DFD05F-92CE-47A5-81CB-F2CBB0C6F6C2}" type="pres">
      <dgm:prSet presAssocID="{FCAE6359-C14D-43F5-9C66-B273DB5C1C53}" presName="childText" presStyleLbl="revTx" presStyleIdx="0" presStyleCnt="1">
        <dgm:presLayoutVars>
          <dgm:bulletEnabled val="1"/>
        </dgm:presLayoutVars>
      </dgm:prSet>
      <dgm:spPr/>
    </dgm:pt>
  </dgm:ptLst>
  <dgm:cxnLst>
    <dgm:cxn modelId="{01FB8F03-A064-4DF0-9DD6-169579A36267}" srcId="{FCAE6359-C14D-43F5-9C66-B273DB5C1C53}" destId="{4F08D04E-DBB3-48B0-8A58-64625B6DF71C}" srcOrd="11" destOrd="0" parTransId="{15ACA857-8FFB-49BD-B9A2-B07F3D32BFBA}" sibTransId="{D6435786-CC60-4D64-A3DA-CAE62FF544B1}"/>
    <dgm:cxn modelId="{F3BB7E1C-E0BA-4071-843D-D6FC343CC7E0}" type="presOf" srcId="{51D25125-3A93-46FE-BAE9-4DEAB12099E5}" destId="{D4DFD05F-92CE-47A5-81CB-F2CBB0C6F6C2}" srcOrd="0" destOrd="2" presId="urn:microsoft.com/office/officeart/2005/8/layout/vList2"/>
    <dgm:cxn modelId="{642D7628-23AD-4B25-9DAF-0FA2A2B8DD5A}" srcId="{FCAE6359-C14D-43F5-9C66-B273DB5C1C53}" destId="{D9F7CF52-6581-4ED4-BD71-8F99C4C11F95}" srcOrd="8" destOrd="0" parTransId="{EB1E2977-0992-4CA5-B070-A7718DEE57BD}" sibTransId="{8123D07A-272D-4CB7-AE6A-159141D0D605}"/>
    <dgm:cxn modelId="{689DD42E-EA4C-4A21-8CF4-798BFD00D406}" type="presOf" srcId="{1D4DBBC0-4FCF-4A38-875E-1254EA729BDF}" destId="{D4DFD05F-92CE-47A5-81CB-F2CBB0C6F6C2}" srcOrd="0" destOrd="12" presId="urn:microsoft.com/office/officeart/2005/8/layout/vList2"/>
    <dgm:cxn modelId="{9990DB2E-336D-4B95-880A-9DF9927DF397}" type="presOf" srcId="{BD8FDD4B-1D85-474B-8464-1939BD87BC5B}" destId="{D4DFD05F-92CE-47A5-81CB-F2CBB0C6F6C2}" srcOrd="0" destOrd="3" presId="urn:microsoft.com/office/officeart/2005/8/layout/vList2"/>
    <dgm:cxn modelId="{95E35333-B0BC-470F-8BEE-182F21344936}" type="presOf" srcId="{729B3E49-0B6D-4562-8129-DF4CAF3CB8F8}" destId="{D4DFD05F-92CE-47A5-81CB-F2CBB0C6F6C2}" srcOrd="0" destOrd="4" presId="urn:microsoft.com/office/officeart/2005/8/layout/vList2"/>
    <dgm:cxn modelId="{58FBE240-8CBF-4098-B876-558B425BB960}" type="presOf" srcId="{D9F7CF52-6581-4ED4-BD71-8F99C4C11F95}" destId="{D4DFD05F-92CE-47A5-81CB-F2CBB0C6F6C2}" srcOrd="0" destOrd="8" presId="urn:microsoft.com/office/officeart/2005/8/layout/vList2"/>
    <dgm:cxn modelId="{11408E5E-02E7-47E2-AA36-6C86E99716FE}" type="presOf" srcId="{E913A521-2DBD-4BB4-8375-1138A014491E}" destId="{D4DFD05F-92CE-47A5-81CB-F2CBB0C6F6C2}" srcOrd="0" destOrd="7" presId="urn:microsoft.com/office/officeart/2005/8/layout/vList2"/>
    <dgm:cxn modelId="{2EDCAD45-4447-47C6-B854-D3E03BB7B78C}" type="presOf" srcId="{800B8D4A-1CC2-49DB-BBC7-3D5D834593B7}" destId="{D4DFD05F-92CE-47A5-81CB-F2CBB0C6F6C2}" srcOrd="0" destOrd="14" presId="urn:microsoft.com/office/officeart/2005/8/layout/vList2"/>
    <dgm:cxn modelId="{E6E1C249-25E6-411E-803B-2A2185582B7D}" type="presOf" srcId="{F9CF3D9C-E2DA-4C07-9CE2-3858714A981A}" destId="{D4DFD05F-92CE-47A5-81CB-F2CBB0C6F6C2}" srcOrd="0" destOrd="6" presId="urn:microsoft.com/office/officeart/2005/8/layout/vList2"/>
    <dgm:cxn modelId="{1706AE4C-8078-4902-9C1B-8A676A162A84}" type="presOf" srcId="{8D8E6AC6-765B-4552-A4CA-A77DC3780003}" destId="{D4DFD05F-92CE-47A5-81CB-F2CBB0C6F6C2}" srcOrd="0" destOrd="5" presId="urn:microsoft.com/office/officeart/2005/8/layout/vList2"/>
    <dgm:cxn modelId="{8728064D-84D3-4F2F-91C6-BF79F49A78BF}" type="presOf" srcId="{4F08D04E-DBB3-48B0-8A58-64625B6DF71C}" destId="{D4DFD05F-92CE-47A5-81CB-F2CBB0C6F6C2}" srcOrd="0" destOrd="11" presId="urn:microsoft.com/office/officeart/2005/8/layout/vList2"/>
    <dgm:cxn modelId="{1596A94E-2E0A-404D-9787-A43079F4D708}" srcId="{FCAE6359-C14D-43F5-9C66-B273DB5C1C53}" destId="{729B3E49-0B6D-4562-8129-DF4CAF3CB8F8}" srcOrd="4" destOrd="0" parTransId="{A28CE8E4-21FE-4762-A362-1F1A441A1293}" sibTransId="{4E5C1A2C-7C0E-400E-AFFC-7B7C3FDC3465}"/>
    <dgm:cxn modelId="{AD45026F-EE3F-4293-AE9F-2F6BF01E6FB1}" srcId="{FCAE6359-C14D-43F5-9C66-B273DB5C1C53}" destId="{C221C0A3-9522-4F6D-88BF-8532B6E5892E}" srcOrd="9" destOrd="0" parTransId="{606A3A24-813C-4ADD-94FF-6500D3414CA6}" sibTransId="{F8AAA9D7-0F10-4DBB-B4F9-FA965C2B66EC}"/>
    <dgm:cxn modelId="{41039452-A1D7-407F-BF06-71067C8CBF9C}" type="presOf" srcId="{342BB779-4533-465B-993F-30E50AF63752}" destId="{D4DFD05F-92CE-47A5-81CB-F2CBB0C6F6C2}" srcOrd="0" destOrd="0" presId="urn:microsoft.com/office/officeart/2005/8/layout/vList2"/>
    <dgm:cxn modelId="{2A442E76-0C6A-4D34-9A18-D147B6112436}" srcId="{FCAE6359-C14D-43F5-9C66-B273DB5C1C53}" destId="{0837F270-5CDE-4953-AA4A-158895034F8B}" srcOrd="13" destOrd="0" parTransId="{4AA44DBD-78D2-463B-9F9B-4349A8DDCA17}" sibTransId="{578EA04B-BC21-4774-9E98-B3AC9BBBB571}"/>
    <dgm:cxn modelId="{11066C84-EAA2-45DC-94D7-185DF5E6DDFF}" type="presOf" srcId="{3E5E5038-B6DD-445E-96DF-7133AF398D6D}" destId="{D4DFD05F-92CE-47A5-81CB-F2CBB0C6F6C2}" srcOrd="0" destOrd="1" presId="urn:microsoft.com/office/officeart/2005/8/layout/vList2"/>
    <dgm:cxn modelId="{CD70B188-3310-4BB8-BF01-7D376B035D44}" srcId="{FCAE6359-C14D-43F5-9C66-B273DB5C1C53}" destId="{F9CF3D9C-E2DA-4C07-9CE2-3858714A981A}" srcOrd="6" destOrd="0" parTransId="{D66ECD3C-F928-4BDD-B0E9-8C1381E82EF9}" sibTransId="{EED6A3BC-D8D5-4CE0-913D-73A9564CBFFA}"/>
    <dgm:cxn modelId="{7DB4F288-D3F0-450E-B65C-E744EB86A60B}" srcId="{FCAE6359-C14D-43F5-9C66-B273DB5C1C53}" destId="{8D8E6AC6-765B-4552-A4CA-A77DC3780003}" srcOrd="5" destOrd="0" parTransId="{F60DB21E-B46B-443A-922F-8B315E061362}" sibTransId="{F4518DF3-A4D5-45C5-8C8C-980020DE8235}"/>
    <dgm:cxn modelId="{DF185D8C-0035-4AC5-A7E1-6D740663A3C1}" type="presOf" srcId="{FCAE6359-C14D-43F5-9C66-B273DB5C1C53}" destId="{7348A2B5-B835-47C6-969F-C4B501B70A93}" srcOrd="0" destOrd="0" presId="urn:microsoft.com/office/officeart/2005/8/layout/vList2"/>
    <dgm:cxn modelId="{EC91088D-45DB-4B29-811B-430FCD7418F5}" type="presOf" srcId="{B84C771A-ECF2-45BC-BC0A-FA003D6FB261}" destId="{D4DFD05F-92CE-47A5-81CB-F2CBB0C6F6C2}" srcOrd="0" destOrd="10" presId="urn:microsoft.com/office/officeart/2005/8/layout/vList2"/>
    <dgm:cxn modelId="{F8603797-E25D-43E8-8E62-B8899FEC50D3}" type="presOf" srcId="{615915BA-8E2D-41B9-A5C0-CCC5E78EE11F}" destId="{39BC10F9-C856-416A-AB92-DED7F2F93DDA}" srcOrd="0" destOrd="0" presId="urn:microsoft.com/office/officeart/2005/8/layout/vList2"/>
    <dgm:cxn modelId="{6EEBA4A1-AB9B-45CE-92EC-DC43B16A3194}" srcId="{FCAE6359-C14D-43F5-9C66-B273DB5C1C53}" destId="{342BB779-4533-465B-993F-30E50AF63752}" srcOrd="0" destOrd="0" parTransId="{0837CEAE-4ECA-4500-A8C1-439BF56D3965}" sibTransId="{1F1C176D-F047-46EA-ABDF-3009FE79EA7B}"/>
    <dgm:cxn modelId="{526C99AB-884A-4390-9767-681D641834EF}" srcId="{FCAE6359-C14D-43F5-9C66-B273DB5C1C53}" destId="{1D4DBBC0-4FCF-4A38-875E-1254EA729BDF}" srcOrd="12" destOrd="0" parTransId="{43016F8C-B72A-4644-8F2F-BE90E0889D78}" sibTransId="{A1F0A716-4106-4B9D-AE51-03D30D2394B5}"/>
    <dgm:cxn modelId="{F8CDD5B7-AFC0-4287-BF21-B9B0B92B4AED}" srcId="{FCAE6359-C14D-43F5-9C66-B273DB5C1C53}" destId="{800B8D4A-1CC2-49DB-BBC7-3D5D834593B7}" srcOrd="14" destOrd="0" parTransId="{633DC031-0273-4646-91F6-0035FC60CDA0}" sibTransId="{979A96ED-CBA9-4299-BD34-520918682992}"/>
    <dgm:cxn modelId="{144BC5C0-BF95-4DF4-9E0F-538C06834BA1}" type="presOf" srcId="{0837F270-5CDE-4953-AA4A-158895034F8B}" destId="{D4DFD05F-92CE-47A5-81CB-F2CBB0C6F6C2}" srcOrd="0" destOrd="13" presId="urn:microsoft.com/office/officeart/2005/8/layout/vList2"/>
    <dgm:cxn modelId="{D386F8CF-C488-44E4-911C-FF3F3A7ECF5E}" type="presOf" srcId="{C221C0A3-9522-4F6D-88BF-8532B6E5892E}" destId="{D4DFD05F-92CE-47A5-81CB-F2CBB0C6F6C2}" srcOrd="0" destOrd="9" presId="urn:microsoft.com/office/officeart/2005/8/layout/vList2"/>
    <dgm:cxn modelId="{91F469D3-EC12-4FE4-A4A1-B247ABBF5DEF}" srcId="{FCAE6359-C14D-43F5-9C66-B273DB5C1C53}" destId="{3E5E5038-B6DD-445E-96DF-7133AF398D6D}" srcOrd="1" destOrd="0" parTransId="{A0F86FCF-E38C-484F-A415-6067157987A7}" sibTransId="{A8AE658B-9880-4BEA-9BC0-5A0221F4FBC4}"/>
    <dgm:cxn modelId="{DE1178D8-C36E-4746-B149-DA05A5289E82}" srcId="{FCAE6359-C14D-43F5-9C66-B273DB5C1C53}" destId="{51D25125-3A93-46FE-BAE9-4DEAB12099E5}" srcOrd="2" destOrd="0" parTransId="{B134D819-251D-46B8-B8F6-97B027444A23}" sibTransId="{B58DF8A6-F8D3-4A9B-972B-1483045DAD63}"/>
    <dgm:cxn modelId="{BE65A4DA-A537-4978-90AB-426969E7A181}" srcId="{615915BA-8E2D-41B9-A5C0-CCC5E78EE11F}" destId="{FCAE6359-C14D-43F5-9C66-B273DB5C1C53}" srcOrd="0" destOrd="0" parTransId="{65AA5509-AC1B-49C2-8175-D184A1947F72}" sibTransId="{D7970B47-57B2-464A-A13F-62EC9D8CCC62}"/>
    <dgm:cxn modelId="{7A78A1DC-7C49-48E0-AAF1-D94A119EE119}" srcId="{FCAE6359-C14D-43F5-9C66-B273DB5C1C53}" destId="{B84C771A-ECF2-45BC-BC0A-FA003D6FB261}" srcOrd="10" destOrd="0" parTransId="{DDC2DB3B-ABE2-47F2-8372-3910E9AF5B7A}" sibTransId="{FFEA9364-B44E-42C7-9348-82EDBCAABF3D}"/>
    <dgm:cxn modelId="{A61EFEDC-06DB-4908-AE7D-348B4B9EE405}" srcId="{FCAE6359-C14D-43F5-9C66-B273DB5C1C53}" destId="{BD8FDD4B-1D85-474B-8464-1939BD87BC5B}" srcOrd="3" destOrd="0" parTransId="{9B11A753-C194-4F34-99F7-426D37FB37B3}" sibTransId="{772C0B95-2BA7-4AB5-A6EE-1C25776DB2DE}"/>
    <dgm:cxn modelId="{355F94E3-E2A2-466F-A3EA-1974DBBE9ECE}" srcId="{FCAE6359-C14D-43F5-9C66-B273DB5C1C53}" destId="{E913A521-2DBD-4BB4-8375-1138A014491E}" srcOrd="7" destOrd="0" parTransId="{1B595C82-E44B-4BC4-8C09-060DB37B68FF}" sibTransId="{A816FA66-8F75-4FAD-97A9-707FEF01E199}"/>
    <dgm:cxn modelId="{D3D6C5CF-D590-4948-9DDA-127966F79D1E}" type="presParOf" srcId="{39BC10F9-C856-416A-AB92-DED7F2F93DDA}" destId="{7348A2B5-B835-47C6-969F-C4B501B70A93}" srcOrd="0" destOrd="0" presId="urn:microsoft.com/office/officeart/2005/8/layout/vList2"/>
    <dgm:cxn modelId="{6C491ADF-DDB5-4B66-9FD8-0EAB157B5B9A}" type="presParOf" srcId="{39BC10F9-C856-416A-AB92-DED7F2F93DDA}" destId="{D4DFD05F-92CE-47A5-81CB-F2CBB0C6F6C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523563-FBCF-4127-8215-3CC64839854D}"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fr-FR"/>
        </a:p>
      </dgm:t>
    </dgm:pt>
    <dgm:pt modelId="{85EBED35-E000-4C34-B559-EB2E2B47B090}">
      <dgm:prSet phldrT="[Texte]"/>
      <dgm:spPr/>
      <dgm:t>
        <a:bodyPr/>
        <a:lstStyle/>
        <a:p>
          <a:pPr>
            <a:buFont typeface="Wingdings" panose="05000000000000000000" pitchFamily="2" charset="2"/>
            <a:buChar char=""/>
          </a:pPr>
          <a:r>
            <a:rPr lang="fr-FR" dirty="0">
              <a:uFillTx/>
            </a:rPr>
            <a:t>Fonction contrôle interne et gestion des risques,</a:t>
          </a:r>
          <a:endParaRPr lang="fr-FR" dirty="0"/>
        </a:p>
      </dgm:t>
    </dgm:pt>
    <dgm:pt modelId="{1380F6F3-CDFB-4CE3-B544-177916D2377D}" type="parTrans" cxnId="{3CCF80B4-6CF8-47DF-B687-7C38FD536DA4}">
      <dgm:prSet/>
      <dgm:spPr/>
      <dgm:t>
        <a:bodyPr/>
        <a:lstStyle/>
        <a:p>
          <a:endParaRPr lang="fr-FR"/>
        </a:p>
      </dgm:t>
    </dgm:pt>
    <dgm:pt modelId="{7B83ADB5-C0F8-49D3-A1B4-8322D8921EB1}" type="sibTrans" cxnId="{3CCF80B4-6CF8-47DF-B687-7C38FD536DA4}">
      <dgm:prSet/>
      <dgm:spPr/>
      <dgm:t>
        <a:bodyPr/>
        <a:lstStyle/>
        <a:p>
          <a:endParaRPr lang="fr-FR"/>
        </a:p>
      </dgm:t>
    </dgm:pt>
    <dgm:pt modelId="{34C5B9F0-AA37-4C42-937D-50109584BAA9}">
      <dgm:prSet/>
      <dgm:spPr/>
      <dgm:t>
        <a:bodyPr/>
        <a:lstStyle/>
        <a:p>
          <a:pPr>
            <a:buFont typeface="+mj-lt"/>
            <a:buAutoNum type="romanLcPeriod"/>
          </a:pPr>
          <a:r>
            <a:rPr lang="fr-FR" dirty="0"/>
            <a:t>Positionnement et rôle des responsables des fonctions clés,</a:t>
          </a:r>
        </a:p>
      </dgm:t>
    </dgm:pt>
    <dgm:pt modelId="{5F7024F8-5C3D-422A-B46C-D6A98AEABB78}" type="parTrans" cxnId="{CD9A5C6A-8803-4647-8876-9C1FAA1C3D34}">
      <dgm:prSet/>
      <dgm:spPr/>
      <dgm:t>
        <a:bodyPr/>
        <a:lstStyle/>
        <a:p>
          <a:endParaRPr lang="fr-FR"/>
        </a:p>
      </dgm:t>
    </dgm:pt>
    <dgm:pt modelId="{7043DA80-C5FA-422F-A760-C31ADF573D3E}" type="sibTrans" cxnId="{CD9A5C6A-8803-4647-8876-9C1FAA1C3D34}">
      <dgm:prSet/>
      <dgm:spPr/>
      <dgm:t>
        <a:bodyPr/>
        <a:lstStyle/>
        <a:p>
          <a:endParaRPr lang="fr-FR"/>
        </a:p>
      </dgm:t>
    </dgm:pt>
    <dgm:pt modelId="{A3B9B2E4-5457-4099-8343-02DC39443057}">
      <dgm:prSet/>
      <dgm:spPr/>
      <dgm:t>
        <a:bodyPr/>
        <a:lstStyle/>
        <a:p>
          <a:pPr>
            <a:buFont typeface="+mj-lt"/>
            <a:buAutoNum type="romanLcPeriod"/>
          </a:pPr>
          <a:r>
            <a:rPr lang="fr-FR"/>
            <a:t>Dispositif de gestion des conflits d’intérêts,</a:t>
          </a:r>
        </a:p>
      </dgm:t>
    </dgm:pt>
    <dgm:pt modelId="{16A38E31-0418-419E-BA2F-AD7112143C32}" type="parTrans" cxnId="{7A489F8A-6A51-429A-92AE-DA550C6DDAC3}">
      <dgm:prSet/>
      <dgm:spPr/>
      <dgm:t>
        <a:bodyPr/>
        <a:lstStyle/>
        <a:p>
          <a:endParaRPr lang="fr-FR"/>
        </a:p>
      </dgm:t>
    </dgm:pt>
    <dgm:pt modelId="{C1A43A19-5ADF-4F3D-A113-92BE754D6313}" type="sibTrans" cxnId="{7A489F8A-6A51-429A-92AE-DA550C6DDAC3}">
      <dgm:prSet/>
      <dgm:spPr/>
      <dgm:t>
        <a:bodyPr/>
        <a:lstStyle/>
        <a:p>
          <a:endParaRPr lang="fr-FR"/>
        </a:p>
      </dgm:t>
    </dgm:pt>
    <dgm:pt modelId="{542CC423-53D3-44B5-BE2C-9885D7F269AD}">
      <dgm:prSet/>
      <dgm:spPr/>
      <dgm:t>
        <a:bodyPr/>
        <a:lstStyle/>
        <a:p>
          <a:pPr>
            <a:buFont typeface="+mj-lt"/>
            <a:buAutoNum type="romanLcPeriod"/>
          </a:pPr>
          <a:r>
            <a:rPr lang="fr-FR"/>
            <a:t>Appropriation du dispositif ORSA,</a:t>
          </a:r>
        </a:p>
      </dgm:t>
    </dgm:pt>
    <dgm:pt modelId="{402C5A11-7FA1-4079-825E-6EE52FA790A2}" type="parTrans" cxnId="{8865D8FE-5C70-48A8-9EF6-C391EAAC1D96}">
      <dgm:prSet/>
      <dgm:spPr/>
      <dgm:t>
        <a:bodyPr/>
        <a:lstStyle/>
        <a:p>
          <a:endParaRPr lang="fr-FR"/>
        </a:p>
      </dgm:t>
    </dgm:pt>
    <dgm:pt modelId="{BC1BAC69-4F2D-417F-8172-1A8CB26AD10C}" type="sibTrans" cxnId="{8865D8FE-5C70-48A8-9EF6-C391EAAC1D96}">
      <dgm:prSet/>
      <dgm:spPr/>
      <dgm:t>
        <a:bodyPr/>
        <a:lstStyle/>
        <a:p>
          <a:endParaRPr lang="fr-FR"/>
        </a:p>
      </dgm:t>
    </dgm:pt>
    <dgm:pt modelId="{E45454B9-3399-48BE-B06C-5B5103E0DDCB}">
      <dgm:prSet/>
      <dgm:spPr/>
      <dgm:t>
        <a:bodyPr/>
        <a:lstStyle/>
        <a:p>
          <a:pPr>
            <a:buFont typeface="+mj-lt"/>
            <a:buAutoNum type="romanLcPeriod"/>
          </a:pPr>
          <a:r>
            <a:rPr lang="fr-FR"/>
            <a:t>Sécurité des systèmes et cyber attaques.</a:t>
          </a:r>
        </a:p>
      </dgm:t>
    </dgm:pt>
    <dgm:pt modelId="{7B9C683D-60B9-40D6-80CB-CB446A94FC11}" type="parTrans" cxnId="{7483E76F-5CCB-4DF2-9B40-8DCFAEC522D6}">
      <dgm:prSet/>
      <dgm:spPr/>
      <dgm:t>
        <a:bodyPr/>
        <a:lstStyle/>
        <a:p>
          <a:endParaRPr lang="fr-FR"/>
        </a:p>
      </dgm:t>
    </dgm:pt>
    <dgm:pt modelId="{0B33AB42-08FC-4052-94A9-EC2085DCAEBE}" type="sibTrans" cxnId="{7483E76F-5CCB-4DF2-9B40-8DCFAEC522D6}">
      <dgm:prSet/>
      <dgm:spPr/>
      <dgm:t>
        <a:bodyPr/>
        <a:lstStyle/>
        <a:p>
          <a:endParaRPr lang="fr-FR"/>
        </a:p>
      </dgm:t>
    </dgm:pt>
    <dgm:pt modelId="{D1A356AA-2B5A-4760-A696-AEEF8EC36D87}">
      <dgm:prSet/>
      <dgm:spPr/>
      <dgm:t>
        <a:bodyPr/>
        <a:lstStyle/>
        <a:p>
          <a:pPr>
            <a:buFont typeface="Wingdings" panose="05000000000000000000" pitchFamily="2" charset="2"/>
            <a:buChar char=""/>
          </a:pPr>
          <a:r>
            <a:rPr lang="fr-FR" dirty="0">
              <a:uFillTx/>
            </a:rPr>
            <a:t>Gouvernance,</a:t>
          </a:r>
        </a:p>
      </dgm:t>
    </dgm:pt>
    <dgm:pt modelId="{E3644CAD-1DCA-4187-9060-974344C895CD}" type="parTrans" cxnId="{959E02CA-E0DF-47BF-867C-EEC158916F08}">
      <dgm:prSet/>
      <dgm:spPr/>
      <dgm:t>
        <a:bodyPr/>
        <a:lstStyle/>
        <a:p>
          <a:endParaRPr lang="fr-FR"/>
        </a:p>
      </dgm:t>
    </dgm:pt>
    <dgm:pt modelId="{DDCD7170-6D8E-437E-A0ED-348D5A2C8BAD}" type="sibTrans" cxnId="{959E02CA-E0DF-47BF-867C-EEC158916F08}">
      <dgm:prSet/>
      <dgm:spPr/>
      <dgm:t>
        <a:bodyPr/>
        <a:lstStyle/>
        <a:p>
          <a:endParaRPr lang="fr-FR"/>
        </a:p>
      </dgm:t>
    </dgm:pt>
    <dgm:pt modelId="{6BB01ABB-8B53-4FD3-9A5C-9D2362F4D80E}">
      <dgm:prSet/>
      <dgm:spPr/>
      <dgm:t>
        <a:bodyPr/>
        <a:lstStyle/>
        <a:p>
          <a:pPr>
            <a:buFont typeface="+mj-lt"/>
            <a:buAutoNum type="romanLcPeriod"/>
          </a:pPr>
          <a:r>
            <a:rPr lang="fr-FR"/>
            <a:t>Formalisation du rôle et des règles de fonctionnement,</a:t>
          </a:r>
        </a:p>
      </dgm:t>
    </dgm:pt>
    <dgm:pt modelId="{0521CC8E-88C5-4BC3-8CD0-C6FBA1E33536}" type="parTrans" cxnId="{B2B89145-C13A-4805-A30F-868DE76BD601}">
      <dgm:prSet/>
      <dgm:spPr/>
      <dgm:t>
        <a:bodyPr/>
        <a:lstStyle/>
        <a:p>
          <a:endParaRPr lang="fr-FR"/>
        </a:p>
      </dgm:t>
    </dgm:pt>
    <dgm:pt modelId="{6398BF5E-5CF4-4AFB-98D6-7063EFE93C7D}" type="sibTrans" cxnId="{B2B89145-C13A-4805-A30F-868DE76BD601}">
      <dgm:prSet/>
      <dgm:spPr/>
      <dgm:t>
        <a:bodyPr/>
        <a:lstStyle/>
        <a:p>
          <a:endParaRPr lang="fr-FR"/>
        </a:p>
      </dgm:t>
    </dgm:pt>
    <dgm:pt modelId="{826BB1FB-9C6A-4B69-8C1A-54BDD3001217}">
      <dgm:prSet/>
      <dgm:spPr/>
      <dgm:t>
        <a:bodyPr/>
        <a:lstStyle/>
        <a:p>
          <a:pPr>
            <a:buFont typeface="+mj-lt"/>
            <a:buAutoNum type="romanLcPeriod"/>
          </a:pPr>
          <a:r>
            <a:rPr lang="fr-FR"/>
            <a:t>Compétence collective et honorabilité,</a:t>
          </a:r>
        </a:p>
      </dgm:t>
    </dgm:pt>
    <dgm:pt modelId="{A21E48BD-10CB-4A34-A5D1-A8716FA30AE6}" type="parTrans" cxnId="{7AF0C354-B305-4C60-A62F-BE90EA6A5A01}">
      <dgm:prSet/>
      <dgm:spPr/>
      <dgm:t>
        <a:bodyPr/>
        <a:lstStyle/>
        <a:p>
          <a:endParaRPr lang="fr-FR"/>
        </a:p>
      </dgm:t>
    </dgm:pt>
    <dgm:pt modelId="{92AED8D0-0BCD-4D23-ACBD-3BB6EB0C171B}" type="sibTrans" cxnId="{7AF0C354-B305-4C60-A62F-BE90EA6A5A01}">
      <dgm:prSet/>
      <dgm:spPr/>
      <dgm:t>
        <a:bodyPr/>
        <a:lstStyle/>
        <a:p>
          <a:endParaRPr lang="fr-FR"/>
        </a:p>
      </dgm:t>
    </dgm:pt>
    <dgm:pt modelId="{7ED73880-81CE-4D26-86DB-58CE26EB0958}">
      <dgm:prSet/>
      <dgm:spPr/>
      <dgm:t>
        <a:bodyPr/>
        <a:lstStyle/>
        <a:p>
          <a:pPr>
            <a:buFont typeface="+mj-lt"/>
            <a:buAutoNum type="romanLcPeriod"/>
          </a:pPr>
          <a:r>
            <a:rPr lang="fr-FR" dirty="0"/>
            <a:t>Implication des administrateurs.</a:t>
          </a:r>
        </a:p>
      </dgm:t>
    </dgm:pt>
    <dgm:pt modelId="{0C9BE3C6-8C66-43F2-AF22-2689D1D74071}" type="parTrans" cxnId="{8994A97E-9F0C-431B-A39C-71295479A4FD}">
      <dgm:prSet/>
      <dgm:spPr/>
      <dgm:t>
        <a:bodyPr/>
        <a:lstStyle/>
        <a:p>
          <a:endParaRPr lang="fr-FR"/>
        </a:p>
      </dgm:t>
    </dgm:pt>
    <dgm:pt modelId="{BB1647CF-FF60-4DB0-BDC5-9E239AE3E127}" type="sibTrans" cxnId="{8994A97E-9F0C-431B-A39C-71295479A4FD}">
      <dgm:prSet/>
      <dgm:spPr/>
      <dgm:t>
        <a:bodyPr/>
        <a:lstStyle/>
        <a:p>
          <a:endParaRPr lang="fr-FR"/>
        </a:p>
      </dgm:t>
    </dgm:pt>
    <dgm:pt modelId="{B5E779F0-834A-4D7E-83D0-B11E7C119B9A}">
      <dgm:prSet/>
      <dgm:spPr/>
      <dgm:t>
        <a:bodyPr/>
        <a:lstStyle/>
        <a:p>
          <a:pPr>
            <a:buFont typeface="Wingdings" panose="05000000000000000000" pitchFamily="2" charset="2"/>
            <a:buChar char=""/>
          </a:pPr>
          <a:r>
            <a:rPr lang="fr-FR" dirty="0">
              <a:uFillTx/>
            </a:rPr>
            <a:t>Surveillance des activités externalisées à renforcer,</a:t>
          </a:r>
        </a:p>
      </dgm:t>
    </dgm:pt>
    <dgm:pt modelId="{FD885297-EAD3-4938-A3D1-D9B9FED3BB5C}" type="parTrans" cxnId="{2B3B3D66-8F7C-4100-920A-96823CD5B60B}">
      <dgm:prSet/>
      <dgm:spPr/>
      <dgm:t>
        <a:bodyPr/>
        <a:lstStyle/>
        <a:p>
          <a:endParaRPr lang="fr-FR"/>
        </a:p>
      </dgm:t>
    </dgm:pt>
    <dgm:pt modelId="{F5331022-4878-43B0-9DCD-3DAF14A1C6ED}" type="sibTrans" cxnId="{2B3B3D66-8F7C-4100-920A-96823CD5B60B}">
      <dgm:prSet/>
      <dgm:spPr/>
      <dgm:t>
        <a:bodyPr/>
        <a:lstStyle/>
        <a:p>
          <a:endParaRPr lang="fr-FR"/>
        </a:p>
      </dgm:t>
    </dgm:pt>
    <dgm:pt modelId="{D2F54F59-7B81-4ED9-BA7E-C3A13DFD6B5E}">
      <dgm:prSet/>
      <dgm:spPr/>
      <dgm:t>
        <a:bodyPr/>
        <a:lstStyle/>
        <a:p>
          <a:pPr>
            <a:buFont typeface="+mj-lt"/>
            <a:buAutoNum type="romanLcPeriod"/>
          </a:pPr>
          <a:r>
            <a:rPr lang="fr-FR"/>
            <a:t>Responsabilité de l’entité conservée,</a:t>
          </a:r>
        </a:p>
      </dgm:t>
    </dgm:pt>
    <dgm:pt modelId="{3D991682-9DA2-4A36-A8A8-7B3D636DF32C}" type="parTrans" cxnId="{E9B9F907-0734-4627-8D54-D27951CA847F}">
      <dgm:prSet/>
      <dgm:spPr/>
      <dgm:t>
        <a:bodyPr/>
        <a:lstStyle/>
        <a:p>
          <a:endParaRPr lang="fr-FR"/>
        </a:p>
      </dgm:t>
    </dgm:pt>
    <dgm:pt modelId="{A2B17785-496F-42F2-94D6-C56B0CC535E6}" type="sibTrans" cxnId="{E9B9F907-0734-4627-8D54-D27951CA847F}">
      <dgm:prSet/>
      <dgm:spPr/>
      <dgm:t>
        <a:bodyPr/>
        <a:lstStyle/>
        <a:p>
          <a:endParaRPr lang="fr-FR"/>
        </a:p>
      </dgm:t>
    </dgm:pt>
    <dgm:pt modelId="{D5135595-1774-4D97-979A-57CD6F2459C9}">
      <dgm:prSet/>
      <dgm:spPr/>
      <dgm:t>
        <a:bodyPr/>
        <a:lstStyle/>
        <a:p>
          <a:pPr>
            <a:buFont typeface="+mj-lt"/>
            <a:buAutoNum type="romanLcPeriod"/>
          </a:pPr>
          <a:r>
            <a:rPr lang="fr-FR" dirty="0"/>
            <a:t>Nécessité d’une politique écrite en la matière,</a:t>
          </a:r>
        </a:p>
      </dgm:t>
    </dgm:pt>
    <dgm:pt modelId="{0388D3E7-5400-4EF9-A798-1AE5A156BCA2}" type="parTrans" cxnId="{3BA7BB8F-E4DF-4053-B603-95FB9CDAD8B9}">
      <dgm:prSet/>
      <dgm:spPr/>
      <dgm:t>
        <a:bodyPr/>
        <a:lstStyle/>
        <a:p>
          <a:endParaRPr lang="fr-FR"/>
        </a:p>
      </dgm:t>
    </dgm:pt>
    <dgm:pt modelId="{9A7849E9-5801-4F69-902F-43D4BE9547CA}" type="sibTrans" cxnId="{3BA7BB8F-E4DF-4053-B603-95FB9CDAD8B9}">
      <dgm:prSet/>
      <dgm:spPr/>
      <dgm:t>
        <a:bodyPr/>
        <a:lstStyle/>
        <a:p>
          <a:endParaRPr lang="fr-FR"/>
        </a:p>
      </dgm:t>
    </dgm:pt>
    <dgm:pt modelId="{E59A6813-998E-43DE-A78F-123DBA05A77B}">
      <dgm:prSet/>
      <dgm:spPr/>
      <dgm:t>
        <a:bodyPr/>
        <a:lstStyle/>
        <a:p>
          <a:pPr>
            <a:buFont typeface="+mj-lt"/>
            <a:buAutoNum type="romanLcPeriod"/>
          </a:pPr>
          <a:r>
            <a:rPr lang="fr-FR"/>
            <a:t>Coopération du prestataire avec ACPR et obligation pesant sur le prestataire,</a:t>
          </a:r>
        </a:p>
      </dgm:t>
    </dgm:pt>
    <dgm:pt modelId="{47C65EE3-D720-4FF6-82DB-1AF01F136AB3}" type="parTrans" cxnId="{81AD9228-C1C8-4D57-95C8-6C4DDB45DD63}">
      <dgm:prSet/>
      <dgm:spPr/>
      <dgm:t>
        <a:bodyPr/>
        <a:lstStyle/>
        <a:p>
          <a:endParaRPr lang="fr-FR"/>
        </a:p>
      </dgm:t>
    </dgm:pt>
    <dgm:pt modelId="{F5CF28B6-BD8B-4A64-855B-7D83DBF0B2CF}" type="sibTrans" cxnId="{81AD9228-C1C8-4D57-95C8-6C4DDB45DD63}">
      <dgm:prSet/>
      <dgm:spPr/>
      <dgm:t>
        <a:bodyPr/>
        <a:lstStyle/>
        <a:p>
          <a:endParaRPr lang="fr-FR"/>
        </a:p>
      </dgm:t>
    </dgm:pt>
    <dgm:pt modelId="{4446F005-6EFA-44EA-92E9-BFBA664C5027}">
      <dgm:prSet/>
      <dgm:spPr/>
      <dgm:t>
        <a:bodyPr/>
        <a:lstStyle/>
        <a:p>
          <a:pPr>
            <a:buFont typeface="+mj-lt"/>
            <a:buAutoNum type="romanLcPeriod"/>
          </a:pPr>
          <a:r>
            <a:rPr lang="fr-FR" dirty="0"/>
            <a:t>Les risques liés à l’externalisation doivent être intégrés à l’ORSA,</a:t>
          </a:r>
        </a:p>
      </dgm:t>
    </dgm:pt>
    <dgm:pt modelId="{F2A757EA-9E02-4565-B755-6D6454969B69}" type="parTrans" cxnId="{9EAA21D7-ABB2-429D-8C10-E32BBF9DA44E}">
      <dgm:prSet/>
      <dgm:spPr/>
      <dgm:t>
        <a:bodyPr/>
        <a:lstStyle/>
        <a:p>
          <a:endParaRPr lang="fr-FR"/>
        </a:p>
      </dgm:t>
    </dgm:pt>
    <dgm:pt modelId="{0EBF2D10-E3F4-4A7E-8A8C-BA9D7F2F164E}" type="sibTrans" cxnId="{9EAA21D7-ABB2-429D-8C10-E32BBF9DA44E}">
      <dgm:prSet/>
      <dgm:spPr/>
      <dgm:t>
        <a:bodyPr/>
        <a:lstStyle/>
        <a:p>
          <a:endParaRPr lang="fr-FR"/>
        </a:p>
      </dgm:t>
    </dgm:pt>
    <dgm:pt modelId="{D6083712-EDBC-4D2F-9B5D-3C2E1D56EC1F}">
      <dgm:prSet/>
      <dgm:spPr/>
      <dgm:t>
        <a:bodyPr/>
        <a:lstStyle/>
        <a:p>
          <a:pPr>
            <a:buFont typeface="+mj-lt"/>
            <a:buAutoNum type="romanLcPeriod"/>
          </a:pPr>
          <a:r>
            <a:rPr lang="fr-FR"/>
            <a:t>Communication dans SFCR et RSR sur le sujet,</a:t>
          </a:r>
        </a:p>
      </dgm:t>
    </dgm:pt>
    <dgm:pt modelId="{0313B322-C792-4BBF-95B1-486958786411}" type="parTrans" cxnId="{663713A5-39AD-42E2-BA9C-D07DDF8C6F53}">
      <dgm:prSet/>
      <dgm:spPr/>
      <dgm:t>
        <a:bodyPr/>
        <a:lstStyle/>
        <a:p>
          <a:endParaRPr lang="fr-FR"/>
        </a:p>
      </dgm:t>
    </dgm:pt>
    <dgm:pt modelId="{D4C037B2-B0A6-44C4-9F7B-B5123B4DBF80}" type="sibTrans" cxnId="{663713A5-39AD-42E2-BA9C-D07DDF8C6F53}">
      <dgm:prSet/>
      <dgm:spPr/>
      <dgm:t>
        <a:bodyPr/>
        <a:lstStyle/>
        <a:p>
          <a:endParaRPr lang="fr-FR"/>
        </a:p>
      </dgm:t>
    </dgm:pt>
    <dgm:pt modelId="{394827B8-6DE8-4A95-9183-767EC608F654}">
      <dgm:prSet/>
      <dgm:spPr/>
      <dgm:t>
        <a:bodyPr/>
        <a:lstStyle/>
        <a:p>
          <a:pPr>
            <a:buFont typeface="+mj-lt"/>
            <a:buAutoNum type="romanLcPeriod"/>
          </a:pPr>
          <a:r>
            <a:rPr lang="fr-FR" dirty="0"/>
            <a:t>Accord formalisé par écrit avec clauses et délais</a:t>
          </a:r>
        </a:p>
      </dgm:t>
    </dgm:pt>
    <dgm:pt modelId="{5291250C-0C3F-4117-AFE4-8DCDEDE470A1}" type="parTrans" cxnId="{6B978D03-9639-42A3-AA3A-FC2D5A71FE08}">
      <dgm:prSet/>
      <dgm:spPr/>
      <dgm:t>
        <a:bodyPr/>
        <a:lstStyle/>
        <a:p>
          <a:endParaRPr lang="fr-FR"/>
        </a:p>
      </dgm:t>
    </dgm:pt>
    <dgm:pt modelId="{726A5364-5F98-4184-B94F-DFC415BF71F2}" type="sibTrans" cxnId="{6B978D03-9639-42A3-AA3A-FC2D5A71FE08}">
      <dgm:prSet/>
      <dgm:spPr/>
      <dgm:t>
        <a:bodyPr/>
        <a:lstStyle/>
        <a:p>
          <a:endParaRPr lang="fr-FR"/>
        </a:p>
      </dgm:t>
    </dgm:pt>
    <dgm:pt modelId="{82850298-60FD-417C-A140-A73419A36713}">
      <dgm:prSet/>
      <dgm:spPr/>
      <dgm:t>
        <a:bodyPr/>
        <a:lstStyle/>
        <a:p>
          <a:pPr>
            <a:buFont typeface="Wingdings" panose="05000000000000000000" pitchFamily="2" charset="2"/>
            <a:buChar char=""/>
          </a:pPr>
          <a:r>
            <a:rPr lang="fr-FR">
              <a:uFillTx/>
            </a:rPr>
            <a:t>Revue de la Directive Solvabilité II </a:t>
          </a:r>
        </a:p>
      </dgm:t>
    </dgm:pt>
    <dgm:pt modelId="{CA47927B-0E26-44E8-89DF-759F2B7D3616}" type="parTrans" cxnId="{7E099FAB-4BAD-49F6-A85B-E24AB803AC5B}">
      <dgm:prSet/>
      <dgm:spPr/>
      <dgm:t>
        <a:bodyPr/>
        <a:lstStyle/>
        <a:p>
          <a:endParaRPr lang="fr-FR"/>
        </a:p>
      </dgm:t>
    </dgm:pt>
    <dgm:pt modelId="{D58E1771-DCB5-4552-91EE-430C313CF72E}" type="sibTrans" cxnId="{7E099FAB-4BAD-49F6-A85B-E24AB803AC5B}">
      <dgm:prSet/>
      <dgm:spPr/>
      <dgm:t>
        <a:bodyPr/>
        <a:lstStyle/>
        <a:p>
          <a:endParaRPr lang="fr-FR"/>
        </a:p>
      </dgm:t>
    </dgm:pt>
    <dgm:pt modelId="{95F08D50-82D8-4E08-B7FD-5494574364DD}">
      <dgm:prSet/>
      <dgm:spPr/>
      <dgm:t>
        <a:bodyPr/>
        <a:lstStyle/>
        <a:p>
          <a:pPr>
            <a:buFont typeface="+mj-lt"/>
            <a:buAutoNum type="romanLcPeriod"/>
          </a:pPr>
          <a:r>
            <a:rPr lang="fr-FR" dirty="0"/>
            <a:t>Audit des données prudentielles à venir en cours de discussion,</a:t>
          </a:r>
        </a:p>
      </dgm:t>
    </dgm:pt>
    <dgm:pt modelId="{636E2F6A-297A-4BDC-880D-0688D1AA18BA}" type="parTrans" cxnId="{82C16428-F88C-465E-916A-1C79B9D97B18}">
      <dgm:prSet/>
      <dgm:spPr/>
      <dgm:t>
        <a:bodyPr/>
        <a:lstStyle/>
        <a:p>
          <a:endParaRPr lang="fr-FR"/>
        </a:p>
      </dgm:t>
    </dgm:pt>
    <dgm:pt modelId="{B1DFB103-E9DA-487B-B473-0441BD50B057}" type="sibTrans" cxnId="{82C16428-F88C-465E-916A-1C79B9D97B18}">
      <dgm:prSet/>
      <dgm:spPr/>
      <dgm:t>
        <a:bodyPr/>
        <a:lstStyle/>
        <a:p>
          <a:endParaRPr lang="fr-FR"/>
        </a:p>
      </dgm:t>
    </dgm:pt>
    <dgm:pt modelId="{ECCFB568-C48A-4017-92B2-CBF947BB3358}">
      <dgm:prSet/>
      <dgm:spPr/>
      <dgm:t>
        <a:bodyPr/>
        <a:lstStyle/>
        <a:p>
          <a:pPr>
            <a:buFont typeface="+mj-lt"/>
            <a:buAutoNum type="romanLcPeriod"/>
          </a:pPr>
          <a:r>
            <a:rPr lang="fr-FR" dirty="0"/>
            <a:t>Calendrier fixant une application prévisible en 2025 ou 2026,</a:t>
          </a:r>
        </a:p>
      </dgm:t>
    </dgm:pt>
    <dgm:pt modelId="{4282F3AD-B558-4E23-A682-028D7E4B6E4C}" type="parTrans" cxnId="{FC032365-DA3D-4D8C-B072-FB0F6E14BB0A}">
      <dgm:prSet/>
      <dgm:spPr/>
      <dgm:t>
        <a:bodyPr/>
        <a:lstStyle/>
        <a:p>
          <a:endParaRPr lang="fr-FR"/>
        </a:p>
      </dgm:t>
    </dgm:pt>
    <dgm:pt modelId="{500CD11B-06D5-447F-8B79-AD26FB6CF2E4}" type="sibTrans" cxnId="{FC032365-DA3D-4D8C-B072-FB0F6E14BB0A}">
      <dgm:prSet/>
      <dgm:spPr/>
      <dgm:t>
        <a:bodyPr/>
        <a:lstStyle/>
        <a:p>
          <a:endParaRPr lang="fr-FR"/>
        </a:p>
      </dgm:t>
    </dgm:pt>
    <dgm:pt modelId="{519CD5A5-2107-4D53-BB05-5B6529AE60DE}">
      <dgm:prSet/>
      <dgm:spPr/>
      <dgm:t>
        <a:bodyPr/>
        <a:lstStyle/>
        <a:p>
          <a:pPr>
            <a:buFont typeface="+mj-lt"/>
            <a:buAutoNum type="romanLcPeriod"/>
          </a:pPr>
          <a:r>
            <a:rPr lang="fr-FR" dirty="0"/>
            <a:t>Proposition de seuils relevés à 15 M€ en primes et 50 M€ en provisions techniques, en lieu et place des seuils actuels de 5 M€ et 25 M€.</a:t>
          </a:r>
        </a:p>
      </dgm:t>
    </dgm:pt>
    <dgm:pt modelId="{8FA3B169-7205-40B1-9D6D-2EC84A0DD2AC}" type="parTrans" cxnId="{989347FB-C4EE-48FA-BD04-5DBD8D60A07D}">
      <dgm:prSet/>
      <dgm:spPr/>
      <dgm:t>
        <a:bodyPr/>
        <a:lstStyle/>
        <a:p>
          <a:endParaRPr lang="fr-FR"/>
        </a:p>
      </dgm:t>
    </dgm:pt>
    <dgm:pt modelId="{902DC71E-A007-463B-9956-F39388EA64E1}" type="sibTrans" cxnId="{989347FB-C4EE-48FA-BD04-5DBD8D60A07D}">
      <dgm:prSet/>
      <dgm:spPr/>
      <dgm:t>
        <a:bodyPr/>
        <a:lstStyle/>
        <a:p>
          <a:endParaRPr lang="fr-FR"/>
        </a:p>
      </dgm:t>
    </dgm:pt>
    <dgm:pt modelId="{5613F4E9-AFFF-4D10-9184-F7DEE81E6123}">
      <dgm:prSet/>
      <dgm:spPr/>
      <dgm:t>
        <a:bodyPr/>
        <a:lstStyle/>
        <a:p>
          <a:pPr>
            <a:buFont typeface="+mj-lt"/>
            <a:buAutoNum type="romanLcPeriod"/>
          </a:pPr>
          <a:r>
            <a:rPr lang="fr-FR" dirty="0"/>
            <a:t>Elargissement de l’application proportionnée du cadre Solvabilité II, avec la création d’une catégorie d’assureurs « peu risqués » et diverses mesures de proportionnalité concernant les 3 piliers (cumuls possibles des fonctions clés, risque climatique simplifié dans ORSA, SFCR simplifié trisannuel etc…)</a:t>
          </a:r>
        </a:p>
      </dgm:t>
    </dgm:pt>
    <dgm:pt modelId="{9FD2B762-DDC4-4E35-84F5-0EEAF20E3A07}" type="parTrans" cxnId="{36D460EF-974C-4313-9D21-83D2B7186FF7}">
      <dgm:prSet/>
      <dgm:spPr/>
      <dgm:t>
        <a:bodyPr/>
        <a:lstStyle/>
        <a:p>
          <a:endParaRPr lang="fr-FR"/>
        </a:p>
      </dgm:t>
    </dgm:pt>
    <dgm:pt modelId="{756C489F-874B-42CB-9256-1614C3F3953C}" type="sibTrans" cxnId="{36D460EF-974C-4313-9D21-83D2B7186FF7}">
      <dgm:prSet/>
      <dgm:spPr/>
      <dgm:t>
        <a:bodyPr/>
        <a:lstStyle/>
        <a:p>
          <a:endParaRPr lang="fr-FR"/>
        </a:p>
      </dgm:t>
    </dgm:pt>
    <dgm:pt modelId="{09AC5DAA-9940-4594-9D15-5B3BAD60D318}" type="pres">
      <dgm:prSet presAssocID="{5F523563-FBCF-4127-8215-3CC64839854D}" presName="Name0" presStyleCnt="0">
        <dgm:presLayoutVars>
          <dgm:dir/>
          <dgm:animLvl val="lvl"/>
          <dgm:resizeHandles val="exact"/>
        </dgm:presLayoutVars>
      </dgm:prSet>
      <dgm:spPr/>
    </dgm:pt>
    <dgm:pt modelId="{E217CD4F-87E3-4186-92CC-3F922936DC28}" type="pres">
      <dgm:prSet presAssocID="{85EBED35-E000-4C34-B559-EB2E2B47B090}" presName="composite" presStyleCnt="0"/>
      <dgm:spPr/>
    </dgm:pt>
    <dgm:pt modelId="{193D56CD-E09D-4454-8976-A3281F29FCAF}" type="pres">
      <dgm:prSet presAssocID="{85EBED35-E000-4C34-B559-EB2E2B47B090}" presName="parTx" presStyleLbl="alignNode1" presStyleIdx="0" presStyleCnt="4">
        <dgm:presLayoutVars>
          <dgm:chMax val="0"/>
          <dgm:chPref val="0"/>
          <dgm:bulletEnabled val="1"/>
        </dgm:presLayoutVars>
      </dgm:prSet>
      <dgm:spPr/>
    </dgm:pt>
    <dgm:pt modelId="{0007FE9D-F8B1-446D-9C55-309A8F373842}" type="pres">
      <dgm:prSet presAssocID="{85EBED35-E000-4C34-B559-EB2E2B47B090}" presName="desTx" presStyleLbl="alignAccFollowNode1" presStyleIdx="0" presStyleCnt="4">
        <dgm:presLayoutVars>
          <dgm:bulletEnabled val="1"/>
        </dgm:presLayoutVars>
      </dgm:prSet>
      <dgm:spPr/>
    </dgm:pt>
    <dgm:pt modelId="{B138D064-788A-47B8-8686-B4113E3D5814}" type="pres">
      <dgm:prSet presAssocID="{7B83ADB5-C0F8-49D3-A1B4-8322D8921EB1}" presName="space" presStyleCnt="0"/>
      <dgm:spPr/>
    </dgm:pt>
    <dgm:pt modelId="{99DFA421-2218-453D-827C-DC56D869A6AD}" type="pres">
      <dgm:prSet presAssocID="{D1A356AA-2B5A-4760-A696-AEEF8EC36D87}" presName="composite" presStyleCnt="0"/>
      <dgm:spPr/>
    </dgm:pt>
    <dgm:pt modelId="{755C6DE2-49A8-4623-BDD7-DFE279D9E7B8}" type="pres">
      <dgm:prSet presAssocID="{D1A356AA-2B5A-4760-A696-AEEF8EC36D87}" presName="parTx" presStyleLbl="alignNode1" presStyleIdx="1" presStyleCnt="4">
        <dgm:presLayoutVars>
          <dgm:chMax val="0"/>
          <dgm:chPref val="0"/>
          <dgm:bulletEnabled val="1"/>
        </dgm:presLayoutVars>
      </dgm:prSet>
      <dgm:spPr/>
    </dgm:pt>
    <dgm:pt modelId="{2F59A673-48E6-46CB-A287-210B9E2CB559}" type="pres">
      <dgm:prSet presAssocID="{D1A356AA-2B5A-4760-A696-AEEF8EC36D87}" presName="desTx" presStyleLbl="alignAccFollowNode1" presStyleIdx="1" presStyleCnt="4">
        <dgm:presLayoutVars>
          <dgm:bulletEnabled val="1"/>
        </dgm:presLayoutVars>
      </dgm:prSet>
      <dgm:spPr/>
    </dgm:pt>
    <dgm:pt modelId="{3AA74D6E-0E13-4DAB-A72A-6B84D4A19C41}" type="pres">
      <dgm:prSet presAssocID="{DDCD7170-6D8E-437E-A0ED-348D5A2C8BAD}" presName="space" presStyleCnt="0"/>
      <dgm:spPr/>
    </dgm:pt>
    <dgm:pt modelId="{DCBAB964-22B8-4D9A-8DEE-009BA2BA7C8F}" type="pres">
      <dgm:prSet presAssocID="{B5E779F0-834A-4D7E-83D0-B11E7C119B9A}" presName="composite" presStyleCnt="0"/>
      <dgm:spPr/>
    </dgm:pt>
    <dgm:pt modelId="{C178F634-E9CD-40ED-992E-7BA82B4AE41E}" type="pres">
      <dgm:prSet presAssocID="{B5E779F0-834A-4D7E-83D0-B11E7C119B9A}" presName="parTx" presStyleLbl="alignNode1" presStyleIdx="2" presStyleCnt="4">
        <dgm:presLayoutVars>
          <dgm:chMax val="0"/>
          <dgm:chPref val="0"/>
          <dgm:bulletEnabled val="1"/>
        </dgm:presLayoutVars>
      </dgm:prSet>
      <dgm:spPr/>
    </dgm:pt>
    <dgm:pt modelId="{AC16A3F8-14EE-481D-BC19-6D637917DB37}" type="pres">
      <dgm:prSet presAssocID="{B5E779F0-834A-4D7E-83D0-B11E7C119B9A}" presName="desTx" presStyleLbl="alignAccFollowNode1" presStyleIdx="2" presStyleCnt="4">
        <dgm:presLayoutVars>
          <dgm:bulletEnabled val="1"/>
        </dgm:presLayoutVars>
      </dgm:prSet>
      <dgm:spPr/>
    </dgm:pt>
    <dgm:pt modelId="{86CCA921-A65D-424F-B09A-21A403DB4B3C}" type="pres">
      <dgm:prSet presAssocID="{F5331022-4878-43B0-9DCD-3DAF14A1C6ED}" presName="space" presStyleCnt="0"/>
      <dgm:spPr/>
    </dgm:pt>
    <dgm:pt modelId="{F6EACDFA-8578-4C8D-AE5E-A466F0C2441E}" type="pres">
      <dgm:prSet presAssocID="{82850298-60FD-417C-A140-A73419A36713}" presName="composite" presStyleCnt="0"/>
      <dgm:spPr/>
    </dgm:pt>
    <dgm:pt modelId="{3BAE59FB-61A3-459F-9806-7966AE110658}" type="pres">
      <dgm:prSet presAssocID="{82850298-60FD-417C-A140-A73419A36713}" presName="parTx" presStyleLbl="alignNode1" presStyleIdx="3" presStyleCnt="4">
        <dgm:presLayoutVars>
          <dgm:chMax val="0"/>
          <dgm:chPref val="0"/>
          <dgm:bulletEnabled val="1"/>
        </dgm:presLayoutVars>
      </dgm:prSet>
      <dgm:spPr/>
    </dgm:pt>
    <dgm:pt modelId="{D8F40802-6FC8-4392-A99F-2F3F237B0F5F}" type="pres">
      <dgm:prSet presAssocID="{82850298-60FD-417C-A140-A73419A36713}" presName="desTx" presStyleLbl="alignAccFollowNode1" presStyleIdx="3" presStyleCnt="4">
        <dgm:presLayoutVars>
          <dgm:bulletEnabled val="1"/>
        </dgm:presLayoutVars>
      </dgm:prSet>
      <dgm:spPr/>
    </dgm:pt>
  </dgm:ptLst>
  <dgm:cxnLst>
    <dgm:cxn modelId="{6B978D03-9639-42A3-AA3A-FC2D5A71FE08}" srcId="{B5E779F0-834A-4D7E-83D0-B11E7C119B9A}" destId="{394827B8-6DE8-4A95-9183-767EC608F654}" srcOrd="5" destOrd="0" parTransId="{5291250C-0C3F-4117-AFE4-8DCDEDE470A1}" sibTransId="{726A5364-5F98-4184-B94F-DFC415BF71F2}"/>
    <dgm:cxn modelId="{E9B9F907-0734-4627-8D54-D27951CA847F}" srcId="{B5E779F0-834A-4D7E-83D0-B11E7C119B9A}" destId="{D2F54F59-7B81-4ED9-BA7E-C3A13DFD6B5E}" srcOrd="0" destOrd="0" parTransId="{3D991682-9DA2-4A36-A8A8-7B3D636DF32C}" sibTransId="{A2B17785-496F-42F2-94D6-C56B0CC535E6}"/>
    <dgm:cxn modelId="{823BCA18-A5B4-47DB-9880-155CB71E4520}" type="presOf" srcId="{394827B8-6DE8-4A95-9183-767EC608F654}" destId="{AC16A3F8-14EE-481D-BC19-6D637917DB37}" srcOrd="0" destOrd="5" presId="urn:microsoft.com/office/officeart/2005/8/layout/hList1"/>
    <dgm:cxn modelId="{390D2022-8809-4E11-98EE-3209E25B71A6}" type="presOf" srcId="{E45454B9-3399-48BE-B06C-5B5103E0DDCB}" destId="{0007FE9D-F8B1-446D-9C55-309A8F373842}" srcOrd="0" destOrd="3" presId="urn:microsoft.com/office/officeart/2005/8/layout/hList1"/>
    <dgm:cxn modelId="{82C16428-F88C-465E-916A-1C79B9D97B18}" srcId="{82850298-60FD-417C-A140-A73419A36713}" destId="{95F08D50-82D8-4E08-B7FD-5494574364DD}" srcOrd="0" destOrd="0" parTransId="{636E2F6A-297A-4BDC-880D-0688D1AA18BA}" sibTransId="{B1DFB103-E9DA-487B-B473-0441BD50B057}"/>
    <dgm:cxn modelId="{81AD9228-C1C8-4D57-95C8-6C4DDB45DD63}" srcId="{B5E779F0-834A-4D7E-83D0-B11E7C119B9A}" destId="{E59A6813-998E-43DE-A78F-123DBA05A77B}" srcOrd="2" destOrd="0" parTransId="{47C65EE3-D720-4FF6-82DB-1AF01F136AB3}" sibTransId="{F5CF28B6-BD8B-4A64-855B-7D83DBF0B2CF}"/>
    <dgm:cxn modelId="{AB00E831-34A1-4013-89AA-68A7BF7739C6}" type="presOf" srcId="{542CC423-53D3-44B5-BE2C-9885D7F269AD}" destId="{0007FE9D-F8B1-446D-9C55-309A8F373842}" srcOrd="0" destOrd="2" presId="urn:microsoft.com/office/officeart/2005/8/layout/hList1"/>
    <dgm:cxn modelId="{9B1F2C35-EBE0-42E6-B795-E0A9FB9356A4}" type="presOf" srcId="{82850298-60FD-417C-A140-A73419A36713}" destId="{3BAE59FB-61A3-459F-9806-7966AE110658}" srcOrd="0" destOrd="0" presId="urn:microsoft.com/office/officeart/2005/8/layout/hList1"/>
    <dgm:cxn modelId="{A8410141-3356-4C0F-947D-2AF1C42DC021}" type="presOf" srcId="{D1A356AA-2B5A-4760-A696-AEEF8EC36D87}" destId="{755C6DE2-49A8-4623-BDD7-DFE279D9E7B8}" srcOrd="0" destOrd="0" presId="urn:microsoft.com/office/officeart/2005/8/layout/hList1"/>
    <dgm:cxn modelId="{FC032365-DA3D-4D8C-B072-FB0F6E14BB0A}" srcId="{82850298-60FD-417C-A140-A73419A36713}" destId="{ECCFB568-C48A-4017-92B2-CBF947BB3358}" srcOrd="1" destOrd="0" parTransId="{4282F3AD-B558-4E23-A682-028D7E4B6E4C}" sibTransId="{500CD11B-06D5-447F-8B79-AD26FB6CF2E4}"/>
    <dgm:cxn modelId="{B2B89145-C13A-4805-A30F-868DE76BD601}" srcId="{D1A356AA-2B5A-4760-A696-AEEF8EC36D87}" destId="{6BB01ABB-8B53-4FD3-9A5C-9D2362F4D80E}" srcOrd="0" destOrd="0" parTransId="{0521CC8E-88C5-4BC3-8CD0-C6FBA1E33536}" sibTransId="{6398BF5E-5CF4-4AFB-98D6-7063EFE93C7D}"/>
    <dgm:cxn modelId="{2B3B3D66-8F7C-4100-920A-96823CD5B60B}" srcId="{5F523563-FBCF-4127-8215-3CC64839854D}" destId="{B5E779F0-834A-4D7E-83D0-B11E7C119B9A}" srcOrd="2" destOrd="0" parTransId="{FD885297-EAD3-4938-A3D1-D9B9FED3BB5C}" sibTransId="{F5331022-4878-43B0-9DCD-3DAF14A1C6ED}"/>
    <dgm:cxn modelId="{7C113249-FC49-43B9-99DB-16653BF2E9C4}" type="presOf" srcId="{85EBED35-E000-4C34-B559-EB2E2B47B090}" destId="{193D56CD-E09D-4454-8976-A3281F29FCAF}" srcOrd="0" destOrd="0" presId="urn:microsoft.com/office/officeart/2005/8/layout/hList1"/>
    <dgm:cxn modelId="{CD9A5C6A-8803-4647-8876-9C1FAA1C3D34}" srcId="{85EBED35-E000-4C34-B559-EB2E2B47B090}" destId="{34C5B9F0-AA37-4C42-937D-50109584BAA9}" srcOrd="0" destOrd="0" parTransId="{5F7024F8-5C3D-422A-B46C-D6A98AEABB78}" sibTransId="{7043DA80-C5FA-422F-A760-C31ADF573D3E}"/>
    <dgm:cxn modelId="{823A596E-7261-44EC-9A2B-86C115496BB8}" type="presOf" srcId="{519CD5A5-2107-4D53-BB05-5B6529AE60DE}" destId="{D8F40802-6FC8-4392-A99F-2F3F237B0F5F}" srcOrd="0" destOrd="2" presId="urn:microsoft.com/office/officeart/2005/8/layout/hList1"/>
    <dgm:cxn modelId="{7483E76F-5CCB-4DF2-9B40-8DCFAEC522D6}" srcId="{85EBED35-E000-4C34-B559-EB2E2B47B090}" destId="{E45454B9-3399-48BE-B06C-5B5103E0DDCB}" srcOrd="3" destOrd="0" parTransId="{7B9C683D-60B9-40D6-80CB-CB446A94FC11}" sibTransId="{0B33AB42-08FC-4052-94A9-EC2085DCAEBE}"/>
    <dgm:cxn modelId="{7004A271-B631-41E5-B7BD-19683C874129}" type="presOf" srcId="{D5135595-1774-4D97-979A-57CD6F2459C9}" destId="{AC16A3F8-14EE-481D-BC19-6D637917DB37}" srcOrd="0" destOrd="1" presId="urn:microsoft.com/office/officeart/2005/8/layout/hList1"/>
    <dgm:cxn modelId="{AE1AE353-D141-4877-AF4B-223432DCDE56}" type="presOf" srcId="{4446F005-6EFA-44EA-92E9-BFBA664C5027}" destId="{AC16A3F8-14EE-481D-BC19-6D637917DB37}" srcOrd="0" destOrd="3" presId="urn:microsoft.com/office/officeart/2005/8/layout/hList1"/>
    <dgm:cxn modelId="{7AF0C354-B305-4C60-A62F-BE90EA6A5A01}" srcId="{D1A356AA-2B5A-4760-A696-AEEF8EC36D87}" destId="{826BB1FB-9C6A-4B69-8C1A-54BDD3001217}" srcOrd="1" destOrd="0" parTransId="{A21E48BD-10CB-4A34-A5D1-A8716FA30AE6}" sibTransId="{92AED8D0-0BCD-4D23-ACBD-3BB6EB0C171B}"/>
    <dgm:cxn modelId="{35B75D57-8317-4A10-9410-25FE71F300E9}" type="presOf" srcId="{6BB01ABB-8B53-4FD3-9A5C-9D2362F4D80E}" destId="{2F59A673-48E6-46CB-A287-210B9E2CB559}" srcOrd="0" destOrd="0" presId="urn:microsoft.com/office/officeart/2005/8/layout/hList1"/>
    <dgm:cxn modelId="{8994A97E-9F0C-431B-A39C-71295479A4FD}" srcId="{D1A356AA-2B5A-4760-A696-AEEF8EC36D87}" destId="{7ED73880-81CE-4D26-86DB-58CE26EB0958}" srcOrd="2" destOrd="0" parTransId="{0C9BE3C6-8C66-43F2-AF22-2689D1D74071}" sibTransId="{BB1647CF-FF60-4DB0-BDC5-9E239AE3E127}"/>
    <dgm:cxn modelId="{D6AFD183-FFDC-4670-AC9D-B0B52F9EB0CE}" type="presOf" srcId="{B5E779F0-834A-4D7E-83D0-B11E7C119B9A}" destId="{C178F634-E9CD-40ED-992E-7BA82B4AE41E}" srcOrd="0" destOrd="0" presId="urn:microsoft.com/office/officeart/2005/8/layout/hList1"/>
    <dgm:cxn modelId="{D8A49F89-AB58-4F66-8ADA-7B0F00BD94E0}" type="presOf" srcId="{A3B9B2E4-5457-4099-8343-02DC39443057}" destId="{0007FE9D-F8B1-446D-9C55-309A8F373842}" srcOrd="0" destOrd="1" presId="urn:microsoft.com/office/officeart/2005/8/layout/hList1"/>
    <dgm:cxn modelId="{7A489F8A-6A51-429A-92AE-DA550C6DDAC3}" srcId="{85EBED35-E000-4C34-B559-EB2E2B47B090}" destId="{A3B9B2E4-5457-4099-8343-02DC39443057}" srcOrd="1" destOrd="0" parTransId="{16A38E31-0418-419E-BA2F-AD7112143C32}" sibTransId="{C1A43A19-5ADF-4F3D-A113-92BE754D6313}"/>
    <dgm:cxn modelId="{3BA7BB8F-E4DF-4053-B603-95FB9CDAD8B9}" srcId="{B5E779F0-834A-4D7E-83D0-B11E7C119B9A}" destId="{D5135595-1774-4D97-979A-57CD6F2459C9}" srcOrd="1" destOrd="0" parTransId="{0388D3E7-5400-4EF9-A798-1AE5A156BCA2}" sibTransId="{9A7849E9-5801-4F69-902F-43D4BE9547CA}"/>
    <dgm:cxn modelId="{464928A2-C29B-423A-BA6B-05A50F937A1C}" type="presOf" srcId="{5613F4E9-AFFF-4D10-9184-F7DEE81E6123}" destId="{D8F40802-6FC8-4392-A99F-2F3F237B0F5F}" srcOrd="0" destOrd="3" presId="urn:microsoft.com/office/officeart/2005/8/layout/hList1"/>
    <dgm:cxn modelId="{663713A5-39AD-42E2-BA9C-D07DDF8C6F53}" srcId="{B5E779F0-834A-4D7E-83D0-B11E7C119B9A}" destId="{D6083712-EDBC-4D2F-9B5D-3C2E1D56EC1F}" srcOrd="4" destOrd="0" parTransId="{0313B322-C792-4BBF-95B1-486958786411}" sibTransId="{D4C037B2-B0A6-44C4-9F7B-B5123B4DBF80}"/>
    <dgm:cxn modelId="{7E099FAB-4BAD-49F6-A85B-E24AB803AC5B}" srcId="{5F523563-FBCF-4127-8215-3CC64839854D}" destId="{82850298-60FD-417C-A140-A73419A36713}" srcOrd="3" destOrd="0" parTransId="{CA47927B-0E26-44E8-89DF-759F2B7D3616}" sibTransId="{D58E1771-DCB5-4552-91EE-430C313CF72E}"/>
    <dgm:cxn modelId="{3E7939AD-3238-453C-9550-9D52938C173C}" type="presOf" srcId="{D6083712-EDBC-4D2F-9B5D-3C2E1D56EC1F}" destId="{AC16A3F8-14EE-481D-BC19-6D637917DB37}" srcOrd="0" destOrd="4" presId="urn:microsoft.com/office/officeart/2005/8/layout/hList1"/>
    <dgm:cxn modelId="{82C404B4-A27D-4B08-92EC-40BBF0736457}" type="presOf" srcId="{ECCFB568-C48A-4017-92B2-CBF947BB3358}" destId="{D8F40802-6FC8-4392-A99F-2F3F237B0F5F}" srcOrd="0" destOrd="1" presId="urn:microsoft.com/office/officeart/2005/8/layout/hList1"/>
    <dgm:cxn modelId="{3CCF80B4-6CF8-47DF-B687-7C38FD536DA4}" srcId="{5F523563-FBCF-4127-8215-3CC64839854D}" destId="{85EBED35-E000-4C34-B559-EB2E2B47B090}" srcOrd="0" destOrd="0" parTransId="{1380F6F3-CDFB-4CE3-B544-177916D2377D}" sibTransId="{7B83ADB5-C0F8-49D3-A1B4-8322D8921EB1}"/>
    <dgm:cxn modelId="{959E02CA-E0DF-47BF-867C-EEC158916F08}" srcId="{5F523563-FBCF-4127-8215-3CC64839854D}" destId="{D1A356AA-2B5A-4760-A696-AEEF8EC36D87}" srcOrd="1" destOrd="0" parTransId="{E3644CAD-1DCA-4187-9060-974344C895CD}" sibTransId="{DDCD7170-6D8E-437E-A0ED-348D5A2C8BAD}"/>
    <dgm:cxn modelId="{E4BDEED2-353C-4461-A8F4-30FDEBD3BEC3}" type="presOf" srcId="{D2F54F59-7B81-4ED9-BA7E-C3A13DFD6B5E}" destId="{AC16A3F8-14EE-481D-BC19-6D637917DB37}" srcOrd="0" destOrd="0" presId="urn:microsoft.com/office/officeart/2005/8/layout/hList1"/>
    <dgm:cxn modelId="{B43256D4-821C-4F62-A011-3F43AA740F90}" type="presOf" srcId="{E59A6813-998E-43DE-A78F-123DBA05A77B}" destId="{AC16A3F8-14EE-481D-BC19-6D637917DB37}" srcOrd="0" destOrd="2" presId="urn:microsoft.com/office/officeart/2005/8/layout/hList1"/>
    <dgm:cxn modelId="{9EAA21D7-ABB2-429D-8C10-E32BBF9DA44E}" srcId="{B5E779F0-834A-4D7E-83D0-B11E7C119B9A}" destId="{4446F005-6EFA-44EA-92E9-BFBA664C5027}" srcOrd="3" destOrd="0" parTransId="{F2A757EA-9E02-4565-B755-6D6454969B69}" sibTransId="{0EBF2D10-E3F4-4A7E-8A8C-BA9D7F2F164E}"/>
    <dgm:cxn modelId="{394BA7E8-4A3F-4A50-BF6D-79DA46A2369F}" type="presOf" srcId="{826BB1FB-9C6A-4B69-8C1A-54BDD3001217}" destId="{2F59A673-48E6-46CB-A287-210B9E2CB559}" srcOrd="0" destOrd="1" presId="urn:microsoft.com/office/officeart/2005/8/layout/hList1"/>
    <dgm:cxn modelId="{8009F5EC-B4E6-4AA1-901A-4B4CF89D110E}" type="presOf" srcId="{34C5B9F0-AA37-4C42-937D-50109584BAA9}" destId="{0007FE9D-F8B1-446D-9C55-309A8F373842}" srcOrd="0" destOrd="0" presId="urn:microsoft.com/office/officeart/2005/8/layout/hList1"/>
    <dgm:cxn modelId="{36D460EF-974C-4313-9D21-83D2B7186FF7}" srcId="{82850298-60FD-417C-A140-A73419A36713}" destId="{5613F4E9-AFFF-4D10-9184-F7DEE81E6123}" srcOrd="3" destOrd="0" parTransId="{9FD2B762-DDC4-4E35-84F5-0EEAF20E3A07}" sibTransId="{756C489F-874B-42CB-9256-1614C3F3953C}"/>
    <dgm:cxn modelId="{7C197DFA-5755-417D-A376-E4E8B5F76CD5}" type="presOf" srcId="{5F523563-FBCF-4127-8215-3CC64839854D}" destId="{09AC5DAA-9940-4594-9D15-5B3BAD60D318}" srcOrd="0" destOrd="0" presId="urn:microsoft.com/office/officeart/2005/8/layout/hList1"/>
    <dgm:cxn modelId="{5DE9AEFA-7004-46F2-8F65-6F376D428B2A}" type="presOf" srcId="{95F08D50-82D8-4E08-B7FD-5494574364DD}" destId="{D8F40802-6FC8-4392-A99F-2F3F237B0F5F}" srcOrd="0" destOrd="0" presId="urn:microsoft.com/office/officeart/2005/8/layout/hList1"/>
    <dgm:cxn modelId="{989347FB-C4EE-48FA-BD04-5DBD8D60A07D}" srcId="{82850298-60FD-417C-A140-A73419A36713}" destId="{519CD5A5-2107-4D53-BB05-5B6529AE60DE}" srcOrd="2" destOrd="0" parTransId="{8FA3B169-7205-40B1-9D6D-2EC84A0DD2AC}" sibTransId="{902DC71E-A007-463B-9956-F39388EA64E1}"/>
    <dgm:cxn modelId="{28C295FB-3032-402A-8CAB-3400E170EFDB}" type="presOf" srcId="{7ED73880-81CE-4D26-86DB-58CE26EB0958}" destId="{2F59A673-48E6-46CB-A287-210B9E2CB559}" srcOrd="0" destOrd="2" presId="urn:microsoft.com/office/officeart/2005/8/layout/hList1"/>
    <dgm:cxn modelId="{8865D8FE-5C70-48A8-9EF6-C391EAAC1D96}" srcId="{85EBED35-E000-4C34-B559-EB2E2B47B090}" destId="{542CC423-53D3-44B5-BE2C-9885D7F269AD}" srcOrd="2" destOrd="0" parTransId="{402C5A11-7FA1-4079-825E-6EE52FA790A2}" sibTransId="{BC1BAC69-4F2D-417F-8172-1A8CB26AD10C}"/>
    <dgm:cxn modelId="{207BE080-97AF-45C2-9202-1A3F1349C793}" type="presParOf" srcId="{09AC5DAA-9940-4594-9D15-5B3BAD60D318}" destId="{E217CD4F-87E3-4186-92CC-3F922936DC28}" srcOrd="0" destOrd="0" presId="urn:microsoft.com/office/officeart/2005/8/layout/hList1"/>
    <dgm:cxn modelId="{EEA736CF-1805-4948-9408-FC4445384274}" type="presParOf" srcId="{E217CD4F-87E3-4186-92CC-3F922936DC28}" destId="{193D56CD-E09D-4454-8976-A3281F29FCAF}" srcOrd="0" destOrd="0" presId="urn:microsoft.com/office/officeart/2005/8/layout/hList1"/>
    <dgm:cxn modelId="{E2E9FC6E-2296-4D30-8B3C-E34B484F53AB}" type="presParOf" srcId="{E217CD4F-87E3-4186-92CC-3F922936DC28}" destId="{0007FE9D-F8B1-446D-9C55-309A8F373842}" srcOrd="1" destOrd="0" presId="urn:microsoft.com/office/officeart/2005/8/layout/hList1"/>
    <dgm:cxn modelId="{9FDD51DD-2151-4BFA-91FD-64F75EA71D59}" type="presParOf" srcId="{09AC5DAA-9940-4594-9D15-5B3BAD60D318}" destId="{B138D064-788A-47B8-8686-B4113E3D5814}" srcOrd="1" destOrd="0" presId="urn:microsoft.com/office/officeart/2005/8/layout/hList1"/>
    <dgm:cxn modelId="{CA070C72-2A8D-4E45-9F80-41A86BAF51B2}" type="presParOf" srcId="{09AC5DAA-9940-4594-9D15-5B3BAD60D318}" destId="{99DFA421-2218-453D-827C-DC56D869A6AD}" srcOrd="2" destOrd="0" presId="urn:microsoft.com/office/officeart/2005/8/layout/hList1"/>
    <dgm:cxn modelId="{EE1E1FFC-0609-4DE9-B1F6-64EF8D53C00F}" type="presParOf" srcId="{99DFA421-2218-453D-827C-DC56D869A6AD}" destId="{755C6DE2-49A8-4623-BDD7-DFE279D9E7B8}" srcOrd="0" destOrd="0" presId="urn:microsoft.com/office/officeart/2005/8/layout/hList1"/>
    <dgm:cxn modelId="{F182967B-6454-4702-9B22-317B77EBD43D}" type="presParOf" srcId="{99DFA421-2218-453D-827C-DC56D869A6AD}" destId="{2F59A673-48E6-46CB-A287-210B9E2CB559}" srcOrd="1" destOrd="0" presId="urn:microsoft.com/office/officeart/2005/8/layout/hList1"/>
    <dgm:cxn modelId="{8F85741C-2717-4392-A306-A1D091861539}" type="presParOf" srcId="{09AC5DAA-9940-4594-9D15-5B3BAD60D318}" destId="{3AA74D6E-0E13-4DAB-A72A-6B84D4A19C41}" srcOrd="3" destOrd="0" presId="urn:microsoft.com/office/officeart/2005/8/layout/hList1"/>
    <dgm:cxn modelId="{32F53540-73D5-4FCD-A715-01AA45D9E18B}" type="presParOf" srcId="{09AC5DAA-9940-4594-9D15-5B3BAD60D318}" destId="{DCBAB964-22B8-4D9A-8DEE-009BA2BA7C8F}" srcOrd="4" destOrd="0" presId="urn:microsoft.com/office/officeart/2005/8/layout/hList1"/>
    <dgm:cxn modelId="{6A59BF1C-1E26-4E63-A6EE-3531069C874D}" type="presParOf" srcId="{DCBAB964-22B8-4D9A-8DEE-009BA2BA7C8F}" destId="{C178F634-E9CD-40ED-992E-7BA82B4AE41E}" srcOrd="0" destOrd="0" presId="urn:microsoft.com/office/officeart/2005/8/layout/hList1"/>
    <dgm:cxn modelId="{02745EBF-6824-4C7A-B073-FB11D340F1EE}" type="presParOf" srcId="{DCBAB964-22B8-4D9A-8DEE-009BA2BA7C8F}" destId="{AC16A3F8-14EE-481D-BC19-6D637917DB37}" srcOrd="1" destOrd="0" presId="urn:microsoft.com/office/officeart/2005/8/layout/hList1"/>
    <dgm:cxn modelId="{E4D2801E-71FC-4C9C-A8D9-E17E49F2C901}" type="presParOf" srcId="{09AC5DAA-9940-4594-9D15-5B3BAD60D318}" destId="{86CCA921-A65D-424F-B09A-21A403DB4B3C}" srcOrd="5" destOrd="0" presId="urn:microsoft.com/office/officeart/2005/8/layout/hList1"/>
    <dgm:cxn modelId="{F1EE2227-8979-4E82-A88C-F2822D56A29E}" type="presParOf" srcId="{09AC5DAA-9940-4594-9D15-5B3BAD60D318}" destId="{F6EACDFA-8578-4C8D-AE5E-A466F0C2441E}" srcOrd="6" destOrd="0" presId="urn:microsoft.com/office/officeart/2005/8/layout/hList1"/>
    <dgm:cxn modelId="{F2EEC9B5-96CE-49F4-BFD8-B019FC14F8C8}" type="presParOf" srcId="{F6EACDFA-8578-4C8D-AE5E-A466F0C2441E}" destId="{3BAE59FB-61A3-459F-9806-7966AE110658}" srcOrd="0" destOrd="0" presId="urn:microsoft.com/office/officeart/2005/8/layout/hList1"/>
    <dgm:cxn modelId="{A0C5122D-5753-47B6-AF9F-21AA67C4E6D6}" type="presParOf" srcId="{F6EACDFA-8578-4C8D-AE5E-A466F0C2441E}" destId="{D8F40802-6FC8-4392-A99F-2F3F237B0F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B4B819-3B0A-42DD-A0C7-FDF4AD518699}" type="doc">
      <dgm:prSet loTypeId="urn:microsoft.com/office/officeart/2005/8/layout/hChevron3" loCatId="process" qsTypeId="urn:microsoft.com/office/officeart/2005/8/quickstyle/simple1" qsCatId="simple" csTypeId="urn:microsoft.com/office/officeart/2005/8/colors/accent1_4" csCatId="accent1" phldr="1"/>
      <dgm:spPr/>
    </dgm:pt>
    <dgm:pt modelId="{6FE6FDA0-B4B9-4161-A92D-2E79FBA0B824}">
      <dgm:prSet phldrT="[Texte]" custT="1"/>
      <dgm:spPr/>
      <dgm:t>
        <a:bodyPr/>
        <a:lstStyle/>
        <a:p>
          <a:r>
            <a:rPr lang="fr-FR" sz="1600" b="1" dirty="0"/>
            <a:t>Taxonomie (Règlement UE 2020/852) / FAQ de la Commission Européenne du 2 Février 2022</a:t>
          </a:r>
        </a:p>
      </dgm:t>
    </dgm:pt>
    <dgm:pt modelId="{4D7608F4-F041-4338-B2BD-FB5B53020041}" type="parTrans" cxnId="{4CB7EA23-CE85-489E-8905-BE1B5E93174C}">
      <dgm:prSet/>
      <dgm:spPr/>
      <dgm:t>
        <a:bodyPr/>
        <a:lstStyle/>
        <a:p>
          <a:endParaRPr lang="fr-FR"/>
        </a:p>
      </dgm:t>
    </dgm:pt>
    <dgm:pt modelId="{745D1BF6-6E6D-4703-9C69-CA3763E335B1}" type="sibTrans" cxnId="{4CB7EA23-CE85-489E-8905-BE1B5E93174C}">
      <dgm:prSet/>
      <dgm:spPr/>
      <dgm:t>
        <a:bodyPr/>
        <a:lstStyle/>
        <a:p>
          <a:endParaRPr lang="fr-FR"/>
        </a:p>
      </dgm:t>
    </dgm:pt>
    <dgm:pt modelId="{9C4F8A4F-FCE2-42FB-9A9A-99CE16B9FF55}">
      <dgm:prSet phldrT="[Texte]" custT="1"/>
      <dgm:spPr/>
      <dgm:t>
        <a:bodyPr/>
        <a:lstStyle/>
        <a:p>
          <a:r>
            <a:rPr lang="fr-FR" sz="1600" b="1" dirty="0"/>
            <a:t>SFDR (Règlement Européen 2019/2088) / Règlement Européen 2022/1288 (Règlement d’Application)</a:t>
          </a:r>
        </a:p>
      </dgm:t>
    </dgm:pt>
    <dgm:pt modelId="{5361A090-3597-439A-BAF4-439D337957B7}" type="parTrans" cxnId="{08E3EF53-6DB2-4215-AB33-2194D8177AA0}">
      <dgm:prSet/>
      <dgm:spPr/>
      <dgm:t>
        <a:bodyPr/>
        <a:lstStyle/>
        <a:p>
          <a:endParaRPr lang="fr-FR"/>
        </a:p>
      </dgm:t>
    </dgm:pt>
    <dgm:pt modelId="{3B3FC077-B39B-4450-84F8-FA5687FD138F}" type="sibTrans" cxnId="{08E3EF53-6DB2-4215-AB33-2194D8177AA0}">
      <dgm:prSet/>
      <dgm:spPr/>
      <dgm:t>
        <a:bodyPr/>
        <a:lstStyle/>
        <a:p>
          <a:endParaRPr lang="fr-FR"/>
        </a:p>
      </dgm:t>
    </dgm:pt>
    <dgm:pt modelId="{F06E8820-C357-4EC9-BF8B-53E678FCEFAC}">
      <dgm:prSet phldrT="[Texte]" custT="1"/>
      <dgm:spPr/>
      <dgm:t>
        <a:bodyPr/>
        <a:lstStyle/>
        <a:p>
          <a:r>
            <a:rPr lang="fr-FR" sz="1600" b="1" dirty="0"/>
            <a:t>Loi Energie Climat n° 2019-1147 du 8 novembre 2019</a:t>
          </a:r>
        </a:p>
      </dgm:t>
    </dgm:pt>
    <dgm:pt modelId="{E70B3901-CFF0-4AEB-8F25-B36C46370FFA}" type="parTrans" cxnId="{E096DCC7-7959-4E77-9077-966EAB9EC002}">
      <dgm:prSet/>
      <dgm:spPr/>
      <dgm:t>
        <a:bodyPr/>
        <a:lstStyle/>
        <a:p>
          <a:endParaRPr lang="fr-FR"/>
        </a:p>
      </dgm:t>
    </dgm:pt>
    <dgm:pt modelId="{346E4E6F-A012-4222-BC3A-6F51215B9CDB}" type="sibTrans" cxnId="{E096DCC7-7959-4E77-9077-966EAB9EC002}">
      <dgm:prSet/>
      <dgm:spPr/>
      <dgm:t>
        <a:bodyPr/>
        <a:lstStyle/>
        <a:p>
          <a:endParaRPr lang="fr-FR"/>
        </a:p>
      </dgm:t>
    </dgm:pt>
    <dgm:pt modelId="{8EAE94C2-ADAC-40AE-BE04-40C235E2F4DA}">
      <dgm:prSet phldrT="[Texte]" custT="1"/>
      <dgm:spPr/>
      <dgm:t>
        <a:bodyPr/>
        <a:lstStyle/>
        <a:p>
          <a:r>
            <a:rPr lang="fr-FR" sz="1600" b="1" dirty="0"/>
            <a:t>Directive CSRD (</a:t>
          </a:r>
          <a:r>
            <a:rPr lang="fr-FR" sz="1600" b="1" dirty="0" err="1"/>
            <a:t>Corporate</a:t>
          </a:r>
          <a:r>
            <a:rPr lang="fr-FR" sz="1600" b="1" dirty="0"/>
            <a:t> </a:t>
          </a:r>
          <a:r>
            <a:rPr lang="fr-FR" sz="1600" b="1" dirty="0" err="1"/>
            <a:t>Sustainability</a:t>
          </a:r>
          <a:r>
            <a:rPr lang="fr-FR" sz="1600" b="1" dirty="0"/>
            <a:t> Reporting Directive)</a:t>
          </a:r>
        </a:p>
      </dgm:t>
    </dgm:pt>
    <dgm:pt modelId="{E748256E-8CE8-4E26-9207-5117A1311820}" type="parTrans" cxnId="{EEB00AB1-E355-464B-897C-0161E54D5CAF}">
      <dgm:prSet/>
      <dgm:spPr/>
      <dgm:t>
        <a:bodyPr/>
        <a:lstStyle/>
        <a:p>
          <a:endParaRPr lang="fr-FR"/>
        </a:p>
      </dgm:t>
    </dgm:pt>
    <dgm:pt modelId="{BB08F829-092E-470A-83EF-12B99EDC69B4}" type="sibTrans" cxnId="{EEB00AB1-E355-464B-897C-0161E54D5CAF}">
      <dgm:prSet/>
      <dgm:spPr/>
      <dgm:t>
        <a:bodyPr/>
        <a:lstStyle/>
        <a:p>
          <a:endParaRPr lang="fr-FR"/>
        </a:p>
      </dgm:t>
    </dgm:pt>
    <dgm:pt modelId="{8F527DF9-3C2A-422D-8F38-293107CD8BBA}" type="pres">
      <dgm:prSet presAssocID="{F3B4B819-3B0A-42DD-A0C7-FDF4AD518699}" presName="Name0" presStyleCnt="0">
        <dgm:presLayoutVars>
          <dgm:dir/>
          <dgm:resizeHandles val="exact"/>
        </dgm:presLayoutVars>
      </dgm:prSet>
      <dgm:spPr/>
    </dgm:pt>
    <dgm:pt modelId="{D79CA6F7-CFD9-49DB-978F-E43DD5784583}" type="pres">
      <dgm:prSet presAssocID="{6FE6FDA0-B4B9-4161-A92D-2E79FBA0B824}" presName="parTxOnly" presStyleLbl="node1" presStyleIdx="0" presStyleCnt="4" custScaleY="69871">
        <dgm:presLayoutVars>
          <dgm:bulletEnabled val="1"/>
        </dgm:presLayoutVars>
      </dgm:prSet>
      <dgm:spPr/>
    </dgm:pt>
    <dgm:pt modelId="{2C634DDE-AC81-4B7F-8758-99BD71A3B28F}" type="pres">
      <dgm:prSet presAssocID="{745D1BF6-6E6D-4703-9C69-CA3763E335B1}" presName="parSpace" presStyleCnt="0"/>
      <dgm:spPr/>
    </dgm:pt>
    <dgm:pt modelId="{B4504886-0D3F-4AE6-90BC-57C3969F84E7}" type="pres">
      <dgm:prSet presAssocID="{9C4F8A4F-FCE2-42FB-9A9A-99CE16B9FF55}" presName="parTxOnly" presStyleLbl="node1" presStyleIdx="1" presStyleCnt="4" custScaleY="69871">
        <dgm:presLayoutVars>
          <dgm:bulletEnabled val="1"/>
        </dgm:presLayoutVars>
      </dgm:prSet>
      <dgm:spPr/>
    </dgm:pt>
    <dgm:pt modelId="{F30F72BD-4652-490C-A2EE-F6234D81FAFD}" type="pres">
      <dgm:prSet presAssocID="{3B3FC077-B39B-4450-84F8-FA5687FD138F}" presName="parSpace" presStyleCnt="0"/>
      <dgm:spPr/>
    </dgm:pt>
    <dgm:pt modelId="{B6B6FB1B-6650-472E-A91A-3839E5C92020}" type="pres">
      <dgm:prSet presAssocID="{F06E8820-C357-4EC9-BF8B-53E678FCEFAC}" presName="parTxOnly" presStyleLbl="node1" presStyleIdx="2" presStyleCnt="4" custScaleY="69871">
        <dgm:presLayoutVars>
          <dgm:bulletEnabled val="1"/>
        </dgm:presLayoutVars>
      </dgm:prSet>
      <dgm:spPr/>
    </dgm:pt>
    <dgm:pt modelId="{F4E277DA-CE13-491A-B403-4B70EA57AF53}" type="pres">
      <dgm:prSet presAssocID="{346E4E6F-A012-4222-BC3A-6F51215B9CDB}" presName="parSpace" presStyleCnt="0"/>
      <dgm:spPr/>
    </dgm:pt>
    <dgm:pt modelId="{4AE183D9-5F49-4E39-850F-C5D5CDFF0ECA}" type="pres">
      <dgm:prSet presAssocID="{8EAE94C2-ADAC-40AE-BE04-40C235E2F4DA}" presName="parTxOnly" presStyleLbl="node1" presStyleIdx="3" presStyleCnt="4" custScaleY="69871">
        <dgm:presLayoutVars>
          <dgm:bulletEnabled val="1"/>
        </dgm:presLayoutVars>
      </dgm:prSet>
      <dgm:spPr/>
    </dgm:pt>
  </dgm:ptLst>
  <dgm:cxnLst>
    <dgm:cxn modelId="{4CB7EA23-CE85-489E-8905-BE1B5E93174C}" srcId="{F3B4B819-3B0A-42DD-A0C7-FDF4AD518699}" destId="{6FE6FDA0-B4B9-4161-A92D-2E79FBA0B824}" srcOrd="0" destOrd="0" parTransId="{4D7608F4-F041-4338-B2BD-FB5B53020041}" sibTransId="{745D1BF6-6E6D-4703-9C69-CA3763E335B1}"/>
    <dgm:cxn modelId="{258CBD4B-3417-41A3-B3F4-3F2A798ADBFC}" type="presOf" srcId="{6FE6FDA0-B4B9-4161-A92D-2E79FBA0B824}" destId="{D79CA6F7-CFD9-49DB-978F-E43DD5784583}" srcOrd="0" destOrd="0" presId="urn:microsoft.com/office/officeart/2005/8/layout/hChevron3"/>
    <dgm:cxn modelId="{08E3EF53-6DB2-4215-AB33-2194D8177AA0}" srcId="{F3B4B819-3B0A-42DD-A0C7-FDF4AD518699}" destId="{9C4F8A4F-FCE2-42FB-9A9A-99CE16B9FF55}" srcOrd="1" destOrd="0" parTransId="{5361A090-3597-439A-BAF4-439D337957B7}" sibTransId="{3B3FC077-B39B-4450-84F8-FA5687FD138F}"/>
    <dgm:cxn modelId="{34E08D57-CF75-40DA-99C3-E0C8BB8EE7CA}" type="presOf" srcId="{8EAE94C2-ADAC-40AE-BE04-40C235E2F4DA}" destId="{4AE183D9-5F49-4E39-850F-C5D5CDFF0ECA}" srcOrd="0" destOrd="0" presId="urn:microsoft.com/office/officeart/2005/8/layout/hChevron3"/>
    <dgm:cxn modelId="{EEB00AB1-E355-464B-897C-0161E54D5CAF}" srcId="{F3B4B819-3B0A-42DD-A0C7-FDF4AD518699}" destId="{8EAE94C2-ADAC-40AE-BE04-40C235E2F4DA}" srcOrd="3" destOrd="0" parTransId="{E748256E-8CE8-4E26-9207-5117A1311820}" sibTransId="{BB08F829-092E-470A-83EF-12B99EDC69B4}"/>
    <dgm:cxn modelId="{E096DCC7-7959-4E77-9077-966EAB9EC002}" srcId="{F3B4B819-3B0A-42DD-A0C7-FDF4AD518699}" destId="{F06E8820-C357-4EC9-BF8B-53E678FCEFAC}" srcOrd="2" destOrd="0" parTransId="{E70B3901-CFF0-4AEB-8F25-B36C46370FFA}" sibTransId="{346E4E6F-A012-4222-BC3A-6F51215B9CDB}"/>
    <dgm:cxn modelId="{39DA2FD8-E563-4DAB-B226-D34E828528A2}" type="presOf" srcId="{9C4F8A4F-FCE2-42FB-9A9A-99CE16B9FF55}" destId="{B4504886-0D3F-4AE6-90BC-57C3969F84E7}" srcOrd="0" destOrd="0" presId="urn:microsoft.com/office/officeart/2005/8/layout/hChevron3"/>
    <dgm:cxn modelId="{84FE15D9-30A5-4C8D-AFE9-6A02A12963B1}" type="presOf" srcId="{F06E8820-C357-4EC9-BF8B-53E678FCEFAC}" destId="{B6B6FB1B-6650-472E-A91A-3839E5C92020}" srcOrd="0" destOrd="0" presId="urn:microsoft.com/office/officeart/2005/8/layout/hChevron3"/>
    <dgm:cxn modelId="{786BAAEC-8252-4026-B555-8A1A098C6636}" type="presOf" srcId="{F3B4B819-3B0A-42DD-A0C7-FDF4AD518699}" destId="{8F527DF9-3C2A-422D-8F38-293107CD8BBA}" srcOrd="0" destOrd="0" presId="urn:microsoft.com/office/officeart/2005/8/layout/hChevron3"/>
    <dgm:cxn modelId="{C2D93FA0-0939-4073-A25A-96CA76DF75BE}" type="presParOf" srcId="{8F527DF9-3C2A-422D-8F38-293107CD8BBA}" destId="{D79CA6F7-CFD9-49DB-978F-E43DD5784583}" srcOrd="0" destOrd="0" presId="urn:microsoft.com/office/officeart/2005/8/layout/hChevron3"/>
    <dgm:cxn modelId="{C6E4ED6C-C38E-4A1D-AC3A-FCD1ECD65786}" type="presParOf" srcId="{8F527DF9-3C2A-422D-8F38-293107CD8BBA}" destId="{2C634DDE-AC81-4B7F-8758-99BD71A3B28F}" srcOrd="1" destOrd="0" presId="urn:microsoft.com/office/officeart/2005/8/layout/hChevron3"/>
    <dgm:cxn modelId="{51AFC6EB-7476-46C9-8E6E-E0522513A48F}" type="presParOf" srcId="{8F527DF9-3C2A-422D-8F38-293107CD8BBA}" destId="{B4504886-0D3F-4AE6-90BC-57C3969F84E7}" srcOrd="2" destOrd="0" presId="urn:microsoft.com/office/officeart/2005/8/layout/hChevron3"/>
    <dgm:cxn modelId="{3E3DA3B3-0CB7-44C7-94A2-659E685021AA}" type="presParOf" srcId="{8F527DF9-3C2A-422D-8F38-293107CD8BBA}" destId="{F30F72BD-4652-490C-A2EE-F6234D81FAFD}" srcOrd="3" destOrd="0" presId="urn:microsoft.com/office/officeart/2005/8/layout/hChevron3"/>
    <dgm:cxn modelId="{15F73430-8D6C-4EC6-8A16-86C4F62BDC44}" type="presParOf" srcId="{8F527DF9-3C2A-422D-8F38-293107CD8BBA}" destId="{B6B6FB1B-6650-472E-A91A-3839E5C92020}" srcOrd="4" destOrd="0" presId="urn:microsoft.com/office/officeart/2005/8/layout/hChevron3"/>
    <dgm:cxn modelId="{84C3F6FA-9908-46CD-A234-F64E607597F4}" type="presParOf" srcId="{8F527DF9-3C2A-422D-8F38-293107CD8BBA}" destId="{F4E277DA-CE13-491A-B403-4B70EA57AF53}" srcOrd="5" destOrd="0" presId="urn:microsoft.com/office/officeart/2005/8/layout/hChevron3"/>
    <dgm:cxn modelId="{8A2C2874-5320-41FE-AA2A-00B4ED473385}" type="presParOf" srcId="{8F527DF9-3C2A-422D-8F38-293107CD8BBA}" destId="{4AE183D9-5F49-4E39-850F-C5D5CDFF0EC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5BE63-7422-40FF-9193-B477D17D432F}">
      <dsp:nvSpPr>
        <dsp:cNvPr id="0" name=""/>
        <dsp:cNvSpPr/>
      </dsp:nvSpPr>
      <dsp:spPr>
        <a:xfrm>
          <a:off x="0" y="1757"/>
          <a:ext cx="91196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A7279-757B-4F13-89F8-D434BBF3B783}">
      <dsp:nvSpPr>
        <dsp:cNvPr id="0" name=""/>
        <dsp:cNvSpPr/>
      </dsp:nvSpPr>
      <dsp:spPr>
        <a:xfrm>
          <a:off x="0" y="1757"/>
          <a:ext cx="1823931" cy="359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2"/>
              </a:solidFill>
            </a:rPr>
            <a:t>La réforme de la protection sociale complémentaire des agents de la fonction publique est prévue depuis 2019. </a:t>
          </a:r>
        </a:p>
      </dsp:txBody>
      <dsp:txXfrm>
        <a:off x="0" y="1757"/>
        <a:ext cx="1823931" cy="3596484"/>
      </dsp:txXfrm>
    </dsp:sp>
    <dsp:sp modelId="{31751827-0274-452B-86C1-D92EE7BBFDAB}">
      <dsp:nvSpPr>
        <dsp:cNvPr id="0" name=""/>
        <dsp:cNvSpPr/>
      </dsp:nvSpPr>
      <dsp:spPr>
        <a:xfrm>
          <a:off x="1960726" y="85347"/>
          <a:ext cx="7158932" cy="167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fr-FR" sz="1600" kern="1200" dirty="0"/>
            <a:t>Elle prévoit la prise en charge par l’état employeur de 50 % des frais de santé des agents à partir de 2024 pour les agents relevant de la fonction publique de l’état et à partir de janvier 2026 pour ceux relevant des collectivités territoriales (article 4 Ordonnance 2021-175 du 17 février 2021 relative à la protection sociale complémentaire dans la fonction publique).</a:t>
          </a:r>
        </a:p>
      </dsp:txBody>
      <dsp:txXfrm>
        <a:off x="1960726" y="85347"/>
        <a:ext cx="7158932" cy="1671803"/>
      </dsp:txXfrm>
    </dsp:sp>
    <dsp:sp modelId="{6A3BABB1-A2CE-4D20-B136-AAE2E61A03F7}">
      <dsp:nvSpPr>
        <dsp:cNvPr id="0" name=""/>
        <dsp:cNvSpPr/>
      </dsp:nvSpPr>
      <dsp:spPr>
        <a:xfrm>
          <a:off x="1823931" y="1757151"/>
          <a:ext cx="729572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DB07D-AFB9-4D5E-81B4-C321D72ED041}">
      <dsp:nvSpPr>
        <dsp:cNvPr id="0" name=""/>
        <dsp:cNvSpPr/>
      </dsp:nvSpPr>
      <dsp:spPr>
        <a:xfrm>
          <a:off x="1960726" y="1840741"/>
          <a:ext cx="7158932" cy="167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fr-FR" sz="1600" kern="1200" dirty="0"/>
            <a:t>Le décret 2021-1164 du 8 septembre 2021 relatif au remboursement d’une partie des cotisations de protection sociale complémentaires destinées à couvrir les frais de santé des agents civils et militaires de l’état, constitue la première étape de mise en œuvre de la réforme. Il fixe à 15 € par mois le montant forfaitaire de remboursement de cotisations de complémentaire santé des agents civils et militaires de l’état. Le paiement est effectué par l’état employeur sur les bulletins de salaire des agents. Cette disposition est applicable depuis le 1</a:t>
          </a:r>
          <a:r>
            <a:rPr lang="fr-FR" sz="1600" kern="1200" baseline="30000" dirty="0"/>
            <a:t>er</a:t>
          </a:r>
          <a:r>
            <a:rPr lang="fr-FR" sz="1600" kern="1200" dirty="0"/>
            <a:t> janvier 2022.</a:t>
          </a:r>
        </a:p>
      </dsp:txBody>
      <dsp:txXfrm>
        <a:off x="1960726" y="1840741"/>
        <a:ext cx="7158932" cy="1671803"/>
      </dsp:txXfrm>
    </dsp:sp>
    <dsp:sp modelId="{41ED76FE-746E-4174-8120-251A419A394C}">
      <dsp:nvSpPr>
        <dsp:cNvPr id="0" name=""/>
        <dsp:cNvSpPr/>
      </dsp:nvSpPr>
      <dsp:spPr>
        <a:xfrm>
          <a:off x="1823931" y="3512544"/>
          <a:ext cx="729572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A2B5-B835-47C6-969F-C4B501B70A93}">
      <dsp:nvSpPr>
        <dsp:cNvPr id="0" name=""/>
        <dsp:cNvSpPr/>
      </dsp:nvSpPr>
      <dsp:spPr>
        <a:xfrm>
          <a:off x="0" y="73477"/>
          <a:ext cx="12707938" cy="7909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Le décret 2022-388 du 17 mars 2022 modifie les codes de la mutualité (livre II) et de la sécurité sociale (IP, Unions IP, SGAPS) quant au mode de fonctionnement des mutuelles et des IP et notamment :</a:t>
          </a:r>
          <a:endParaRPr lang="fr-FR" sz="2000" kern="1200" dirty="0"/>
        </a:p>
      </dsp:txBody>
      <dsp:txXfrm>
        <a:off x="38610" y="112087"/>
        <a:ext cx="12630718" cy="713700"/>
      </dsp:txXfrm>
    </dsp:sp>
    <dsp:sp modelId="{88E24C3C-C8F7-42B1-9E3D-1B94A0AF4B53}">
      <dsp:nvSpPr>
        <dsp:cNvPr id="0" name=""/>
        <dsp:cNvSpPr/>
      </dsp:nvSpPr>
      <dsp:spPr>
        <a:xfrm>
          <a:off x="0" y="864397"/>
          <a:ext cx="12707938" cy="484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3477" tIns="33020" rIns="184912" bIns="33020" numCol="1" spcCol="1270" anchor="t" anchorCtr="0">
          <a:noAutofit/>
        </a:bodyPr>
        <a:lstStyle/>
        <a:p>
          <a:pPr marL="228600" lvl="1" indent="-228600" algn="just" defTabSz="889000">
            <a:lnSpc>
              <a:spcPct val="90000"/>
            </a:lnSpc>
            <a:spcBef>
              <a:spcPct val="0"/>
            </a:spcBef>
            <a:spcAft>
              <a:spcPct val="20000"/>
            </a:spcAft>
            <a:buFont typeface="Symbol" panose="05050102010706020507" pitchFamily="18" charset="2"/>
            <a:buChar char=""/>
          </a:pPr>
          <a:endParaRPr lang="fr-FR"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fr-FR" sz="2000" kern="1200" dirty="0"/>
            <a:t>Recours possible à la visioconférence et au vote électronique même sans disposition statutaire pour les Assembles Générales,</a:t>
          </a:r>
        </a:p>
        <a:p>
          <a:pPr marL="228600" lvl="1" indent="-228600" algn="just" defTabSz="889000">
            <a:lnSpc>
              <a:spcPct val="90000"/>
            </a:lnSpc>
            <a:spcBef>
              <a:spcPct val="0"/>
            </a:spcBef>
            <a:spcAft>
              <a:spcPct val="20000"/>
            </a:spcAft>
            <a:buFont typeface="Symbol" panose="05050102010706020507" pitchFamily="18" charset="2"/>
            <a:buChar char=""/>
          </a:pPr>
          <a:endParaRPr lang="fr-FR"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fr-FR" sz="2000" kern="1200" dirty="0"/>
            <a:t>Immatriculation des mutuelles, unions et fédérations, ainsi que des mutuelles ou unions de retraite professionnelle supplémentaire auprès du ministère chargé de la mutualité suite à la suppression du conseil supérieur de la mutualité,</a:t>
          </a:r>
        </a:p>
        <a:p>
          <a:pPr marL="228600" lvl="1" indent="-228600" algn="just" defTabSz="889000">
            <a:lnSpc>
              <a:spcPct val="90000"/>
            </a:lnSpc>
            <a:spcBef>
              <a:spcPct val="0"/>
            </a:spcBef>
            <a:spcAft>
              <a:spcPct val="20000"/>
            </a:spcAft>
            <a:buFont typeface="Symbol" panose="05050102010706020507" pitchFamily="18" charset="2"/>
            <a:buChar char=""/>
          </a:pPr>
          <a:endParaRPr lang="fr-FR"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fr-FR" sz="2000" kern="1200" dirty="0"/>
            <a:t>Résiliation infra annuelle possible pour le risque « perte d’autonomie » couvert de façon accessoire à un contrat santé,</a:t>
          </a:r>
        </a:p>
        <a:p>
          <a:pPr marL="228600" lvl="1" indent="-228600" algn="just" defTabSz="889000">
            <a:lnSpc>
              <a:spcPct val="90000"/>
            </a:lnSpc>
            <a:spcBef>
              <a:spcPct val="0"/>
            </a:spcBef>
            <a:spcAft>
              <a:spcPct val="20000"/>
            </a:spcAft>
            <a:buFont typeface="Symbol" panose="05050102010706020507" pitchFamily="18" charset="2"/>
            <a:buChar char=""/>
          </a:pPr>
          <a:endParaRPr lang="fr-FR"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fr-FR" sz="2000" kern="1200" dirty="0"/>
            <a:t>Mentions à faire porter sur les bulletins d’adhésion règlements et contrats collectifs des mutuelles du livre II (mise en conformité du stock de contrats avec ces dispositions),</a:t>
          </a:r>
        </a:p>
        <a:p>
          <a:pPr marL="228600" lvl="1" indent="-228600" algn="just" defTabSz="889000">
            <a:lnSpc>
              <a:spcPct val="90000"/>
            </a:lnSpc>
            <a:spcBef>
              <a:spcPct val="0"/>
            </a:spcBef>
            <a:spcAft>
              <a:spcPct val="20000"/>
            </a:spcAft>
            <a:buFont typeface="Symbol" panose="05050102010706020507" pitchFamily="18" charset="2"/>
            <a:buChar char=""/>
          </a:pPr>
          <a:endParaRPr lang="fr-FR"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fr-FR" sz="2000" kern="1200" dirty="0"/>
            <a:t>Modifications des règlements mutualistes le cas échéant.</a:t>
          </a:r>
        </a:p>
      </dsp:txBody>
      <dsp:txXfrm>
        <a:off x="0" y="864397"/>
        <a:ext cx="12707938" cy="4843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A2B5-B835-47C6-969F-C4B501B70A93}">
      <dsp:nvSpPr>
        <dsp:cNvPr id="0" name=""/>
        <dsp:cNvSpPr/>
      </dsp:nvSpPr>
      <dsp:spPr>
        <a:xfrm>
          <a:off x="0" y="365099"/>
          <a:ext cx="12707938"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Mentions obligatoires à faire figurer sur les contrats en vertu des articles R-114-0 à R-114-0-1 du code de la mutualité :</a:t>
          </a:r>
        </a:p>
      </dsp:txBody>
      <dsp:txXfrm>
        <a:off x="59399" y="424498"/>
        <a:ext cx="12589140" cy="1098002"/>
      </dsp:txXfrm>
    </dsp:sp>
    <dsp:sp modelId="{CA16DB20-29B1-4E27-9B92-46648DFDF42B}">
      <dsp:nvSpPr>
        <dsp:cNvPr id="0" name=""/>
        <dsp:cNvSpPr/>
      </dsp:nvSpPr>
      <dsp:spPr>
        <a:xfrm>
          <a:off x="0" y="1581900"/>
          <a:ext cx="12707938" cy="383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3477" tIns="22860" rIns="128016" bIns="22860" numCol="1" spcCol="1270" anchor="t" anchorCtr="0">
          <a:noAutofit/>
        </a:bodyPr>
        <a:lstStyle/>
        <a:p>
          <a:pPr marL="171450" lvl="1" indent="-171450" algn="just" defTabSz="800100">
            <a:lnSpc>
              <a:spcPct val="90000"/>
            </a:lnSpc>
            <a:spcBef>
              <a:spcPct val="0"/>
            </a:spcBef>
            <a:spcAft>
              <a:spcPct val="20000"/>
            </a:spcAft>
            <a:buFont typeface="Symbol" panose="05050102010706020507" pitchFamily="18" charset="2"/>
            <a:buChar char=""/>
          </a:pPr>
          <a:endParaRPr lang="fr-FR"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Nom et adresse de la mutuelle et celle du souscripteur,</a:t>
          </a:r>
        </a:p>
        <a:p>
          <a:pPr marL="171450" lvl="1" indent="-171450" algn="just" defTabSz="800100">
            <a:lnSpc>
              <a:spcPct val="90000"/>
            </a:lnSpc>
            <a:spcBef>
              <a:spcPct val="0"/>
            </a:spcBef>
            <a:spcAft>
              <a:spcPct val="20000"/>
            </a:spcAft>
            <a:buFont typeface="Symbol" panose="05050102010706020507" pitchFamily="18" charset="2"/>
            <a:buChar char=""/>
          </a:pPr>
          <a:endParaRPr lang="fr-FR"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Nature des risques garantis et options proposées,</a:t>
          </a:r>
        </a:p>
        <a:p>
          <a:pPr marL="171450" lvl="1" indent="-171450" algn="just" defTabSz="800100">
            <a:lnSpc>
              <a:spcPct val="90000"/>
            </a:lnSpc>
            <a:spcBef>
              <a:spcPct val="0"/>
            </a:spcBef>
            <a:spcAft>
              <a:spcPct val="20000"/>
            </a:spcAft>
            <a:buFont typeface="Symbol" panose="05050102010706020507" pitchFamily="18" charset="2"/>
            <a:buChar char=""/>
          </a:pPr>
          <a:endParaRPr lang="fr-FR"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Montant de la cotisation et modalités de versement,</a:t>
          </a:r>
        </a:p>
        <a:p>
          <a:pPr marL="171450" lvl="1" indent="-171450" algn="just" defTabSz="800100">
            <a:lnSpc>
              <a:spcPct val="90000"/>
            </a:lnSpc>
            <a:spcBef>
              <a:spcPct val="0"/>
            </a:spcBef>
            <a:spcAft>
              <a:spcPct val="20000"/>
            </a:spcAft>
            <a:buFont typeface="Symbol" panose="05050102010706020507" pitchFamily="18" charset="2"/>
            <a:buChar char=""/>
          </a:pPr>
          <a:endParaRPr lang="fr-FR"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Date à partir de laquelle le risque est garanti et la durée de cette garantie,</a:t>
          </a:r>
        </a:p>
        <a:p>
          <a:pPr marL="171450" lvl="1" indent="-171450" algn="just" defTabSz="800100">
            <a:lnSpc>
              <a:spcPct val="90000"/>
            </a:lnSpc>
            <a:spcBef>
              <a:spcPct val="0"/>
            </a:spcBef>
            <a:spcAft>
              <a:spcPct val="20000"/>
            </a:spcAft>
            <a:buFont typeface="Symbol" panose="05050102010706020507" pitchFamily="18" charset="2"/>
            <a:buChar char=""/>
          </a:pPr>
          <a:endParaRPr lang="fr-FR" sz="180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Le cas échéant, le droit de renonciation ou de résiliation prévu à l’article L.221-10-02</a:t>
          </a:r>
        </a:p>
        <a:p>
          <a:pPr marL="57150" lvl="1" indent="-57150" algn="just" defTabSz="466725">
            <a:lnSpc>
              <a:spcPct val="90000"/>
            </a:lnSpc>
            <a:spcBef>
              <a:spcPct val="0"/>
            </a:spcBef>
            <a:spcAft>
              <a:spcPct val="20000"/>
            </a:spcAft>
            <a:buFont typeface="Symbol" panose="05050102010706020507" pitchFamily="18" charset="2"/>
            <a:buChar char=""/>
          </a:pPr>
          <a:endParaRPr lang="fr-FR" sz="1050" kern="1200" dirty="0"/>
        </a:p>
        <a:p>
          <a:pPr marL="171450" lvl="1" indent="-171450" algn="just" defTabSz="800100">
            <a:lnSpc>
              <a:spcPct val="90000"/>
            </a:lnSpc>
            <a:spcBef>
              <a:spcPct val="0"/>
            </a:spcBef>
            <a:spcAft>
              <a:spcPct val="20000"/>
            </a:spcAft>
            <a:buFont typeface="Symbol" panose="05050102010706020507" pitchFamily="18" charset="2"/>
            <a:buChar char=""/>
          </a:pPr>
          <a:r>
            <a:rPr lang="fr-FR" sz="1800" kern="1200" dirty="0"/>
            <a:t>Date et signature de souscripteur sur le bulletin d’adhésion avec précision de son nom, de sa date de naissance (si membre participant) et du ou des bénéficiaires des garanties souscrites, la nature des risques garantis et des options souscrites.</a:t>
          </a:r>
        </a:p>
      </dsp:txBody>
      <dsp:txXfrm>
        <a:off x="0" y="1581900"/>
        <a:ext cx="12707938" cy="3834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A2B5-B835-47C6-969F-C4B501B70A93}">
      <dsp:nvSpPr>
        <dsp:cNvPr id="0" name=""/>
        <dsp:cNvSpPr/>
      </dsp:nvSpPr>
      <dsp:spPr>
        <a:xfrm>
          <a:off x="0" y="303180"/>
          <a:ext cx="12707938"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Règlements et contrats collectifs des mutuelles (selon articles R-114-0 à R-114-0-1 du code de la mutualité) :</a:t>
          </a:r>
        </a:p>
      </dsp:txBody>
      <dsp:txXfrm>
        <a:off x="22246" y="325426"/>
        <a:ext cx="12663446" cy="411223"/>
      </dsp:txXfrm>
    </dsp:sp>
    <dsp:sp modelId="{D4DFD05F-92CE-47A5-81CB-F2CBB0C6F6C2}">
      <dsp:nvSpPr>
        <dsp:cNvPr id="0" name=""/>
        <dsp:cNvSpPr/>
      </dsp:nvSpPr>
      <dsp:spPr>
        <a:xfrm>
          <a:off x="0" y="758894"/>
          <a:ext cx="12707938" cy="471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3477" tIns="24130" rIns="135128" bIns="24130" numCol="1" spcCol="1270" anchor="t" anchorCtr="0">
          <a:noAutofit/>
        </a:bodyPr>
        <a:lstStyle/>
        <a:p>
          <a:pPr marL="114300" lvl="1" indent="-114300" algn="just" defTabSz="666750">
            <a:lnSpc>
              <a:spcPct val="90000"/>
            </a:lnSpc>
            <a:spcBef>
              <a:spcPct val="0"/>
            </a:spcBef>
            <a:spcAft>
              <a:spcPct val="20000"/>
            </a:spcAft>
            <a:buFont typeface="Symbol" panose="05050102010706020507" pitchFamily="18" charset="2"/>
            <a:buChar char=""/>
          </a:pPr>
          <a:endParaRPr lang="fr-FR" sz="1500" kern="1200" dirty="0"/>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Durée des engagements réciproques des parties en caractères très apparents,</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Les modalités d’entrée en vigueur des garanties,</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Montant de la cotisation et modalités de versement,</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Les formalités à accomplir en cas de réalisation du risque,</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Les conditions de la tacite reconduction, si elle est stipulée qui ne peut être supérieure à une année,</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Les cas et conditions de cessation des effets du règlement ou du contrat collectif, les éventuels cas et conditions de prorogation du contrat collectif et les cas et conditions de résiliation ou de prorogation de l’adhésion à ce règlement ou à ce contrat collectif,</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Le contenu des clauses édictant des nullités, des déchéances, des exclusions ou des limitations de garantie. Ces clauses, pour être valables, sont mentionnées en caractères très apparents,</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Les conditions de déchéance pour déclaration tardive, dans le cas où une telle condition est prévue. La déchéance pour déclaration tardive ne peut être opposée au membre participant que si la mutuelle établit que le retard dans la déclaration lui a causé un préjudice. Elle ne peut également être opposée dans tous les cas ou le retard est dû à un cas fortuit ou de force majeure. Ces clauses en sont valables que si elles figurent en caractère très apparents,</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 délai de versement des prestations,</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La nature de l’indemnisation et le cas échéant, les principes relatifs à l’estimation des dommages en vue de la détermination du montant de la prestation,</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 nom et l’adresse de l’autorité chargée du contrôle de la mutuelle qui accorde la couverture,</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Les dispositions de l’article L.221-11 concernant la prescription des actions dérivant des opérations régies par le titre II du livre II,</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a:t>La loin applicable au contrat ou au règlement si celle-ci n’est pas la loi française,</a:t>
          </a:r>
        </a:p>
        <a:p>
          <a:pPr marL="114300" lvl="1" indent="-114300" algn="just" defTabSz="666750">
            <a:lnSpc>
              <a:spcPct val="90000"/>
            </a:lnSpc>
            <a:spcBef>
              <a:spcPct val="0"/>
            </a:spcBef>
            <a:spcAft>
              <a:spcPct val="20000"/>
            </a:spcAft>
            <a:buFont typeface="Symbol" panose="05050102010706020507" pitchFamily="18" charset="2"/>
            <a:buChar char=""/>
          </a:pPr>
          <a:r>
            <a:rPr lang="fr-FR" sz="1500" kern="1200" dirty="0"/>
            <a:t>Le cas échéant, le droit de dénonciation ou de résiliation de l’article L.221-10-2.</a:t>
          </a:r>
        </a:p>
      </dsp:txBody>
      <dsp:txXfrm>
        <a:off x="0" y="758894"/>
        <a:ext cx="12707938" cy="471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56CD-E09D-4454-8976-A3281F29FCAF}">
      <dsp:nvSpPr>
        <dsp:cNvPr id="0" name=""/>
        <dsp:cNvSpPr/>
      </dsp:nvSpPr>
      <dsp:spPr>
        <a:xfrm>
          <a:off x="3848" y="377846"/>
          <a:ext cx="2313925" cy="5174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kern="1200" dirty="0">
              <a:uFillTx/>
            </a:rPr>
            <a:t>Fonction contrôle interne et gestion des risques,</a:t>
          </a:r>
          <a:endParaRPr lang="fr-FR" sz="1400" kern="1200" dirty="0"/>
        </a:p>
      </dsp:txBody>
      <dsp:txXfrm>
        <a:off x="3848" y="377846"/>
        <a:ext cx="2313925" cy="517468"/>
      </dsp:txXfrm>
    </dsp:sp>
    <dsp:sp modelId="{0007FE9D-F8B1-446D-9C55-309A8F373842}">
      <dsp:nvSpPr>
        <dsp:cNvPr id="0" name=""/>
        <dsp:cNvSpPr/>
      </dsp:nvSpPr>
      <dsp:spPr>
        <a:xfrm>
          <a:off x="3848" y="895314"/>
          <a:ext cx="2313925" cy="505834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romanLcPeriod"/>
          </a:pPr>
          <a:r>
            <a:rPr lang="fr-FR" sz="1400" kern="1200" dirty="0"/>
            <a:t>Positionnement et rôle des responsables des fonctions clés,</a:t>
          </a:r>
        </a:p>
        <a:p>
          <a:pPr marL="114300" lvl="1" indent="-114300" algn="l" defTabSz="622300">
            <a:lnSpc>
              <a:spcPct val="90000"/>
            </a:lnSpc>
            <a:spcBef>
              <a:spcPct val="0"/>
            </a:spcBef>
            <a:spcAft>
              <a:spcPct val="15000"/>
            </a:spcAft>
            <a:buFont typeface="+mj-lt"/>
            <a:buAutoNum type="romanLcPeriod"/>
          </a:pPr>
          <a:r>
            <a:rPr lang="fr-FR" sz="1400" kern="1200"/>
            <a:t>Dispositif de gestion des conflits d’intérêts,</a:t>
          </a:r>
        </a:p>
        <a:p>
          <a:pPr marL="114300" lvl="1" indent="-114300" algn="l" defTabSz="622300">
            <a:lnSpc>
              <a:spcPct val="90000"/>
            </a:lnSpc>
            <a:spcBef>
              <a:spcPct val="0"/>
            </a:spcBef>
            <a:spcAft>
              <a:spcPct val="15000"/>
            </a:spcAft>
            <a:buFont typeface="+mj-lt"/>
            <a:buAutoNum type="romanLcPeriod"/>
          </a:pPr>
          <a:r>
            <a:rPr lang="fr-FR" sz="1400" kern="1200"/>
            <a:t>Appropriation du dispositif ORSA,</a:t>
          </a:r>
        </a:p>
        <a:p>
          <a:pPr marL="114300" lvl="1" indent="-114300" algn="l" defTabSz="622300">
            <a:lnSpc>
              <a:spcPct val="90000"/>
            </a:lnSpc>
            <a:spcBef>
              <a:spcPct val="0"/>
            </a:spcBef>
            <a:spcAft>
              <a:spcPct val="15000"/>
            </a:spcAft>
            <a:buFont typeface="+mj-lt"/>
            <a:buAutoNum type="romanLcPeriod"/>
          </a:pPr>
          <a:r>
            <a:rPr lang="fr-FR" sz="1400" kern="1200"/>
            <a:t>Sécurité des systèmes et cyber attaques.</a:t>
          </a:r>
        </a:p>
      </dsp:txBody>
      <dsp:txXfrm>
        <a:off x="3848" y="895314"/>
        <a:ext cx="2313925" cy="5058348"/>
      </dsp:txXfrm>
    </dsp:sp>
    <dsp:sp modelId="{755C6DE2-49A8-4623-BDD7-DFE279D9E7B8}">
      <dsp:nvSpPr>
        <dsp:cNvPr id="0" name=""/>
        <dsp:cNvSpPr/>
      </dsp:nvSpPr>
      <dsp:spPr>
        <a:xfrm>
          <a:off x="2641723" y="377846"/>
          <a:ext cx="2313925" cy="5174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kern="1200" dirty="0">
              <a:uFillTx/>
            </a:rPr>
            <a:t>Gouvernance,</a:t>
          </a:r>
        </a:p>
      </dsp:txBody>
      <dsp:txXfrm>
        <a:off x="2641723" y="377846"/>
        <a:ext cx="2313925" cy="517468"/>
      </dsp:txXfrm>
    </dsp:sp>
    <dsp:sp modelId="{2F59A673-48E6-46CB-A287-210B9E2CB559}">
      <dsp:nvSpPr>
        <dsp:cNvPr id="0" name=""/>
        <dsp:cNvSpPr/>
      </dsp:nvSpPr>
      <dsp:spPr>
        <a:xfrm>
          <a:off x="2641723" y="895314"/>
          <a:ext cx="2313925" cy="505834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romanLcPeriod"/>
          </a:pPr>
          <a:r>
            <a:rPr lang="fr-FR" sz="1400" kern="1200"/>
            <a:t>Formalisation du rôle et des règles de fonctionnement,</a:t>
          </a:r>
        </a:p>
        <a:p>
          <a:pPr marL="114300" lvl="1" indent="-114300" algn="l" defTabSz="622300">
            <a:lnSpc>
              <a:spcPct val="90000"/>
            </a:lnSpc>
            <a:spcBef>
              <a:spcPct val="0"/>
            </a:spcBef>
            <a:spcAft>
              <a:spcPct val="15000"/>
            </a:spcAft>
            <a:buFont typeface="+mj-lt"/>
            <a:buAutoNum type="romanLcPeriod"/>
          </a:pPr>
          <a:r>
            <a:rPr lang="fr-FR" sz="1400" kern="1200"/>
            <a:t>Compétence collective et honorabilité,</a:t>
          </a:r>
        </a:p>
        <a:p>
          <a:pPr marL="114300" lvl="1" indent="-114300" algn="l" defTabSz="622300">
            <a:lnSpc>
              <a:spcPct val="90000"/>
            </a:lnSpc>
            <a:spcBef>
              <a:spcPct val="0"/>
            </a:spcBef>
            <a:spcAft>
              <a:spcPct val="15000"/>
            </a:spcAft>
            <a:buFont typeface="+mj-lt"/>
            <a:buAutoNum type="romanLcPeriod"/>
          </a:pPr>
          <a:r>
            <a:rPr lang="fr-FR" sz="1400" kern="1200" dirty="0"/>
            <a:t>Implication des administrateurs.</a:t>
          </a:r>
        </a:p>
      </dsp:txBody>
      <dsp:txXfrm>
        <a:off x="2641723" y="895314"/>
        <a:ext cx="2313925" cy="5058348"/>
      </dsp:txXfrm>
    </dsp:sp>
    <dsp:sp modelId="{C178F634-E9CD-40ED-992E-7BA82B4AE41E}">
      <dsp:nvSpPr>
        <dsp:cNvPr id="0" name=""/>
        <dsp:cNvSpPr/>
      </dsp:nvSpPr>
      <dsp:spPr>
        <a:xfrm>
          <a:off x="5279598" y="377846"/>
          <a:ext cx="2313925" cy="5174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kern="1200" dirty="0">
              <a:uFillTx/>
            </a:rPr>
            <a:t>Surveillance des activités externalisées à renforcer,</a:t>
          </a:r>
        </a:p>
      </dsp:txBody>
      <dsp:txXfrm>
        <a:off x="5279598" y="377846"/>
        <a:ext cx="2313925" cy="517468"/>
      </dsp:txXfrm>
    </dsp:sp>
    <dsp:sp modelId="{AC16A3F8-14EE-481D-BC19-6D637917DB37}">
      <dsp:nvSpPr>
        <dsp:cNvPr id="0" name=""/>
        <dsp:cNvSpPr/>
      </dsp:nvSpPr>
      <dsp:spPr>
        <a:xfrm>
          <a:off x="5279598" y="895314"/>
          <a:ext cx="2313925" cy="505834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romanLcPeriod"/>
          </a:pPr>
          <a:r>
            <a:rPr lang="fr-FR" sz="1400" kern="1200"/>
            <a:t>Responsabilité de l’entité conservée,</a:t>
          </a:r>
        </a:p>
        <a:p>
          <a:pPr marL="114300" lvl="1" indent="-114300" algn="l" defTabSz="622300">
            <a:lnSpc>
              <a:spcPct val="90000"/>
            </a:lnSpc>
            <a:spcBef>
              <a:spcPct val="0"/>
            </a:spcBef>
            <a:spcAft>
              <a:spcPct val="15000"/>
            </a:spcAft>
            <a:buFont typeface="+mj-lt"/>
            <a:buAutoNum type="romanLcPeriod"/>
          </a:pPr>
          <a:r>
            <a:rPr lang="fr-FR" sz="1400" kern="1200" dirty="0"/>
            <a:t>Nécessité d’une politique écrite en la matière,</a:t>
          </a:r>
        </a:p>
        <a:p>
          <a:pPr marL="114300" lvl="1" indent="-114300" algn="l" defTabSz="622300">
            <a:lnSpc>
              <a:spcPct val="90000"/>
            </a:lnSpc>
            <a:spcBef>
              <a:spcPct val="0"/>
            </a:spcBef>
            <a:spcAft>
              <a:spcPct val="15000"/>
            </a:spcAft>
            <a:buFont typeface="+mj-lt"/>
            <a:buAutoNum type="romanLcPeriod"/>
          </a:pPr>
          <a:r>
            <a:rPr lang="fr-FR" sz="1400" kern="1200"/>
            <a:t>Coopération du prestataire avec ACPR et obligation pesant sur le prestataire,</a:t>
          </a:r>
        </a:p>
        <a:p>
          <a:pPr marL="114300" lvl="1" indent="-114300" algn="l" defTabSz="622300">
            <a:lnSpc>
              <a:spcPct val="90000"/>
            </a:lnSpc>
            <a:spcBef>
              <a:spcPct val="0"/>
            </a:spcBef>
            <a:spcAft>
              <a:spcPct val="15000"/>
            </a:spcAft>
            <a:buFont typeface="+mj-lt"/>
            <a:buAutoNum type="romanLcPeriod"/>
          </a:pPr>
          <a:r>
            <a:rPr lang="fr-FR" sz="1400" kern="1200" dirty="0"/>
            <a:t>Les risques liés à l’externalisation doivent être intégrés à l’ORSA,</a:t>
          </a:r>
        </a:p>
        <a:p>
          <a:pPr marL="114300" lvl="1" indent="-114300" algn="l" defTabSz="622300">
            <a:lnSpc>
              <a:spcPct val="90000"/>
            </a:lnSpc>
            <a:spcBef>
              <a:spcPct val="0"/>
            </a:spcBef>
            <a:spcAft>
              <a:spcPct val="15000"/>
            </a:spcAft>
            <a:buFont typeface="+mj-lt"/>
            <a:buAutoNum type="romanLcPeriod"/>
          </a:pPr>
          <a:r>
            <a:rPr lang="fr-FR" sz="1400" kern="1200"/>
            <a:t>Communication dans SFCR et RSR sur le sujet,</a:t>
          </a:r>
        </a:p>
        <a:p>
          <a:pPr marL="114300" lvl="1" indent="-114300" algn="l" defTabSz="622300">
            <a:lnSpc>
              <a:spcPct val="90000"/>
            </a:lnSpc>
            <a:spcBef>
              <a:spcPct val="0"/>
            </a:spcBef>
            <a:spcAft>
              <a:spcPct val="15000"/>
            </a:spcAft>
            <a:buFont typeface="+mj-lt"/>
            <a:buAutoNum type="romanLcPeriod"/>
          </a:pPr>
          <a:r>
            <a:rPr lang="fr-FR" sz="1400" kern="1200" dirty="0"/>
            <a:t>Accord formalisé par écrit avec clauses et délais</a:t>
          </a:r>
        </a:p>
      </dsp:txBody>
      <dsp:txXfrm>
        <a:off x="5279598" y="895314"/>
        <a:ext cx="2313925" cy="5058348"/>
      </dsp:txXfrm>
    </dsp:sp>
    <dsp:sp modelId="{3BAE59FB-61A3-459F-9806-7966AE110658}">
      <dsp:nvSpPr>
        <dsp:cNvPr id="0" name=""/>
        <dsp:cNvSpPr/>
      </dsp:nvSpPr>
      <dsp:spPr>
        <a:xfrm>
          <a:off x="7917473" y="377846"/>
          <a:ext cx="2313925" cy="51746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kern="1200">
              <a:uFillTx/>
            </a:rPr>
            <a:t>Revue de la Directive Solvabilité II </a:t>
          </a:r>
        </a:p>
      </dsp:txBody>
      <dsp:txXfrm>
        <a:off x="7917473" y="377846"/>
        <a:ext cx="2313925" cy="517468"/>
      </dsp:txXfrm>
    </dsp:sp>
    <dsp:sp modelId="{D8F40802-6FC8-4392-A99F-2F3F237B0F5F}">
      <dsp:nvSpPr>
        <dsp:cNvPr id="0" name=""/>
        <dsp:cNvSpPr/>
      </dsp:nvSpPr>
      <dsp:spPr>
        <a:xfrm>
          <a:off x="7917473" y="895314"/>
          <a:ext cx="2313925" cy="5058348"/>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romanLcPeriod"/>
          </a:pPr>
          <a:r>
            <a:rPr lang="fr-FR" sz="1400" kern="1200" dirty="0"/>
            <a:t>Audit des données prudentielles à venir en cours de discussion,</a:t>
          </a:r>
        </a:p>
        <a:p>
          <a:pPr marL="114300" lvl="1" indent="-114300" algn="l" defTabSz="622300">
            <a:lnSpc>
              <a:spcPct val="90000"/>
            </a:lnSpc>
            <a:spcBef>
              <a:spcPct val="0"/>
            </a:spcBef>
            <a:spcAft>
              <a:spcPct val="15000"/>
            </a:spcAft>
            <a:buFont typeface="+mj-lt"/>
            <a:buAutoNum type="romanLcPeriod"/>
          </a:pPr>
          <a:r>
            <a:rPr lang="fr-FR" sz="1400" kern="1200" dirty="0"/>
            <a:t>Calendrier fixant une application prévisible en 2025 ou 2026,</a:t>
          </a:r>
        </a:p>
        <a:p>
          <a:pPr marL="114300" lvl="1" indent="-114300" algn="l" defTabSz="622300">
            <a:lnSpc>
              <a:spcPct val="90000"/>
            </a:lnSpc>
            <a:spcBef>
              <a:spcPct val="0"/>
            </a:spcBef>
            <a:spcAft>
              <a:spcPct val="15000"/>
            </a:spcAft>
            <a:buFont typeface="+mj-lt"/>
            <a:buAutoNum type="romanLcPeriod"/>
          </a:pPr>
          <a:r>
            <a:rPr lang="fr-FR" sz="1400" kern="1200" dirty="0"/>
            <a:t>Proposition de seuils relevés à 15 M€ en primes et 50 M€ en provisions techniques, en lieu et place des seuils actuels de 5 M€ et 25 M€.</a:t>
          </a:r>
        </a:p>
        <a:p>
          <a:pPr marL="114300" lvl="1" indent="-114300" algn="l" defTabSz="622300">
            <a:lnSpc>
              <a:spcPct val="90000"/>
            </a:lnSpc>
            <a:spcBef>
              <a:spcPct val="0"/>
            </a:spcBef>
            <a:spcAft>
              <a:spcPct val="15000"/>
            </a:spcAft>
            <a:buFont typeface="+mj-lt"/>
            <a:buAutoNum type="romanLcPeriod"/>
          </a:pPr>
          <a:r>
            <a:rPr lang="fr-FR" sz="1400" kern="1200" dirty="0"/>
            <a:t>Elargissement de l’application proportionnée du cadre Solvabilité II, avec la création d’une catégorie d’assureurs « peu risqués » et diverses mesures de proportionnalité concernant les 3 piliers (cumuls possibles des fonctions clés, risque climatique simplifié dans ORSA, SFCR simplifié trisannuel etc…)</a:t>
          </a:r>
        </a:p>
      </dsp:txBody>
      <dsp:txXfrm>
        <a:off x="7917473" y="895314"/>
        <a:ext cx="2313925" cy="5058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A6F7-CFD9-49DB-978F-E43DD5784583}">
      <dsp:nvSpPr>
        <dsp:cNvPr id="0" name=""/>
        <dsp:cNvSpPr/>
      </dsp:nvSpPr>
      <dsp:spPr>
        <a:xfrm>
          <a:off x="3723" y="378002"/>
          <a:ext cx="3735438" cy="1043995"/>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b="1" kern="1200" dirty="0"/>
            <a:t>Taxonomie (Règlement UE 2020/852) / FAQ de la Commission Européenne du 2 Février 2022</a:t>
          </a:r>
        </a:p>
      </dsp:txBody>
      <dsp:txXfrm>
        <a:off x="3723" y="378002"/>
        <a:ext cx="3474439" cy="1043995"/>
      </dsp:txXfrm>
    </dsp:sp>
    <dsp:sp modelId="{B4504886-0D3F-4AE6-90BC-57C3969F84E7}">
      <dsp:nvSpPr>
        <dsp:cNvPr id="0" name=""/>
        <dsp:cNvSpPr/>
      </dsp:nvSpPr>
      <dsp:spPr>
        <a:xfrm>
          <a:off x="2992074" y="378002"/>
          <a:ext cx="3735438" cy="1043995"/>
        </a:xfrm>
        <a:prstGeom prst="chevron">
          <a:avLst/>
        </a:prstGeom>
        <a:solidFill>
          <a:schemeClr val="accent1">
            <a:shade val="50000"/>
            <a:hueOff val="352457"/>
            <a:satOff val="-30286"/>
            <a:lumOff val="25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b="1" kern="1200" dirty="0"/>
            <a:t>SFDR (Règlement Européen 2019/2088) / Règlement Européen 2022/1288 (Règlement d’Application)</a:t>
          </a:r>
        </a:p>
      </dsp:txBody>
      <dsp:txXfrm>
        <a:off x="3514072" y="378002"/>
        <a:ext cx="2691443" cy="1043995"/>
      </dsp:txXfrm>
    </dsp:sp>
    <dsp:sp modelId="{B6B6FB1B-6650-472E-A91A-3839E5C92020}">
      <dsp:nvSpPr>
        <dsp:cNvPr id="0" name=""/>
        <dsp:cNvSpPr/>
      </dsp:nvSpPr>
      <dsp:spPr>
        <a:xfrm>
          <a:off x="5980425" y="378002"/>
          <a:ext cx="3735438" cy="1043995"/>
        </a:xfrm>
        <a:prstGeom prst="chevron">
          <a:avLst/>
        </a:prstGeom>
        <a:solidFill>
          <a:schemeClr val="accent1">
            <a:shade val="50000"/>
            <a:hueOff val="704913"/>
            <a:satOff val="-60573"/>
            <a:lumOff val="515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b="1" kern="1200" dirty="0"/>
            <a:t>Loi Energie Climat n° 2019-1147 du 8 novembre 2019</a:t>
          </a:r>
        </a:p>
      </dsp:txBody>
      <dsp:txXfrm>
        <a:off x="6502423" y="378002"/>
        <a:ext cx="2691443" cy="1043995"/>
      </dsp:txXfrm>
    </dsp:sp>
    <dsp:sp modelId="{4AE183D9-5F49-4E39-850F-C5D5CDFF0ECA}">
      <dsp:nvSpPr>
        <dsp:cNvPr id="0" name=""/>
        <dsp:cNvSpPr/>
      </dsp:nvSpPr>
      <dsp:spPr>
        <a:xfrm>
          <a:off x="8968776" y="378002"/>
          <a:ext cx="3735438" cy="1043995"/>
        </a:xfrm>
        <a:prstGeom prst="chevron">
          <a:avLst/>
        </a:prstGeom>
        <a:solidFill>
          <a:schemeClr val="accent1">
            <a:shade val="50000"/>
            <a:hueOff val="352457"/>
            <a:satOff val="-30286"/>
            <a:lumOff val="25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b="1" kern="1200" dirty="0"/>
            <a:t>Directive CSRD (</a:t>
          </a:r>
          <a:r>
            <a:rPr lang="fr-FR" sz="1600" b="1" kern="1200" dirty="0" err="1"/>
            <a:t>Corporate</a:t>
          </a:r>
          <a:r>
            <a:rPr lang="fr-FR" sz="1600" b="1" kern="1200" dirty="0"/>
            <a:t> </a:t>
          </a:r>
          <a:r>
            <a:rPr lang="fr-FR" sz="1600" b="1" kern="1200" dirty="0" err="1"/>
            <a:t>Sustainability</a:t>
          </a:r>
          <a:r>
            <a:rPr lang="fr-FR" sz="1600" b="1" kern="1200" dirty="0"/>
            <a:t> Reporting Directive)</a:t>
          </a:r>
        </a:p>
      </dsp:txBody>
      <dsp:txXfrm>
        <a:off x="9490774" y="378002"/>
        <a:ext cx="2691443" cy="10439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C57C4-D001-454B-BAE7-FD271BFE0479}" type="datetimeFigureOut">
              <a:rPr lang="fr-FR" smtClean="0"/>
              <a:t>13/02/2023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A0451-9833-4F77-B242-660DEC4938FF}" type="slidenum">
              <a:rPr lang="fr-FR" smtClean="0"/>
              <a:t>‹N°›</a:t>
            </a:fld>
            <a:endParaRPr lang="fr-FR"/>
          </a:p>
        </p:txBody>
      </p:sp>
    </p:spTree>
    <p:extLst>
      <p:ext uri="{BB962C8B-B14F-4D97-AF65-F5344CB8AC3E}">
        <p14:creationId xmlns:p14="http://schemas.microsoft.com/office/powerpoint/2010/main" val="114705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60FF2A-167F-4192-8675-1BBC23C8A5B9}"/>
              </a:ext>
            </a:extLst>
          </p:cNvPr>
          <p:cNvPicPr>
            <a:picLocks noChangeAspect="1"/>
          </p:cNvPicPr>
          <p:nvPr userDrawn="1"/>
        </p:nvPicPr>
        <p:blipFill>
          <a:blip r:embed="rId2"/>
          <a:stretch>
            <a:fillRect/>
          </a:stretch>
        </p:blipFill>
        <p:spPr>
          <a:xfrm>
            <a:off x="1505393" y="5"/>
            <a:ext cx="8182044" cy="7694613"/>
          </a:xfrm>
          <a:prstGeom prst="rect">
            <a:avLst/>
          </a:prstGeom>
        </p:spPr>
      </p:pic>
      <p:sp>
        <p:nvSpPr>
          <p:cNvPr id="8" name="Rectangle 16">
            <a:extLst>
              <a:ext uri="{FF2B5EF4-FFF2-40B4-BE49-F238E27FC236}">
                <a16:creationId xmlns:a16="http://schemas.microsoft.com/office/drawing/2014/main" id="{E4AA15D9-41A1-40E2-BE6D-E09FA00FA571}"/>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9" name="Espace réservé du texte 5">
            <a:extLst>
              <a:ext uri="{FF2B5EF4-FFF2-40B4-BE49-F238E27FC236}">
                <a16:creationId xmlns:a16="http://schemas.microsoft.com/office/drawing/2014/main" id="{7B50067C-56A6-414E-8308-CEEC393FF1BE}"/>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9" name="Adressage">
            <a:extLst>
              <a:ext uri="{FF2B5EF4-FFF2-40B4-BE49-F238E27FC236}">
                <a16:creationId xmlns:a16="http://schemas.microsoft.com/office/drawing/2014/main" id="{F5D0826B-DF52-4F17-8C7D-D4477335C871}"/>
              </a:ext>
            </a:extLst>
          </p:cNvPr>
          <p:cNvSpPr/>
          <p:nvPr userDrawn="1"/>
        </p:nvSpPr>
        <p:spPr>
          <a:xfrm>
            <a:off x="254000" y="3733622"/>
            <a:ext cx="2232000" cy="3543278"/>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mn-l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mn-l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mn-lt"/>
                <a:ea typeface="+mn-ea"/>
                <a:cs typeface="+mn-cs"/>
              </a:rPr>
              <a:t>105 Avenue Raymond Poincaré </a:t>
            </a:r>
          </a:p>
          <a:p>
            <a:r>
              <a:rPr kumimoji="0" lang="fr-FR" sz="950" b="0" i="0" u="none" strike="noStrike" kern="0" cap="none" spc="0" normalizeH="0" baseline="0" dirty="0">
                <a:ln>
                  <a:noFill/>
                </a:ln>
                <a:solidFill>
                  <a:schemeClr val="tx2"/>
                </a:solidFill>
                <a:effectLst/>
                <a:uLnTx/>
                <a:uFillTx/>
                <a:latin typeface="+mn-lt"/>
                <a:ea typeface="+mn-ea"/>
                <a:cs typeface="+mn-cs"/>
              </a:rPr>
              <a:t>75116 PARIS • Tél. 01 43 90 53 00</a:t>
            </a:r>
          </a:p>
          <a:p>
            <a:r>
              <a:rPr kumimoji="0" lang="fr-FR" sz="950" b="0" i="0" u="none" strike="noStrike" kern="0" cap="none" spc="0" normalizeH="0" baseline="0" dirty="0">
                <a:ln>
                  <a:noFill/>
                </a:ln>
                <a:solidFill>
                  <a:schemeClr val="tx2"/>
                </a:solidFill>
                <a:effectLst/>
                <a:uLnTx/>
                <a:uFillTx/>
                <a:latin typeface="+mn-lt"/>
                <a:ea typeface="+mn-ea"/>
                <a:cs typeface="+mn-cs"/>
              </a:rPr>
              <a: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mn-l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mn-l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mn-lt"/>
              <a:ea typeface="+mn-ea"/>
              <a:cs typeface="+mn-cs"/>
              <a:sym typeface="Georgia"/>
            </a:endParaRPr>
          </a:p>
        </p:txBody>
      </p:sp>
      <p:pic>
        <p:nvPicPr>
          <p:cNvPr id="3" name="Logo">
            <a:extLst>
              <a:ext uri="{FF2B5EF4-FFF2-40B4-BE49-F238E27FC236}">
                <a16:creationId xmlns:a16="http://schemas.microsoft.com/office/drawing/2014/main" id="{65C454E0-811A-4AD8-8729-7350736AA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 y="324000"/>
            <a:ext cx="3999475" cy="2412000"/>
          </a:xfrm>
          <a:prstGeom prst="rect">
            <a:avLst/>
          </a:prstGeom>
        </p:spPr>
      </p:pic>
    </p:spTree>
    <p:extLst>
      <p:ext uri="{BB962C8B-B14F-4D97-AF65-F5344CB8AC3E}">
        <p14:creationId xmlns:p14="http://schemas.microsoft.com/office/powerpoint/2010/main" val="769310030"/>
      </p:ext>
    </p:extLst>
  </p:cSld>
  <p:clrMapOvr>
    <a:masterClrMapping/>
  </p:clrMapOvr>
  <p:extLst mod="1">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1" name="Espace réservé du contenu 4">
            <a:extLst>
              <a:ext uri="{FF2B5EF4-FFF2-40B4-BE49-F238E27FC236}">
                <a16:creationId xmlns:a16="http://schemas.microsoft.com/office/drawing/2014/main" id="{5A9587D1-CAD5-4112-92D7-92341F9E49BC}"/>
              </a:ext>
            </a:extLst>
          </p:cNvPr>
          <p:cNvSpPr>
            <a:spLocks noGrp="1"/>
          </p:cNvSpPr>
          <p:nvPr>
            <p:ph sz="quarter" idx="11"/>
          </p:nvPr>
        </p:nvSpPr>
        <p:spPr>
          <a:xfrm>
            <a:off x="2895600" y="1282700"/>
            <a:ext cx="10414000" cy="5788025"/>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pic>
        <p:nvPicPr>
          <p:cNvPr id="12" name="Image 11">
            <a:extLst>
              <a:ext uri="{FF2B5EF4-FFF2-40B4-BE49-F238E27FC236}">
                <a16:creationId xmlns:a16="http://schemas.microsoft.com/office/drawing/2014/main" id="{AC0275D0-C2A9-4E57-8F11-75C091AECE82}"/>
              </a:ext>
            </a:extLst>
          </p:cNvPr>
          <p:cNvPicPr>
            <a:picLocks noChangeAspect="1"/>
          </p:cNvPicPr>
          <p:nvPr userDrawn="1"/>
        </p:nvPicPr>
        <p:blipFill>
          <a:blip r:embed="rId2"/>
          <a:stretch>
            <a:fillRect/>
          </a:stretch>
        </p:blipFill>
        <p:spPr>
          <a:xfrm>
            <a:off x="0" y="794"/>
            <a:ext cx="3304318" cy="7693819"/>
          </a:xfrm>
          <a:prstGeom prst="rect">
            <a:avLst/>
          </a:prstGeom>
        </p:spPr>
      </p:pic>
      <p:sp>
        <p:nvSpPr>
          <p:cNvPr id="14" name="ZoneTexte 13">
            <a:extLst>
              <a:ext uri="{FF2B5EF4-FFF2-40B4-BE49-F238E27FC236}">
                <a16:creationId xmlns:a16="http://schemas.microsoft.com/office/drawing/2014/main" id="{4ECE6089-5508-4E90-8F6A-104000BB9AEA}"/>
              </a:ext>
            </a:extLst>
          </p:cNvPr>
          <p:cNvSpPr txBox="1"/>
          <p:nvPr userDrawn="1"/>
        </p:nvSpPr>
        <p:spPr>
          <a:xfrm>
            <a:off x="-236877" y="792155"/>
            <a:ext cx="2732425" cy="461665"/>
          </a:xfrm>
          <a:prstGeom prst="rect">
            <a:avLst/>
          </a:prstGeom>
          <a:noFill/>
        </p:spPr>
        <p:txBody>
          <a:bodyPr vert="horz" wrap="square" rtlCol="0">
            <a:spAutoFit/>
          </a:bodyPr>
          <a:lstStyle/>
          <a:p>
            <a:pPr marL="0" indent="0" algn="ctr">
              <a:buFontTx/>
              <a:buNone/>
            </a:pPr>
            <a:r>
              <a:rPr lang="fr-FR" sz="2400" b="1" dirty="0">
                <a:solidFill>
                  <a:schemeClr val="accent1"/>
                </a:solidFill>
                <a:latin typeface="+mn-lt"/>
                <a:cs typeface="Calibri" panose="020F0502020204030204" pitchFamily="34" charset="0"/>
              </a:rPr>
              <a:t>INTRO</a:t>
            </a:r>
            <a:r>
              <a:rPr lang="fr-FR" sz="2400" b="1" dirty="0">
                <a:solidFill>
                  <a:schemeClr val="tx2"/>
                </a:solidFill>
                <a:latin typeface="+mn-lt"/>
              </a:rPr>
              <a:t>DUCTION</a:t>
            </a:r>
          </a:p>
        </p:txBody>
      </p:sp>
      <p:cxnSp>
        <p:nvCxnSpPr>
          <p:cNvPr id="15" name="Connecteur droit 14">
            <a:extLst>
              <a:ext uri="{FF2B5EF4-FFF2-40B4-BE49-F238E27FC236}">
                <a16:creationId xmlns:a16="http://schemas.microsoft.com/office/drawing/2014/main" id="{DFC44045-9408-4F83-AD9B-2AB7BA7DFBFD}"/>
              </a:ext>
            </a:extLst>
          </p:cNvPr>
          <p:cNvCxnSpPr/>
          <p:nvPr userDrawn="1"/>
        </p:nvCxnSpPr>
        <p:spPr>
          <a:xfrm>
            <a:off x="1596271" y="1281941"/>
            <a:ext cx="41002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D4832E6-F37E-4046-8708-85E1FD6213F3}"/>
              </a:ext>
            </a:extLst>
          </p:cNvPr>
          <p:cNvSpPr>
            <a:spLocks noGrp="1"/>
          </p:cNvSpPr>
          <p:nvPr>
            <p:ph type="title"/>
          </p:nvPr>
        </p:nvSpPr>
        <p:spPr>
          <a:xfrm>
            <a:off x="2895600" y="197249"/>
            <a:ext cx="10298144" cy="825739"/>
          </a:xfrm>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FDFB4D0-4D24-49B1-8900-966D5E12259D}"/>
              </a:ext>
            </a:extLst>
          </p:cNvPr>
          <p:cNvSpPr>
            <a:spLocks noGrp="1"/>
          </p:cNvSpPr>
          <p:nvPr>
            <p:ph type="ftr" sz="quarter" idx="12"/>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6D8CAE26-F423-4F64-8B29-200CF8C96D6E}"/>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1743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E6C3BD5-123C-4A1D-95A7-72235AB84AF7}"/>
              </a:ext>
            </a:extLst>
          </p:cNvPr>
          <p:cNvPicPr>
            <a:picLocks noChangeAspect="1"/>
          </p:cNvPicPr>
          <p:nvPr userDrawn="1"/>
        </p:nvPicPr>
        <p:blipFill>
          <a:blip r:embed="rId2"/>
          <a:stretch>
            <a:fillRect/>
          </a:stretch>
        </p:blipFill>
        <p:spPr>
          <a:xfrm rot="10800000">
            <a:off x="10391453" y="0"/>
            <a:ext cx="3304318" cy="7693819"/>
          </a:xfrm>
          <a:prstGeom prst="rect">
            <a:avLst/>
          </a:prstGeom>
        </p:spPr>
      </p:pic>
      <p:sp>
        <p:nvSpPr>
          <p:cNvPr id="14" name="Rectangle 22">
            <a:extLst>
              <a:ext uri="{FF2B5EF4-FFF2-40B4-BE49-F238E27FC236}">
                <a16:creationId xmlns:a16="http://schemas.microsoft.com/office/drawing/2014/main" id="{C19C058A-637A-4E98-9088-B253D272792F}"/>
              </a:ext>
            </a:extLst>
          </p:cNvPr>
          <p:cNvSpPr>
            <a:spLocks noGrp="1" noChangeArrowheads="1"/>
          </p:cNvSpPr>
          <p:nvPr>
            <p:ph idx="1"/>
          </p:nvPr>
        </p:nvSpPr>
        <p:spPr bwMode="auto">
          <a:xfrm>
            <a:off x="495696" y="1287781"/>
            <a:ext cx="10047869" cy="57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FR" sz="1800" dirty="0"/>
          </a:p>
        </p:txBody>
      </p:sp>
      <p:sp>
        <p:nvSpPr>
          <p:cNvPr id="17" name="ZoneTexte 16">
            <a:extLst>
              <a:ext uri="{FF2B5EF4-FFF2-40B4-BE49-F238E27FC236}">
                <a16:creationId xmlns:a16="http://schemas.microsoft.com/office/drawing/2014/main" id="{13F2B339-2850-4D65-BD57-AA5A951FBD80}"/>
              </a:ext>
            </a:extLst>
          </p:cNvPr>
          <p:cNvSpPr txBox="1"/>
          <p:nvPr userDrawn="1"/>
        </p:nvSpPr>
        <p:spPr>
          <a:xfrm>
            <a:off x="11329061" y="5324327"/>
            <a:ext cx="2732425" cy="461665"/>
          </a:xfrm>
          <a:prstGeom prst="rect">
            <a:avLst/>
          </a:prstGeom>
          <a:noFill/>
        </p:spPr>
        <p:txBody>
          <a:bodyPr vert="horz" wrap="square" rtlCol="0">
            <a:spAutoFit/>
          </a:bodyPr>
          <a:lstStyle/>
          <a:p>
            <a:pPr marL="0" indent="0" algn="ctr">
              <a:buFontTx/>
              <a:buNone/>
            </a:pPr>
            <a:r>
              <a:rPr lang="fr-FR" sz="2400" b="1" dirty="0">
                <a:solidFill>
                  <a:schemeClr val="accent1"/>
                </a:solidFill>
                <a:latin typeface="+mn-lt"/>
                <a:cs typeface="Calibri" panose="020F0502020204030204" pitchFamily="34" charset="0"/>
              </a:rPr>
              <a:t>CONCLU</a:t>
            </a:r>
            <a:r>
              <a:rPr lang="fr-FR" sz="2400" b="1" dirty="0">
                <a:solidFill>
                  <a:schemeClr val="tx2"/>
                </a:solidFill>
                <a:latin typeface="+mn-lt"/>
              </a:rPr>
              <a:t>SION</a:t>
            </a:r>
          </a:p>
        </p:txBody>
      </p:sp>
      <p:cxnSp>
        <p:nvCxnSpPr>
          <p:cNvPr id="22" name="Connecteur droit 21">
            <a:extLst>
              <a:ext uri="{FF2B5EF4-FFF2-40B4-BE49-F238E27FC236}">
                <a16:creationId xmlns:a16="http://schemas.microsoft.com/office/drawing/2014/main" id="{315A3D9D-7282-4666-AAA8-25CBD3AEDAB7}"/>
              </a:ext>
            </a:extLst>
          </p:cNvPr>
          <p:cNvCxnSpPr/>
          <p:nvPr userDrawn="1"/>
        </p:nvCxnSpPr>
        <p:spPr>
          <a:xfrm>
            <a:off x="11942804" y="5769393"/>
            <a:ext cx="41002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BE922208-48C3-4740-AD51-817A8F701E45}"/>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C34F1982-95F1-45AF-B7C6-3D872E9F2C35}"/>
              </a:ext>
            </a:extLst>
          </p:cNvPr>
          <p:cNvSpPr>
            <a:spLocks noGrp="1"/>
          </p:cNvSpPr>
          <p:nvPr>
            <p:ph type="ftr" sz="quarter" idx="10"/>
          </p:nvPr>
        </p:nvSpPr>
        <p:spPr/>
        <p:txBody>
          <a:bodyPr/>
          <a:lstStyle/>
          <a:p>
            <a:r>
              <a:rPr lang="fr-FR"/>
              <a:t>ADOM - Evolutions réglementaires - 16 février 2023</a:t>
            </a:r>
          </a:p>
        </p:txBody>
      </p:sp>
      <p:sp>
        <p:nvSpPr>
          <p:cNvPr id="23" name="Rectangle 3">
            <a:extLst>
              <a:ext uri="{FF2B5EF4-FFF2-40B4-BE49-F238E27FC236}">
                <a16:creationId xmlns:a16="http://schemas.microsoft.com/office/drawing/2014/main" id="{CB4D0C86-4C20-479F-9316-A5947004DCFB}"/>
              </a:ext>
            </a:extLst>
          </p:cNvPr>
          <p:cNvSpPr/>
          <p:nvPr userDrawn="1"/>
        </p:nvSpPr>
        <p:spPr>
          <a:xfrm>
            <a:off x="2220485" y="7298480"/>
            <a:ext cx="11088000" cy="144000"/>
          </a:xfrm>
          <a:custGeom>
            <a:avLst/>
            <a:gdLst>
              <a:gd name="connsiteX0" fmla="*/ 0 w 9271486"/>
              <a:gd name="connsiteY0" fmla="*/ 0 h 162000"/>
              <a:gd name="connsiteX1" fmla="*/ 9271486 w 9271486"/>
              <a:gd name="connsiteY1" fmla="*/ 0 h 162000"/>
              <a:gd name="connsiteX2" fmla="*/ 9271486 w 9271486"/>
              <a:gd name="connsiteY2" fmla="*/ 162000 h 162000"/>
              <a:gd name="connsiteX3" fmla="*/ 0 w 9271486"/>
              <a:gd name="connsiteY3" fmla="*/ 162000 h 162000"/>
              <a:gd name="connsiteX4" fmla="*/ 0 w 9271486"/>
              <a:gd name="connsiteY4" fmla="*/ 0 h 162000"/>
              <a:gd name="connsiteX0" fmla="*/ 55245 w 9271486"/>
              <a:gd name="connsiteY0" fmla="*/ 1905 h 162000"/>
              <a:gd name="connsiteX1" fmla="*/ 9271486 w 9271486"/>
              <a:gd name="connsiteY1" fmla="*/ 0 h 162000"/>
              <a:gd name="connsiteX2" fmla="*/ 9271486 w 9271486"/>
              <a:gd name="connsiteY2" fmla="*/ 162000 h 162000"/>
              <a:gd name="connsiteX3" fmla="*/ 0 w 9271486"/>
              <a:gd name="connsiteY3" fmla="*/ 162000 h 162000"/>
              <a:gd name="connsiteX4" fmla="*/ 55245 w 9271486"/>
              <a:gd name="connsiteY4" fmla="*/ 1905 h 162000"/>
              <a:gd name="connsiteX0" fmla="*/ 55245 w 9318355"/>
              <a:gd name="connsiteY0" fmla="*/ 1905 h 162000"/>
              <a:gd name="connsiteX1" fmla="*/ 9318355 w 9318355"/>
              <a:gd name="connsiteY1" fmla="*/ 0 h 162000"/>
              <a:gd name="connsiteX2" fmla="*/ 9271486 w 9318355"/>
              <a:gd name="connsiteY2" fmla="*/ 162000 h 162000"/>
              <a:gd name="connsiteX3" fmla="*/ 0 w 9318355"/>
              <a:gd name="connsiteY3" fmla="*/ 162000 h 162000"/>
              <a:gd name="connsiteX4" fmla="*/ 55245 w 9318355"/>
              <a:gd name="connsiteY4" fmla="*/ 1905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355" h="162000">
                <a:moveTo>
                  <a:pt x="55245" y="1905"/>
                </a:moveTo>
                <a:lnTo>
                  <a:pt x="9318355" y="0"/>
                </a:lnTo>
                <a:lnTo>
                  <a:pt x="9271486" y="162000"/>
                </a:lnTo>
                <a:lnTo>
                  <a:pt x="0" y="162000"/>
                </a:lnTo>
                <a:lnTo>
                  <a:pt x="55245" y="1905"/>
                </a:lnTo>
                <a:close/>
              </a:path>
            </a:pathLst>
          </a:custGeom>
          <a:gradFill>
            <a:gsLst>
              <a:gs pos="100000">
                <a:schemeClr val="accent1"/>
              </a:gs>
              <a:gs pos="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064A898-4862-4C52-85C9-DEA4B5CC5A3E}"/>
              </a:ext>
            </a:extLst>
          </p:cNvPr>
          <p:cNvSpPr/>
          <p:nvPr userDrawn="1"/>
        </p:nvSpPr>
        <p:spPr>
          <a:xfrm rot="17280000">
            <a:off x="12603345" y="6907263"/>
            <a:ext cx="1656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13965"/>
              </a:solidFill>
            </a:endParaRPr>
          </a:p>
        </p:txBody>
      </p:sp>
      <p:sp>
        <p:nvSpPr>
          <p:cNvPr id="5" name="Espace réservé du numéro de diapositive 4">
            <a:extLst>
              <a:ext uri="{FF2B5EF4-FFF2-40B4-BE49-F238E27FC236}">
                <a16:creationId xmlns:a16="http://schemas.microsoft.com/office/drawing/2014/main" id="{49B87FFD-0BB0-4F8B-BCA5-9A207A71F24D}"/>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64976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AF6339-BA8F-4C9F-8C91-C0CB711D4170}"/>
              </a:ext>
            </a:extLst>
          </p:cNvPr>
          <p:cNvSpPr>
            <a:spLocks noGrp="1"/>
          </p:cNvSpPr>
          <p:nvPr>
            <p:ph sz="quarter" idx="12"/>
          </p:nvPr>
        </p:nvSpPr>
        <p:spPr>
          <a:xfrm>
            <a:off x="514350" y="1282700"/>
            <a:ext cx="6178549"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u contenu 2">
            <a:extLst>
              <a:ext uri="{FF2B5EF4-FFF2-40B4-BE49-F238E27FC236}">
                <a16:creationId xmlns:a16="http://schemas.microsoft.com/office/drawing/2014/main" id="{0FCBBDB7-8037-49F1-A05F-C8B3A6A57C2E}"/>
              </a:ext>
            </a:extLst>
          </p:cNvPr>
          <p:cNvSpPr>
            <a:spLocks noGrp="1"/>
          </p:cNvSpPr>
          <p:nvPr>
            <p:ph sz="quarter" idx="13"/>
          </p:nvPr>
        </p:nvSpPr>
        <p:spPr>
          <a:xfrm>
            <a:off x="7133011" y="1282700"/>
            <a:ext cx="6178549"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pied de page 3">
            <a:extLst>
              <a:ext uri="{FF2B5EF4-FFF2-40B4-BE49-F238E27FC236}">
                <a16:creationId xmlns:a16="http://schemas.microsoft.com/office/drawing/2014/main" id="{86304C33-C65F-4E4D-BA6C-21AC2533C63A}"/>
              </a:ext>
            </a:extLst>
          </p:cNvPr>
          <p:cNvSpPr>
            <a:spLocks noGrp="1"/>
          </p:cNvSpPr>
          <p:nvPr>
            <p:ph type="ftr" sz="quarter" idx="14"/>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08B4D7AD-6BF0-410F-94B8-61EED16A6B4C}"/>
              </a:ext>
            </a:extLst>
          </p:cNvPr>
          <p:cNvSpPr>
            <a:spLocks noGrp="1"/>
          </p:cNvSpPr>
          <p:nvPr>
            <p:ph type="sldNum" sz="quarter" idx="15"/>
          </p:nvPr>
        </p:nvSpPr>
        <p:spPr/>
        <p:txBody>
          <a:bodyPr/>
          <a:lstStyle/>
          <a:p>
            <a:fld id="{FD495AF3-2BE3-4F2F-A3F0-65C3F202E4D2}" type="slidenum">
              <a:rPr lang="fr-FR" altLang="fr-FR" smtClean="0"/>
              <a:pPr/>
              <a:t>‹N°›</a:t>
            </a:fld>
            <a:endParaRPr lang="fr-FR" altLang="fr-FR" dirty="0"/>
          </a:p>
        </p:txBody>
      </p:sp>
      <p:sp>
        <p:nvSpPr>
          <p:cNvPr id="6" name="Titre 5">
            <a:extLst>
              <a:ext uri="{FF2B5EF4-FFF2-40B4-BE49-F238E27FC236}">
                <a16:creationId xmlns:a16="http://schemas.microsoft.com/office/drawing/2014/main" id="{ACF9F03C-073B-4D85-8699-361EA9723C6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1088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gauche - 1/3 droit">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2FAE7218-E45B-4CBB-BC35-1B8F3A5CFAD9}"/>
              </a:ext>
            </a:extLst>
          </p:cNvPr>
          <p:cNvSpPr>
            <a:spLocks noGrp="1"/>
          </p:cNvSpPr>
          <p:nvPr>
            <p:ph sz="quarter" idx="12"/>
          </p:nvPr>
        </p:nvSpPr>
        <p:spPr>
          <a:xfrm>
            <a:off x="514350" y="1282700"/>
            <a:ext cx="7918450"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0A0A47E6-2282-40B9-BE5E-97D78F39CA86}"/>
              </a:ext>
            </a:extLst>
          </p:cNvPr>
          <p:cNvSpPr>
            <a:spLocks noGrp="1"/>
          </p:cNvSpPr>
          <p:nvPr>
            <p:ph sz="quarter" idx="13"/>
          </p:nvPr>
        </p:nvSpPr>
        <p:spPr>
          <a:xfrm>
            <a:off x="8734424" y="1282700"/>
            <a:ext cx="4577133"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D6096A3B-B0F2-44B4-B16E-C1E679D7AD75}"/>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AB2A7C6-2FA9-443B-B6CF-7002BD2AC21F}"/>
              </a:ext>
            </a:extLst>
          </p:cNvPr>
          <p:cNvSpPr>
            <a:spLocks noGrp="1"/>
          </p:cNvSpPr>
          <p:nvPr>
            <p:ph type="ftr" sz="quarter" idx="14"/>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DA60E966-38DA-432E-99A0-376E6D1DA10E}"/>
              </a:ext>
            </a:extLst>
          </p:cNvPr>
          <p:cNvSpPr>
            <a:spLocks noGrp="1"/>
          </p:cNvSpPr>
          <p:nvPr>
            <p:ph type="sldNum" sz="quarter" idx="15"/>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45688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zo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B9FF33-BDCC-457A-B5AA-509FFC2F4169}"/>
              </a:ext>
            </a:extLst>
          </p:cNvPr>
          <p:cNvSpPr>
            <a:spLocks noGrp="1"/>
          </p:cNvSpPr>
          <p:nvPr>
            <p:ph sz="quarter" idx="14"/>
          </p:nvPr>
        </p:nvSpPr>
        <p:spPr>
          <a:xfrm>
            <a:off x="512763"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a:extLst>
              <a:ext uri="{FF2B5EF4-FFF2-40B4-BE49-F238E27FC236}">
                <a16:creationId xmlns:a16="http://schemas.microsoft.com/office/drawing/2014/main" id="{C6B62A98-C696-4F71-852D-D048119C5EE1}"/>
              </a:ext>
            </a:extLst>
          </p:cNvPr>
          <p:cNvSpPr>
            <a:spLocks noGrp="1"/>
          </p:cNvSpPr>
          <p:nvPr>
            <p:ph sz="quarter" idx="15"/>
          </p:nvPr>
        </p:nvSpPr>
        <p:spPr>
          <a:xfrm>
            <a:off x="512763" y="4265704"/>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contenu 2">
            <a:extLst>
              <a:ext uri="{FF2B5EF4-FFF2-40B4-BE49-F238E27FC236}">
                <a16:creationId xmlns:a16="http://schemas.microsoft.com/office/drawing/2014/main" id="{61924F16-5C4E-49C6-9D04-E9A18A4D18C0}"/>
              </a:ext>
            </a:extLst>
          </p:cNvPr>
          <p:cNvSpPr>
            <a:spLocks noGrp="1"/>
          </p:cNvSpPr>
          <p:nvPr>
            <p:ph sz="quarter" idx="16"/>
          </p:nvPr>
        </p:nvSpPr>
        <p:spPr>
          <a:xfrm>
            <a:off x="7108922" y="4265704"/>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contenu 2">
            <a:extLst>
              <a:ext uri="{FF2B5EF4-FFF2-40B4-BE49-F238E27FC236}">
                <a16:creationId xmlns:a16="http://schemas.microsoft.com/office/drawing/2014/main" id="{BE557F99-CE7B-43A8-AFE6-35B9CC637706}"/>
              </a:ext>
            </a:extLst>
          </p:cNvPr>
          <p:cNvSpPr>
            <a:spLocks noGrp="1"/>
          </p:cNvSpPr>
          <p:nvPr>
            <p:ph sz="quarter" idx="17"/>
          </p:nvPr>
        </p:nvSpPr>
        <p:spPr>
          <a:xfrm>
            <a:off x="7106888"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B2B76F38-35D7-4532-9D11-4739AFF73CF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84F95D4D-CBC2-4338-AA52-E74199946A7F}"/>
              </a:ext>
            </a:extLst>
          </p:cNvPr>
          <p:cNvSpPr>
            <a:spLocks noGrp="1"/>
          </p:cNvSpPr>
          <p:nvPr>
            <p:ph type="ftr" sz="quarter" idx="18"/>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0EF80111-BFB7-4120-9D77-81DCE7D7456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410112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gauches - 1 droite">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B6700ED2-B3E3-435E-A68E-A6E609B60CE7}"/>
              </a:ext>
            </a:extLst>
          </p:cNvPr>
          <p:cNvSpPr>
            <a:spLocks noGrp="1"/>
          </p:cNvSpPr>
          <p:nvPr>
            <p:ph sz="quarter" idx="14"/>
          </p:nvPr>
        </p:nvSpPr>
        <p:spPr>
          <a:xfrm>
            <a:off x="512763"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5FA1F806-7B4F-4947-9F52-600016917587}"/>
              </a:ext>
            </a:extLst>
          </p:cNvPr>
          <p:cNvSpPr>
            <a:spLocks noGrp="1"/>
          </p:cNvSpPr>
          <p:nvPr>
            <p:ph sz="quarter" idx="15"/>
          </p:nvPr>
        </p:nvSpPr>
        <p:spPr>
          <a:xfrm>
            <a:off x="512763" y="4265704"/>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BA90D029-549A-4058-BFEC-8D3FF9B0C6A8}"/>
              </a:ext>
            </a:extLst>
          </p:cNvPr>
          <p:cNvSpPr>
            <a:spLocks noGrp="1"/>
          </p:cNvSpPr>
          <p:nvPr>
            <p:ph sz="quarter" idx="16"/>
          </p:nvPr>
        </p:nvSpPr>
        <p:spPr>
          <a:xfrm>
            <a:off x="7108758" y="1282700"/>
            <a:ext cx="6202362"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CB89230-03FF-48AA-A487-3EB1289F65A5}"/>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E0665D6-9B13-4985-BEBE-C1F55AD2221C}"/>
              </a:ext>
            </a:extLst>
          </p:cNvPr>
          <p:cNvSpPr>
            <a:spLocks noGrp="1"/>
          </p:cNvSpPr>
          <p:nvPr>
            <p:ph type="ftr" sz="quarter" idx="17"/>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3AABFCB9-3141-49F0-92C4-DD49DD6351FF}"/>
              </a:ext>
            </a:extLst>
          </p:cNvPr>
          <p:cNvSpPr>
            <a:spLocks noGrp="1"/>
          </p:cNvSpPr>
          <p:nvPr>
            <p:ph type="sldNum" sz="quarter" idx="18"/>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0064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gauche - 2 droites">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FBBC396F-CFEE-4ACE-B685-4AD16932C6A5}"/>
              </a:ext>
            </a:extLst>
          </p:cNvPr>
          <p:cNvSpPr>
            <a:spLocks noGrp="1"/>
          </p:cNvSpPr>
          <p:nvPr>
            <p:ph sz="quarter" idx="16"/>
          </p:nvPr>
        </p:nvSpPr>
        <p:spPr>
          <a:xfrm>
            <a:off x="514950" y="1282700"/>
            <a:ext cx="6202362" cy="5778500"/>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7184ADD1-24CC-4B3C-9287-B72128245A63}"/>
              </a:ext>
            </a:extLst>
          </p:cNvPr>
          <p:cNvSpPr>
            <a:spLocks noGrp="1"/>
          </p:cNvSpPr>
          <p:nvPr>
            <p:ph sz="quarter" idx="14"/>
          </p:nvPr>
        </p:nvSpPr>
        <p:spPr>
          <a:xfrm>
            <a:off x="7109196"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B8A5DA20-AAFD-47F0-A1A8-00DFCF233BE9}"/>
              </a:ext>
            </a:extLst>
          </p:cNvPr>
          <p:cNvSpPr>
            <a:spLocks noGrp="1"/>
          </p:cNvSpPr>
          <p:nvPr>
            <p:ph sz="quarter" idx="15"/>
          </p:nvPr>
        </p:nvSpPr>
        <p:spPr>
          <a:xfrm>
            <a:off x="7109196" y="4265704"/>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7DE2FB14-7592-4AF7-8375-085F7002241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09E70EF-75EA-47BF-B0CC-61274849564E}"/>
              </a:ext>
            </a:extLst>
          </p:cNvPr>
          <p:cNvSpPr>
            <a:spLocks noGrp="1"/>
          </p:cNvSpPr>
          <p:nvPr>
            <p:ph type="ftr" sz="quarter" idx="17"/>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6B1BF609-44A1-4C81-837B-149254BB6F3C}"/>
              </a:ext>
            </a:extLst>
          </p:cNvPr>
          <p:cNvSpPr>
            <a:spLocks noGrp="1"/>
          </p:cNvSpPr>
          <p:nvPr>
            <p:ph type="sldNum" sz="quarter" idx="18"/>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49472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aut - 1 bas">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75283EB1-03FB-4B1A-8967-89C2F7C77832}"/>
              </a:ext>
            </a:extLst>
          </p:cNvPr>
          <p:cNvSpPr>
            <a:spLocks noGrp="1"/>
          </p:cNvSpPr>
          <p:nvPr>
            <p:ph sz="quarter" idx="14"/>
          </p:nvPr>
        </p:nvSpPr>
        <p:spPr>
          <a:xfrm>
            <a:off x="512762" y="1282700"/>
            <a:ext cx="12798796"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FFBE5D70-B1C7-477E-BA68-CDEDBE70C8C3}"/>
              </a:ext>
            </a:extLst>
          </p:cNvPr>
          <p:cNvSpPr>
            <a:spLocks noGrp="1"/>
          </p:cNvSpPr>
          <p:nvPr>
            <p:ph sz="quarter" idx="15"/>
          </p:nvPr>
        </p:nvSpPr>
        <p:spPr>
          <a:xfrm>
            <a:off x="512762" y="4359275"/>
            <a:ext cx="12798796"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644F27F-7946-422B-9A60-29D36C91C54D}"/>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F241CF-A236-44C4-84D9-0AD69F942B60}"/>
              </a:ext>
            </a:extLst>
          </p:cNvPr>
          <p:cNvSpPr>
            <a:spLocks noGrp="1"/>
          </p:cNvSpPr>
          <p:nvPr>
            <p:ph type="ftr" sz="quarter" idx="16"/>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25F8C6EE-ABA4-4130-BCFB-989593A2FCC0}"/>
              </a:ext>
            </a:extLst>
          </p:cNvPr>
          <p:cNvSpPr>
            <a:spLocks noGrp="1"/>
          </p:cNvSpPr>
          <p:nvPr>
            <p:ph type="sldNum" sz="quarter" idx="17"/>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32631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hauts - 1 bas">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19A9EAD2-4F85-4584-8C34-22446991A500}"/>
              </a:ext>
            </a:extLst>
          </p:cNvPr>
          <p:cNvSpPr>
            <a:spLocks noGrp="1"/>
          </p:cNvSpPr>
          <p:nvPr>
            <p:ph sz="quarter" idx="14"/>
          </p:nvPr>
        </p:nvSpPr>
        <p:spPr>
          <a:xfrm>
            <a:off x="512763"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91DB3BEF-363F-4B7A-B374-049D7A3B46B3}"/>
              </a:ext>
            </a:extLst>
          </p:cNvPr>
          <p:cNvSpPr>
            <a:spLocks noGrp="1"/>
          </p:cNvSpPr>
          <p:nvPr>
            <p:ph sz="quarter" idx="17"/>
          </p:nvPr>
        </p:nvSpPr>
        <p:spPr>
          <a:xfrm>
            <a:off x="7106888" y="1282700"/>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F590EB83-228E-4462-A2BC-51A8E360547C}"/>
              </a:ext>
            </a:extLst>
          </p:cNvPr>
          <p:cNvSpPr>
            <a:spLocks noGrp="1"/>
          </p:cNvSpPr>
          <p:nvPr>
            <p:ph sz="quarter" idx="15"/>
          </p:nvPr>
        </p:nvSpPr>
        <p:spPr>
          <a:xfrm>
            <a:off x="512762" y="4359275"/>
            <a:ext cx="12798796"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57ED6C06-8927-4F99-BA9F-95F5A7FE754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B2BBD2F3-FDFC-4E51-B14A-1BEA8B816F13}"/>
              </a:ext>
            </a:extLst>
          </p:cNvPr>
          <p:cNvSpPr>
            <a:spLocks noGrp="1"/>
          </p:cNvSpPr>
          <p:nvPr>
            <p:ph type="ftr" sz="quarter" idx="18"/>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AF4D6C25-1F1E-4684-AC10-5A6D3E18F41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8578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hauts - 1 bas">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1745F40D-941F-4710-A72B-3F2C69DD9EC6}"/>
              </a:ext>
            </a:extLst>
          </p:cNvPr>
          <p:cNvSpPr>
            <a:spLocks noGrp="1"/>
          </p:cNvSpPr>
          <p:nvPr>
            <p:ph sz="quarter" idx="14"/>
          </p:nvPr>
        </p:nvSpPr>
        <p:spPr>
          <a:xfrm>
            <a:off x="512762" y="1282700"/>
            <a:ext cx="12796609"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50176D5D-848D-4651-9C4E-DF84810D6EFF}"/>
              </a:ext>
            </a:extLst>
          </p:cNvPr>
          <p:cNvSpPr>
            <a:spLocks noGrp="1"/>
          </p:cNvSpPr>
          <p:nvPr>
            <p:ph sz="quarter" idx="15"/>
          </p:nvPr>
        </p:nvSpPr>
        <p:spPr>
          <a:xfrm>
            <a:off x="512762" y="4362239"/>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7" name="Espace réservé du contenu 2">
            <a:extLst>
              <a:ext uri="{FF2B5EF4-FFF2-40B4-BE49-F238E27FC236}">
                <a16:creationId xmlns:a16="http://schemas.microsoft.com/office/drawing/2014/main" id="{3CC9C210-D8C7-480F-867A-F61765287487}"/>
              </a:ext>
            </a:extLst>
          </p:cNvPr>
          <p:cNvSpPr>
            <a:spLocks noGrp="1"/>
          </p:cNvSpPr>
          <p:nvPr>
            <p:ph sz="quarter" idx="17"/>
          </p:nvPr>
        </p:nvSpPr>
        <p:spPr>
          <a:xfrm>
            <a:off x="7106887" y="4362239"/>
            <a:ext cx="6202362"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38290A4-3252-47D0-8634-05243AE069A7}"/>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776B155-3435-49FC-B46D-F26B4DE7859A}"/>
              </a:ext>
            </a:extLst>
          </p:cNvPr>
          <p:cNvSpPr>
            <a:spLocks noGrp="1"/>
          </p:cNvSpPr>
          <p:nvPr>
            <p:ph type="ftr" sz="quarter" idx="18"/>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F7121B40-3F07-47C9-9DBF-6E68D23769B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44878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2">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63A058D0-ED35-496C-B45D-4A0E195DD058}"/>
              </a:ext>
            </a:extLst>
          </p:cNvPr>
          <p:cNvPicPr>
            <a:picLocks noChangeAspect="1"/>
          </p:cNvPicPr>
          <p:nvPr userDrawn="1"/>
        </p:nvPicPr>
        <p:blipFill>
          <a:blip r:embed="rId2"/>
          <a:stretch>
            <a:fillRect/>
          </a:stretch>
        </p:blipFill>
        <p:spPr>
          <a:xfrm>
            <a:off x="1491462" y="3810"/>
            <a:ext cx="8144204" cy="7690798"/>
          </a:xfrm>
          <a:prstGeom prst="rect">
            <a:avLst/>
          </a:prstGeom>
        </p:spPr>
      </p:pic>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1" name="Adressage">
            <a:extLst>
              <a:ext uri="{FF2B5EF4-FFF2-40B4-BE49-F238E27FC236}">
                <a16:creationId xmlns:a16="http://schemas.microsoft.com/office/drawing/2014/main" id="{9F8E7703-89AC-43AA-A752-D879065F788C}"/>
              </a:ext>
            </a:extLst>
          </p:cNvPr>
          <p:cNvSpPr/>
          <p:nvPr userDrawn="1"/>
        </p:nvSpPr>
        <p:spPr>
          <a:xfrm>
            <a:off x="254000" y="3162300"/>
            <a:ext cx="2232000" cy="4140000"/>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Central Parc 2 • 11 avenue Parmentier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BP 72081 31019 Toulouse cedex 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Tél. </a:t>
            </a:r>
            <a:r>
              <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rPr>
              <a:t>05 34 41 53 70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sym typeface="Georgia"/>
              </a:rPr>
              <a:t>337 630 792 </a:t>
            </a:r>
            <a:r>
              <a:rPr kumimoji="0" lang="fr-FR" sz="950" b="0" i="0" u="none" strike="noStrike" kern="0" cap="none" spc="0" normalizeH="0" baseline="0" noProof="0">
                <a:ln>
                  <a:noFill/>
                </a:ln>
                <a:solidFill>
                  <a:srgbClr val="0F6396"/>
                </a:solidFill>
                <a:effectLst/>
                <a:uLnTx/>
                <a:uFillTx/>
                <a:latin typeface="+mn-l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a:ln>
                  <a:noFill/>
                </a:ln>
                <a:solidFill>
                  <a:srgbClr val="0F6396"/>
                </a:solidFill>
                <a:effectLst/>
                <a:uLnTx/>
                <a:uFillTx/>
                <a:latin typeface="+mn-l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mn-lt"/>
              <a:ea typeface="+mn-ea"/>
              <a:cs typeface="+mn-cs"/>
              <a:sym typeface="Georgia"/>
            </a:endParaRPr>
          </a:p>
        </p:txBody>
      </p:sp>
      <p:sp>
        <p:nvSpPr>
          <p:cNvPr id="55" name="Rectangle 16">
            <a:extLst>
              <a:ext uri="{FF2B5EF4-FFF2-40B4-BE49-F238E27FC236}">
                <a16:creationId xmlns:a16="http://schemas.microsoft.com/office/drawing/2014/main" id="{BCCEC79D-76EF-4DC8-AD0C-79E384B72CFE}"/>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56" name="Espace réservé du texte 5">
            <a:extLst>
              <a:ext uri="{FF2B5EF4-FFF2-40B4-BE49-F238E27FC236}">
                <a16:creationId xmlns:a16="http://schemas.microsoft.com/office/drawing/2014/main" id="{046422D9-A125-456D-94B6-A509369BDE08}"/>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pic>
        <p:nvPicPr>
          <p:cNvPr id="3" name="Logo">
            <a:extLst>
              <a:ext uri="{FF2B5EF4-FFF2-40B4-BE49-F238E27FC236}">
                <a16:creationId xmlns:a16="http://schemas.microsoft.com/office/drawing/2014/main" id="{00DD1540-A844-4242-97A0-5BCA2B1818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 y="324000"/>
            <a:ext cx="3999475" cy="2412000"/>
          </a:xfrm>
          <a:prstGeom prst="rect">
            <a:avLst/>
          </a:prstGeom>
        </p:spPr>
      </p:pic>
    </p:spTree>
    <p:extLst>
      <p:ext uri="{BB962C8B-B14F-4D97-AF65-F5344CB8AC3E}">
        <p14:creationId xmlns:p14="http://schemas.microsoft.com/office/powerpoint/2010/main" val="4203408476"/>
      </p:ext>
    </p:extLst>
  </p:cSld>
  <p:clrMapOvr>
    <a:masterClrMapping/>
  </p:clrMapOvr>
  <p:extLst mod="1">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hauts - 1 bas">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id="{CC9A88D0-FAC3-414D-8ACB-D445D3E6D0C0}"/>
              </a:ext>
            </a:extLst>
          </p:cNvPr>
          <p:cNvSpPr>
            <a:spLocks noGrp="1"/>
          </p:cNvSpPr>
          <p:nvPr>
            <p:ph sz="quarter" idx="17"/>
          </p:nvPr>
        </p:nvSpPr>
        <p:spPr>
          <a:xfrm>
            <a:off x="512762" y="4283075"/>
            <a:ext cx="12796609"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0" name="Espace réservé du contenu 2">
            <a:extLst>
              <a:ext uri="{FF2B5EF4-FFF2-40B4-BE49-F238E27FC236}">
                <a16:creationId xmlns:a16="http://schemas.microsoft.com/office/drawing/2014/main" id="{9872944E-0E5B-4214-9606-892214A32F68}"/>
              </a:ext>
            </a:extLst>
          </p:cNvPr>
          <p:cNvSpPr>
            <a:spLocks noGrp="1"/>
          </p:cNvSpPr>
          <p:nvPr>
            <p:ph sz="quarter" idx="14"/>
          </p:nvPr>
        </p:nvSpPr>
        <p:spPr>
          <a:xfrm>
            <a:off x="512762" y="1282700"/>
            <a:ext cx="419760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665836F5-97CB-48C6-B390-67F30CFEC863}"/>
              </a:ext>
            </a:extLst>
          </p:cNvPr>
          <p:cNvSpPr>
            <a:spLocks noGrp="1"/>
          </p:cNvSpPr>
          <p:nvPr>
            <p:ph sz="quarter" idx="15"/>
          </p:nvPr>
        </p:nvSpPr>
        <p:spPr>
          <a:xfrm>
            <a:off x="4812267" y="1282412"/>
            <a:ext cx="419760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F0087951-DE67-468D-8155-E85E134AC5B5}"/>
              </a:ext>
            </a:extLst>
          </p:cNvPr>
          <p:cNvSpPr>
            <a:spLocks noGrp="1"/>
          </p:cNvSpPr>
          <p:nvPr>
            <p:ph sz="quarter" idx="16"/>
          </p:nvPr>
        </p:nvSpPr>
        <p:spPr>
          <a:xfrm>
            <a:off x="9111773" y="1295940"/>
            <a:ext cx="419760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E6E61848-AFE9-4DDB-88EC-E74EB21DC41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C49995F0-0BAB-4125-8CC6-3F9399C44C24}"/>
              </a:ext>
            </a:extLst>
          </p:cNvPr>
          <p:cNvSpPr>
            <a:spLocks noGrp="1"/>
          </p:cNvSpPr>
          <p:nvPr>
            <p:ph type="ftr" sz="quarter" idx="18"/>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CD81DED0-588D-4500-BBFC-10B6294DAAA0}"/>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308956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hauts - 1 bas">
    <p:spTree>
      <p:nvGrpSpPr>
        <p:cNvPr id="1" name=""/>
        <p:cNvGrpSpPr/>
        <p:nvPr/>
      </p:nvGrpSpPr>
      <p:grpSpPr>
        <a:xfrm>
          <a:off x="0" y="0"/>
          <a:ext cx="0" cy="0"/>
          <a:chOff x="0" y="0"/>
          <a:chExt cx="0" cy="0"/>
        </a:xfrm>
      </p:grpSpPr>
      <p:sp>
        <p:nvSpPr>
          <p:cNvPr id="23" name="Espace réservé du texte 12">
            <a:extLst>
              <a:ext uri="{FF2B5EF4-FFF2-40B4-BE49-F238E27FC236}">
                <a16:creationId xmlns:a16="http://schemas.microsoft.com/office/drawing/2014/main" id="{C7810DD4-F0FB-420D-BF09-14719ED34CAF}"/>
              </a:ext>
            </a:extLst>
          </p:cNvPr>
          <p:cNvSpPr>
            <a:spLocks noGrp="1"/>
          </p:cNvSpPr>
          <p:nvPr>
            <p:ph type="body" sz="quarter" idx="13"/>
          </p:nvPr>
        </p:nvSpPr>
        <p:spPr>
          <a:xfrm>
            <a:off x="513038" y="1287815"/>
            <a:ext cx="12796814" cy="2808000"/>
          </a:xfrm>
        </p:spPr>
        <p:txBody>
          <a:bodyPr/>
          <a:lstStyle/>
          <a:p>
            <a:pPr lvl="0"/>
            <a:r>
              <a:rPr lang="fr-FR"/>
              <a:t>Modifier les styles du texte du masque</a:t>
            </a:r>
          </a:p>
          <a:p>
            <a:pPr lvl="1"/>
            <a:r>
              <a:rPr lang="fr-FR"/>
              <a:t>Deuxième niveau</a:t>
            </a:r>
          </a:p>
          <a:p>
            <a:pPr lvl="2"/>
            <a:r>
              <a:rPr lang="fr-FR"/>
              <a:t>Troisième niveau</a:t>
            </a:r>
          </a:p>
        </p:txBody>
      </p:sp>
      <p:sp>
        <p:nvSpPr>
          <p:cNvPr id="10" name="Espace réservé du contenu 2">
            <a:extLst>
              <a:ext uri="{FF2B5EF4-FFF2-40B4-BE49-F238E27FC236}">
                <a16:creationId xmlns:a16="http://schemas.microsoft.com/office/drawing/2014/main" id="{2BE41E99-27B3-40B6-8036-0A95E122A4CE}"/>
              </a:ext>
            </a:extLst>
          </p:cNvPr>
          <p:cNvSpPr>
            <a:spLocks noGrp="1"/>
          </p:cNvSpPr>
          <p:nvPr>
            <p:ph sz="quarter" idx="16"/>
          </p:nvPr>
        </p:nvSpPr>
        <p:spPr>
          <a:xfrm>
            <a:off x="512762" y="4282812"/>
            <a:ext cx="419760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6092C8E7-B23D-4B8C-9C3D-BC175915D7B8}"/>
              </a:ext>
            </a:extLst>
          </p:cNvPr>
          <p:cNvSpPr>
            <a:spLocks noGrp="1"/>
          </p:cNvSpPr>
          <p:nvPr>
            <p:ph sz="quarter" idx="17"/>
          </p:nvPr>
        </p:nvSpPr>
        <p:spPr>
          <a:xfrm>
            <a:off x="4821362" y="4282812"/>
            <a:ext cx="419760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a:extLst>
              <a:ext uri="{FF2B5EF4-FFF2-40B4-BE49-F238E27FC236}">
                <a16:creationId xmlns:a16="http://schemas.microsoft.com/office/drawing/2014/main" id="{884C6FC9-48F0-4A0F-AB1C-0E4F40F8FD0A}"/>
              </a:ext>
            </a:extLst>
          </p:cNvPr>
          <p:cNvSpPr>
            <a:spLocks noGrp="1"/>
          </p:cNvSpPr>
          <p:nvPr>
            <p:ph sz="quarter" idx="18"/>
          </p:nvPr>
        </p:nvSpPr>
        <p:spPr>
          <a:xfrm>
            <a:off x="9129962" y="4282812"/>
            <a:ext cx="4179890" cy="2808288"/>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DC2E3994-75EB-4C89-8713-A03307AB117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B0CC9A9-AA33-447C-8E37-000556B3CD77}"/>
              </a:ext>
            </a:extLst>
          </p:cNvPr>
          <p:cNvSpPr>
            <a:spLocks noGrp="1"/>
          </p:cNvSpPr>
          <p:nvPr>
            <p:ph type="ftr" sz="quarter" idx="19"/>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6447A395-78C7-41D0-AECD-0000598B84FA}"/>
              </a:ext>
            </a:extLst>
          </p:cNvPr>
          <p:cNvSpPr>
            <a:spLocks noGrp="1"/>
          </p:cNvSpPr>
          <p:nvPr>
            <p:ph type="sldNum" sz="quarter" idx="20"/>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54614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vés texte en colonn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805DABC-A90D-4021-ABF0-70BC14065128}" type="slidenum">
              <a:rPr lang="fr-FR" smtClean="0"/>
              <a:pPr/>
              <a:t>‹N°›</a:t>
            </a:fld>
            <a:endParaRPr lang="fr-FR" dirty="0"/>
          </a:p>
        </p:txBody>
      </p:sp>
      <p:cxnSp>
        <p:nvCxnSpPr>
          <p:cNvPr id="6" name="Connecteur droit 5"/>
          <p:cNvCxnSpPr>
            <a:cxnSpLocks/>
          </p:cNvCxnSpPr>
          <p:nvPr userDrawn="1"/>
        </p:nvCxnSpPr>
        <p:spPr>
          <a:xfrm flipH="1">
            <a:off x="812366"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a:cxnSpLocks/>
          </p:cNvCxnSpPr>
          <p:nvPr userDrawn="1"/>
        </p:nvCxnSpPr>
        <p:spPr>
          <a:xfrm>
            <a:off x="369263" y="2116185"/>
            <a:ext cx="0" cy="43472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26"/>
          </p:nvPr>
        </p:nvSpPr>
        <p:spPr>
          <a:xfrm>
            <a:off x="437898" y="2805319"/>
            <a:ext cx="4011772" cy="3963256"/>
          </a:xfrm>
        </p:spPr>
        <p:txBody>
          <a:bodyPr/>
          <a:lstStyle>
            <a:lvl1pPr>
              <a:defRPr sz="1800">
                <a:solidFill>
                  <a:schemeClr val="tx1"/>
                </a:solidFill>
              </a:defRPr>
            </a:lvl1pPr>
            <a:lvl2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2pPr>
            <a:lvl3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3pPr>
            <a:lvl4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4pPr>
            <a:lvl5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pour une image  10"/>
          <p:cNvSpPr>
            <a:spLocks noGrp="1"/>
          </p:cNvSpPr>
          <p:nvPr>
            <p:ph type="pic" sz="quarter" idx="27"/>
          </p:nvPr>
        </p:nvSpPr>
        <p:spPr>
          <a:xfrm>
            <a:off x="1480514" y="1090844"/>
            <a:ext cx="2062645" cy="1024270"/>
          </a:xfrm>
        </p:spPr>
        <p:txBody>
          <a:bodyPr>
            <a:noAutofit/>
          </a:bodyPr>
          <a:lstStyle>
            <a:lvl1pPr>
              <a:defRPr sz="1346"/>
            </a:lvl1pPr>
          </a:lstStyle>
          <a:p>
            <a:r>
              <a:rPr lang="fr-FR"/>
              <a:t>Cliquez sur l'icône pour ajouter une image</a:t>
            </a:r>
            <a:endParaRPr lang="fr-FR" dirty="0"/>
          </a:p>
        </p:txBody>
      </p:sp>
      <p:sp>
        <p:nvSpPr>
          <p:cNvPr id="12" name="Espace réservé du texte 8"/>
          <p:cNvSpPr>
            <a:spLocks noGrp="1"/>
          </p:cNvSpPr>
          <p:nvPr>
            <p:ph type="body" sz="quarter" idx="28"/>
          </p:nvPr>
        </p:nvSpPr>
        <p:spPr>
          <a:xfrm>
            <a:off x="4888326" y="2805319"/>
            <a:ext cx="4011772" cy="3963256"/>
          </a:xfrm>
        </p:spPr>
        <p:txBody>
          <a:bodyPr>
            <a:normAutofit/>
          </a:bodyPr>
          <a:lstStyle>
            <a:lvl1pPr>
              <a:defRPr sz="1800">
                <a:solidFill>
                  <a:schemeClr val="tx1"/>
                </a:solidFill>
              </a:defRPr>
            </a:lvl1pPr>
            <a:lvl2pPr>
              <a:defRPr sz="1350">
                <a:solidFill>
                  <a:schemeClr val="tx1"/>
                </a:solidFill>
              </a:defRPr>
            </a:lvl2pPr>
            <a:lvl3pPr>
              <a:defRPr sz="1350">
                <a:solidFill>
                  <a:schemeClr val="tx1"/>
                </a:solidFill>
              </a:defRPr>
            </a:lvl3pPr>
            <a:lvl4pPr>
              <a:defRPr sz="1181">
                <a:solidFill>
                  <a:schemeClr val="tx1"/>
                </a:solidFill>
              </a:defRPr>
            </a:lvl4pPr>
            <a:lvl5pPr>
              <a:defRPr sz="1181">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pour une image  10"/>
          <p:cNvSpPr>
            <a:spLocks noGrp="1"/>
          </p:cNvSpPr>
          <p:nvPr>
            <p:ph type="pic" sz="quarter" idx="29"/>
          </p:nvPr>
        </p:nvSpPr>
        <p:spPr>
          <a:xfrm>
            <a:off x="5648790" y="1090845"/>
            <a:ext cx="2063108" cy="1024270"/>
          </a:xfrm>
        </p:spPr>
        <p:txBody>
          <a:bodyPr>
            <a:noAutofit/>
          </a:bodyPr>
          <a:lstStyle>
            <a:lvl1pPr>
              <a:defRPr sz="1346"/>
            </a:lvl1pPr>
          </a:lstStyle>
          <a:p>
            <a:r>
              <a:rPr lang="fr-FR"/>
              <a:t>Cliquez sur l'icône pour ajouter une image</a:t>
            </a:r>
          </a:p>
        </p:txBody>
      </p:sp>
      <p:sp>
        <p:nvSpPr>
          <p:cNvPr id="15" name="Espace réservé pour une image  10"/>
          <p:cNvSpPr>
            <a:spLocks noGrp="1"/>
          </p:cNvSpPr>
          <p:nvPr>
            <p:ph type="pic" sz="quarter" idx="31"/>
          </p:nvPr>
        </p:nvSpPr>
        <p:spPr>
          <a:xfrm>
            <a:off x="10117519" y="1090845"/>
            <a:ext cx="2063108" cy="1024270"/>
          </a:xfrm>
        </p:spPr>
        <p:txBody>
          <a:bodyPr>
            <a:noAutofit/>
          </a:bodyPr>
          <a:lstStyle>
            <a:lvl1pPr>
              <a:defRPr sz="1346"/>
            </a:lvl1pPr>
          </a:lstStyle>
          <a:p>
            <a:r>
              <a:rPr lang="fr-FR"/>
              <a:t>Cliquez sur l'icône pour ajouter une image</a:t>
            </a:r>
          </a:p>
        </p:txBody>
      </p:sp>
      <p:sp>
        <p:nvSpPr>
          <p:cNvPr id="17" name="Espace réservé du texte 16"/>
          <p:cNvSpPr>
            <a:spLocks noGrp="1"/>
          </p:cNvSpPr>
          <p:nvPr>
            <p:ph type="body" sz="quarter" idx="32" hasCustomPrompt="1"/>
          </p:nvPr>
        </p:nvSpPr>
        <p:spPr>
          <a:xfrm>
            <a:off x="425873" y="2174761"/>
            <a:ext cx="4032260"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18" name="Espace réservé du texte 16"/>
          <p:cNvSpPr>
            <a:spLocks noGrp="1"/>
          </p:cNvSpPr>
          <p:nvPr>
            <p:ph type="body" sz="quarter" idx="33" hasCustomPrompt="1"/>
          </p:nvPr>
        </p:nvSpPr>
        <p:spPr>
          <a:xfrm>
            <a:off x="4888326" y="2182137"/>
            <a:ext cx="4011772"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19" name="Espace réservé du texte 16"/>
          <p:cNvSpPr>
            <a:spLocks noGrp="1"/>
          </p:cNvSpPr>
          <p:nvPr>
            <p:ph type="body" sz="quarter" idx="34" hasCustomPrompt="1"/>
          </p:nvPr>
        </p:nvSpPr>
        <p:spPr>
          <a:xfrm>
            <a:off x="9369081" y="2182137"/>
            <a:ext cx="4018047"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24" name="Espace réservé du texte 8"/>
          <p:cNvSpPr>
            <a:spLocks noGrp="1"/>
          </p:cNvSpPr>
          <p:nvPr>
            <p:ph type="body" sz="quarter" idx="35"/>
          </p:nvPr>
        </p:nvSpPr>
        <p:spPr>
          <a:xfrm>
            <a:off x="9375354" y="2805319"/>
            <a:ext cx="4011772" cy="3963256"/>
          </a:xfrm>
        </p:spPr>
        <p:txBody>
          <a:bodyPr>
            <a:normAutofit/>
          </a:bodyPr>
          <a:lstStyle>
            <a:lvl1pPr>
              <a:defRPr sz="1800">
                <a:solidFill>
                  <a:schemeClr val="tx1"/>
                </a:solidFill>
              </a:defRPr>
            </a:lvl1pPr>
            <a:lvl2pPr>
              <a:defRPr sz="1350">
                <a:solidFill>
                  <a:schemeClr val="tx1"/>
                </a:solidFill>
              </a:defRPr>
            </a:lvl2pPr>
            <a:lvl3pPr>
              <a:defRPr sz="1350">
                <a:solidFill>
                  <a:schemeClr val="tx1"/>
                </a:solidFill>
              </a:defRPr>
            </a:lvl3pPr>
            <a:lvl4pPr>
              <a:defRPr sz="1181">
                <a:solidFill>
                  <a:schemeClr val="tx1"/>
                </a:solidFill>
              </a:defRPr>
            </a:lvl4pPr>
            <a:lvl5pPr>
              <a:defRPr sz="1181">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26" name="Connecteur droit 25"/>
          <p:cNvCxnSpPr>
            <a:cxnSpLocks/>
          </p:cNvCxnSpPr>
          <p:nvPr userDrawn="1"/>
        </p:nvCxnSpPr>
        <p:spPr>
          <a:xfrm flipH="1">
            <a:off x="5258199"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cxnSpLocks/>
          </p:cNvCxnSpPr>
          <p:nvPr userDrawn="1"/>
        </p:nvCxnSpPr>
        <p:spPr>
          <a:xfrm>
            <a:off x="4815097" y="2116185"/>
            <a:ext cx="0" cy="43472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userDrawn="1"/>
        </p:nvCxnSpPr>
        <p:spPr>
          <a:xfrm flipH="1">
            <a:off x="9730339"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cxnSpLocks/>
          </p:cNvCxnSpPr>
          <p:nvPr userDrawn="1"/>
        </p:nvCxnSpPr>
        <p:spPr>
          <a:xfrm>
            <a:off x="9287237" y="2116185"/>
            <a:ext cx="0" cy="434724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riangle rectangle 7">
            <a:extLst>
              <a:ext uri="{FF2B5EF4-FFF2-40B4-BE49-F238E27FC236}">
                <a16:creationId xmlns:a16="http://schemas.microsoft.com/office/drawing/2014/main" id="{B1D7D7A8-5CBE-4526-87D5-9E220045D308}"/>
              </a:ext>
            </a:extLst>
          </p:cNvPr>
          <p:cNvSpPr/>
          <p:nvPr userDrawn="1"/>
        </p:nvSpPr>
        <p:spPr>
          <a:xfrm rot="10800000">
            <a:off x="356114" y="6455312"/>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8" name="Triangle rectangle 27">
            <a:extLst>
              <a:ext uri="{FF2B5EF4-FFF2-40B4-BE49-F238E27FC236}">
                <a16:creationId xmlns:a16="http://schemas.microsoft.com/office/drawing/2014/main" id="{2175FC40-7F6B-491E-9FE4-DB0B0C02C686}"/>
              </a:ext>
            </a:extLst>
          </p:cNvPr>
          <p:cNvSpPr/>
          <p:nvPr userDrawn="1"/>
        </p:nvSpPr>
        <p:spPr>
          <a:xfrm rot="10800000">
            <a:off x="4801949" y="6463426"/>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9" name="Triangle rectangle 28">
            <a:extLst>
              <a:ext uri="{FF2B5EF4-FFF2-40B4-BE49-F238E27FC236}">
                <a16:creationId xmlns:a16="http://schemas.microsoft.com/office/drawing/2014/main" id="{6D4CD8A4-F92F-46AA-A77F-8FEF6A57D8A3}"/>
              </a:ext>
            </a:extLst>
          </p:cNvPr>
          <p:cNvSpPr/>
          <p:nvPr userDrawn="1"/>
        </p:nvSpPr>
        <p:spPr>
          <a:xfrm rot="10800000">
            <a:off x="9268149" y="6455312"/>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3" name="Titre 22">
            <a:extLst>
              <a:ext uri="{FF2B5EF4-FFF2-40B4-BE49-F238E27FC236}">
                <a16:creationId xmlns:a16="http://schemas.microsoft.com/office/drawing/2014/main" id="{B9BCCF8C-FDD6-46C7-A8DD-4AD94F8083A1}"/>
              </a:ext>
            </a:extLst>
          </p:cNvPr>
          <p:cNvSpPr>
            <a:spLocks noGrp="1"/>
          </p:cNvSpPr>
          <p:nvPr>
            <p:ph type="title"/>
          </p:nvPr>
        </p:nvSpPr>
        <p:spPr/>
        <p:txBody>
          <a:bodyPr/>
          <a:lstStyle/>
          <a:p>
            <a:r>
              <a:rPr lang="fr-FR"/>
              <a:t>Modifiez le style du titre</a:t>
            </a:r>
          </a:p>
        </p:txBody>
      </p:sp>
      <p:sp>
        <p:nvSpPr>
          <p:cNvPr id="30" name="Espace réservé du pied de page 29">
            <a:extLst>
              <a:ext uri="{FF2B5EF4-FFF2-40B4-BE49-F238E27FC236}">
                <a16:creationId xmlns:a16="http://schemas.microsoft.com/office/drawing/2014/main" id="{A6E6918E-DDE1-4313-959F-F03FC6617A0D}"/>
              </a:ext>
            </a:extLst>
          </p:cNvPr>
          <p:cNvSpPr>
            <a:spLocks noGrp="1"/>
          </p:cNvSpPr>
          <p:nvPr>
            <p:ph type="ftr" sz="quarter" idx="36"/>
          </p:nvPr>
        </p:nvSpPr>
        <p:spPr/>
        <p:txBody>
          <a:bodyPr/>
          <a:lstStyle/>
          <a:p>
            <a:r>
              <a:rPr lang="fr-FR"/>
              <a:t>ADOM - Evolutions réglementaires - 16 février 2023</a:t>
            </a:r>
          </a:p>
        </p:txBody>
      </p:sp>
    </p:spTree>
    <p:custDataLst>
      <p:tags r:id="rId1"/>
    </p:custDataLst>
    <p:extLst>
      <p:ext uri="{BB962C8B-B14F-4D97-AF65-F5344CB8AC3E}">
        <p14:creationId xmlns:p14="http://schemas.microsoft.com/office/powerpoint/2010/main" val="363709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horizontal">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644257" y="1676397"/>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22" name="Espace réservé du texte 21">
            <a:extLst>
              <a:ext uri="{FF2B5EF4-FFF2-40B4-BE49-F238E27FC236}">
                <a16:creationId xmlns:a16="http://schemas.microsoft.com/office/drawing/2014/main" id="{29CAB487-2443-4BBC-A57F-D7BCBE43980C}"/>
              </a:ext>
            </a:extLst>
          </p:cNvPr>
          <p:cNvSpPr>
            <a:spLocks noGrp="1"/>
          </p:cNvSpPr>
          <p:nvPr>
            <p:ph type="body" sz="quarter" idx="22"/>
          </p:nvPr>
        </p:nvSpPr>
        <p:spPr>
          <a:xfrm>
            <a:off x="383645" y="1819493"/>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29" name="Espace réservé du contenu 6">
            <a:extLst>
              <a:ext uri="{FF2B5EF4-FFF2-40B4-BE49-F238E27FC236}">
                <a16:creationId xmlns:a16="http://schemas.microsoft.com/office/drawing/2014/main" id="{37797B3E-3166-4F43-8F87-67F32B327ACA}"/>
              </a:ext>
            </a:extLst>
          </p:cNvPr>
          <p:cNvSpPr>
            <a:spLocks noGrp="1"/>
          </p:cNvSpPr>
          <p:nvPr>
            <p:ph sz="quarter" idx="16"/>
          </p:nvPr>
        </p:nvSpPr>
        <p:spPr>
          <a:xfrm>
            <a:off x="10060823" y="1744057"/>
            <a:ext cx="3228207" cy="5532207"/>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631879" y="1304021"/>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Espace réservé du contenu 16">
            <a:extLst>
              <a:ext uri="{FF2B5EF4-FFF2-40B4-BE49-F238E27FC236}">
                <a16:creationId xmlns:a16="http://schemas.microsoft.com/office/drawing/2014/main" id="{3B2D3B00-4A49-4AB5-9119-84D71A15C876}"/>
              </a:ext>
            </a:extLst>
          </p:cNvPr>
          <p:cNvSpPr>
            <a:spLocks noGrp="1"/>
          </p:cNvSpPr>
          <p:nvPr>
            <p:ph sz="quarter" idx="25"/>
          </p:nvPr>
        </p:nvSpPr>
        <p:spPr>
          <a:xfrm>
            <a:off x="644257" y="3677210"/>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7" name="Espace réservé du texte 21">
            <a:extLst>
              <a:ext uri="{FF2B5EF4-FFF2-40B4-BE49-F238E27FC236}">
                <a16:creationId xmlns:a16="http://schemas.microsoft.com/office/drawing/2014/main" id="{E6C3D761-EDF3-4182-B56A-767D36D3B46D}"/>
              </a:ext>
            </a:extLst>
          </p:cNvPr>
          <p:cNvSpPr>
            <a:spLocks noGrp="1"/>
          </p:cNvSpPr>
          <p:nvPr>
            <p:ph type="body" sz="quarter" idx="26"/>
          </p:nvPr>
        </p:nvSpPr>
        <p:spPr>
          <a:xfrm>
            <a:off x="383645" y="3820307"/>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38" name="Espace réservé du texte 33">
            <a:extLst>
              <a:ext uri="{FF2B5EF4-FFF2-40B4-BE49-F238E27FC236}">
                <a16:creationId xmlns:a16="http://schemas.microsoft.com/office/drawing/2014/main" id="{0BB67FA1-E1FB-4343-89F6-DF8309045547}"/>
              </a:ext>
            </a:extLst>
          </p:cNvPr>
          <p:cNvSpPr>
            <a:spLocks noGrp="1"/>
          </p:cNvSpPr>
          <p:nvPr>
            <p:ph type="body" sz="quarter" idx="27"/>
          </p:nvPr>
        </p:nvSpPr>
        <p:spPr>
          <a:xfrm>
            <a:off x="631879" y="3304835"/>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contenu 16">
            <a:extLst>
              <a:ext uri="{FF2B5EF4-FFF2-40B4-BE49-F238E27FC236}">
                <a16:creationId xmlns:a16="http://schemas.microsoft.com/office/drawing/2014/main" id="{0477997F-08B0-4989-B142-7176EBBE04EF}"/>
              </a:ext>
            </a:extLst>
          </p:cNvPr>
          <p:cNvSpPr>
            <a:spLocks noGrp="1"/>
          </p:cNvSpPr>
          <p:nvPr>
            <p:ph sz="quarter" idx="28"/>
          </p:nvPr>
        </p:nvSpPr>
        <p:spPr>
          <a:xfrm>
            <a:off x="644257" y="5677337"/>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21">
            <a:extLst>
              <a:ext uri="{FF2B5EF4-FFF2-40B4-BE49-F238E27FC236}">
                <a16:creationId xmlns:a16="http://schemas.microsoft.com/office/drawing/2014/main" id="{652A242B-8180-4256-A15A-57F77CD97350}"/>
              </a:ext>
            </a:extLst>
          </p:cNvPr>
          <p:cNvSpPr>
            <a:spLocks noGrp="1"/>
          </p:cNvSpPr>
          <p:nvPr>
            <p:ph type="body" sz="quarter" idx="29"/>
          </p:nvPr>
        </p:nvSpPr>
        <p:spPr>
          <a:xfrm>
            <a:off x="383645" y="5820434"/>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41" name="Espace réservé du texte 33">
            <a:extLst>
              <a:ext uri="{FF2B5EF4-FFF2-40B4-BE49-F238E27FC236}">
                <a16:creationId xmlns:a16="http://schemas.microsoft.com/office/drawing/2014/main" id="{A5782944-53F6-4179-80EF-E2735700122D}"/>
              </a:ext>
            </a:extLst>
          </p:cNvPr>
          <p:cNvSpPr>
            <a:spLocks noGrp="1"/>
          </p:cNvSpPr>
          <p:nvPr>
            <p:ph type="body" sz="quarter" idx="30"/>
          </p:nvPr>
        </p:nvSpPr>
        <p:spPr>
          <a:xfrm>
            <a:off x="631879" y="5304962"/>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 name="Rectangle 43">
            <a:extLst>
              <a:ext uri="{FF2B5EF4-FFF2-40B4-BE49-F238E27FC236}">
                <a16:creationId xmlns:a16="http://schemas.microsoft.com/office/drawing/2014/main" id="{3C7E094E-E9A5-4600-954B-79B8A68EC252}"/>
              </a:ext>
            </a:extLst>
          </p:cNvPr>
          <p:cNvSpPr/>
          <p:nvPr userDrawn="1"/>
        </p:nvSpPr>
        <p:spPr>
          <a:xfrm>
            <a:off x="10049322" y="15880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46" name="Espace réservé du texte 45">
            <a:extLst>
              <a:ext uri="{FF2B5EF4-FFF2-40B4-BE49-F238E27FC236}">
                <a16:creationId xmlns:a16="http://schemas.microsoft.com/office/drawing/2014/main" id="{D590671C-49D4-4ED9-BB6A-4ED77A8090D0}"/>
              </a:ext>
            </a:extLst>
          </p:cNvPr>
          <p:cNvSpPr>
            <a:spLocks noGrp="1"/>
          </p:cNvSpPr>
          <p:nvPr>
            <p:ph type="body" sz="quarter" idx="31" hasCustomPrompt="1"/>
          </p:nvPr>
        </p:nvSpPr>
        <p:spPr>
          <a:xfrm>
            <a:off x="10001029" y="1182159"/>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
        <p:nvSpPr>
          <p:cNvPr id="47" name="Titre 46">
            <a:extLst>
              <a:ext uri="{FF2B5EF4-FFF2-40B4-BE49-F238E27FC236}">
                <a16:creationId xmlns:a16="http://schemas.microsoft.com/office/drawing/2014/main" id="{85016DC4-175C-431B-8F8F-6D34B5E4586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24382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Horizontal">
    <p:spTree>
      <p:nvGrpSpPr>
        <p:cNvPr id="1" name=""/>
        <p:cNvGrpSpPr/>
        <p:nvPr/>
      </p:nvGrpSpPr>
      <p:grpSpPr>
        <a:xfrm>
          <a:off x="0" y="0"/>
          <a:ext cx="0" cy="0"/>
          <a:chOff x="0" y="0"/>
          <a:chExt cx="0" cy="0"/>
        </a:xfrm>
      </p:grpSpPr>
      <p:sp>
        <p:nvSpPr>
          <p:cNvPr id="13" name="Espace réservé du contenu 17"/>
          <p:cNvSpPr>
            <a:spLocks noGrp="1"/>
          </p:cNvSpPr>
          <p:nvPr>
            <p:ph idx="15"/>
          </p:nvPr>
        </p:nvSpPr>
        <p:spPr>
          <a:xfrm>
            <a:off x="352924" y="1292533"/>
            <a:ext cx="2054996" cy="3284002"/>
          </a:xfrm>
          <a:prstGeom prst="homePlate">
            <a:avLst>
              <a:gd name="adj" fmla="val 21041"/>
            </a:avLst>
          </a:prstGeom>
          <a:gradFill>
            <a:gsLst>
              <a:gs pos="0">
                <a:schemeClr val="tx2"/>
              </a:gs>
              <a:gs pos="100000">
                <a:schemeClr val="accent1"/>
              </a:gs>
            </a:gsLst>
          </a:gradFill>
          <a:ln/>
        </p:spPr>
        <p:style>
          <a:lnRef idx="1">
            <a:schemeClr val="accent1"/>
          </a:lnRef>
          <a:fillRef idx="2">
            <a:schemeClr val="accent1"/>
          </a:fillRef>
          <a:effectRef idx="1">
            <a:schemeClr val="accent1"/>
          </a:effectRef>
          <a:fontRef idx="minor">
            <a:schemeClr val="dk1"/>
          </a:fontRef>
        </p:style>
        <p:txBody>
          <a:bodyPr anchor="ctr" anchorCtr="0">
            <a:normAutofit/>
          </a:bodyPr>
          <a:lstStyle>
            <a:lvl1pPr marL="0" indent="0" algn="l">
              <a:buFontTx/>
              <a:buNone/>
              <a:defRPr sz="1571" b="1">
                <a:solidFill>
                  <a:schemeClr val="bg1"/>
                </a:solidFill>
                <a:latin typeface="Calibri" panose="020F0502020204030204" pitchFamily="34" charset="0"/>
                <a:cs typeface="Calibri" panose="020F0502020204030204" pitchFamily="34" charset="0"/>
              </a:defRPr>
            </a:lvl1pPr>
          </a:lstStyle>
          <a:p>
            <a:pPr lvl="0">
              <a:defRPr/>
            </a:pPr>
            <a:r>
              <a:rPr lang="fr-FR">
                <a:solidFill>
                  <a:srgbClr val="000000"/>
                </a:solidFill>
              </a:rPr>
              <a:t>Modifier les styles du texte du masque</a:t>
            </a:r>
          </a:p>
        </p:txBody>
      </p:sp>
      <p:sp>
        <p:nvSpPr>
          <p:cNvPr id="11" name="Espace réservé du contenu 17"/>
          <p:cNvSpPr>
            <a:spLocks noGrp="1"/>
          </p:cNvSpPr>
          <p:nvPr>
            <p:ph idx="16"/>
          </p:nvPr>
        </p:nvSpPr>
        <p:spPr>
          <a:xfrm>
            <a:off x="352924" y="4832599"/>
            <a:ext cx="2054996" cy="2198829"/>
          </a:xfrm>
          <a:prstGeom prst="homePlate">
            <a:avLst>
              <a:gd name="adj" fmla="val 21041"/>
            </a:avLst>
          </a:prstGeom>
          <a:gradFill>
            <a:gsLst>
              <a:gs pos="0">
                <a:schemeClr val="tx2"/>
              </a:gs>
              <a:gs pos="100000">
                <a:schemeClr val="accent1"/>
              </a:gs>
            </a:gsLst>
          </a:gradFill>
          <a:ln/>
        </p:spPr>
        <p:style>
          <a:lnRef idx="1">
            <a:schemeClr val="accent1"/>
          </a:lnRef>
          <a:fillRef idx="2">
            <a:schemeClr val="accent1"/>
          </a:fillRef>
          <a:effectRef idx="1">
            <a:schemeClr val="accent1"/>
          </a:effectRef>
          <a:fontRef idx="minor">
            <a:schemeClr val="dk1"/>
          </a:fontRef>
        </p:style>
        <p:txBody>
          <a:bodyPr anchor="ctr" anchorCtr="0">
            <a:normAutofit/>
          </a:bodyPr>
          <a:lstStyle>
            <a:lvl1pPr marL="0" indent="0" algn="l">
              <a:buFontTx/>
              <a:buNone/>
              <a:defRPr sz="1571" b="1">
                <a:solidFill>
                  <a:schemeClr val="bg1"/>
                </a:solidFill>
                <a:latin typeface="Calibri" panose="020F0502020204030204" pitchFamily="34" charset="0"/>
                <a:cs typeface="Calibri" panose="020F0502020204030204" pitchFamily="34" charset="0"/>
              </a:defRPr>
            </a:lvl1pPr>
          </a:lstStyle>
          <a:p>
            <a:pPr lvl="0">
              <a:defRPr/>
            </a:pPr>
            <a:r>
              <a:rPr lang="fr-FR">
                <a:solidFill>
                  <a:srgbClr val="000000"/>
                </a:solidFill>
              </a:rPr>
              <a:t>Modifier les styles du texte du masque</a:t>
            </a:r>
          </a:p>
        </p:txBody>
      </p:sp>
      <p:sp>
        <p:nvSpPr>
          <p:cNvPr id="3" name="Titre 2">
            <a:extLst>
              <a:ext uri="{FF2B5EF4-FFF2-40B4-BE49-F238E27FC236}">
                <a16:creationId xmlns:a16="http://schemas.microsoft.com/office/drawing/2014/main" id="{19671BA1-51C4-498A-9683-3749917ED4D9}"/>
              </a:ext>
            </a:extLst>
          </p:cNvPr>
          <p:cNvSpPr>
            <a:spLocks noGrp="1"/>
          </p:cNvSpPr>
          <p:nvPr>
            <p:ph type="title"/>
          </p:nvPr>
        </p:nvSpPr>
        <p:spPr/>
        <p:txBody>
          <a:bodyPr/>
          <a:lstStyle/>
          <a:p>
            <a:r>
              <a:rPr lang="fr-FR"/>
              <a:t>Modifiez le style du titre</a:t>
            </a:r>
            <a:endParaRPr lang="fr-FR" dirty="0"/>
          </a:p>
        </p:txBody>
      </p:sp>
      <p:sp>
        <p:nvSpPr>
          <p:cNvPr id="12" name="Espace réservé du contenu 6">
            <a:extLst>
              <a:ext uri="{FF2B5EF4-FFF2-40B4-BE49-F238E27FC236}">
                <a16:creationId xmlns:a16="http://schemas.microsoft.com/office/drawing/2014/main" id="{D6EA88CD-B61D-45D7-9161-EDBA44A29870}"/>
              </a:ext>
            </a:extLst>
          </p:cNvPr>
          <p:cNvSpPr>
            <a:spLocks noGrp="1"/>
          </p:cNvSpPr>
          <p:nvPr>
            <p:ph sz="quarter" idx="17"/>
          </p:nvPr>
        </p:nvSpPr>
        <p:spPr>
          <a:xfrm>
            <a:off x="10060823" y="1744057"/>
            <a:ext cx="3228207" cy="5532207"/>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contenu 16">
            <a:extLst>
              <a:ext uri="{FF2B5EF4-FFF2-40B4-BE49-F238E27FC236}">
                <a16:creationId xmlns:a16="http://schemas.microsoft.com/office/drawing/2014/main" id="{E597E8DE-EFE3-4537-95E3-0C1941AF342A}"/>
              </a:ext>
            </a:extLst>
          </p:cNvPr>
          <p:cNvSpPr>
            <a:spLocks noGrp="1"/>
          </p:cNvSpPr>
          <p:nvPr>
            <p:ph sz="quarter" idx="24"/>
          </p:nvPr>
        </p:nvSpPr>
        <p:spPr>
          <a:xfrm>
            <a:off x="2851569" y="1292533"/>
            <a:ext cx="6901839" cy="3284002"/>
          </a:xfrm>
          <a:solidFill>
            <a:schemeClr val="bg1">
              <a:lumMod val="95000"/>
            </a:schemeClr>
          </a:solidFill>
        </p:spPr>
        <p:txBody>
          <a:bodyPr lIns="252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346"/>
            </a:lvl4pPr>
            <a:lvl5pPr>
              <a:lnSpc>
                <a:spcPct val="100000"/>
              </a:lnSpc>
              <a:spcBef>
                <a:spcPts val="0"/>
              </a:spcBef>
              <a:spcAft>
                <a:spcPts val="0"/>
              </a:spcAft>
              <a:defRPr sz="1346"/>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16">
            <a:extLst>
              <a:ext uri="{FF2B5EF4-FFF2-40B4-BE49-F238E27FC236}">
                <a16:creationId xmlns:a16="http://schemas.microsoft.com/office/drawing/2014/main" id="{64D35BDA-2E47-4D0F-837B-7C8A5ED10A5E}"/>
              </a:ext>
            </a:extLst>
          </p:cNvPr>
          <p:cNvSpPr>
            <a:spLocks noGrp="1"/>
          </p:cNvSpPr>
          <p:nvPr>
            <p:ph sz="quarter" idx="25"/>
          </p:nvPr>
        </p:nvSpPr>
        <p:spPr>
          <a:xfrm>
            <a:off x="2851567" y="4832598"/>
            <a:ext cx="6901840" cy="2198829"/>
          </a:xfrm>
          <a:solidFill>
            <a:schemeClr val="bg1">
              <a:lumMod val="95000"/>
            </a:schemeClr>
          </a:solidFill>
        </p:spPr>
        <p:txBody>
          <a:bodyPr lIns="252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346"/>
            </a:lvl4pPr>
            <a:lvl5pPr>
              <a:lnSpc>
                <a:spcPct val="100000"/>
              </a:lnSpc>
              <a:spcBef>
                <a:spcPts val="0"/>
              </a:spcBef>
              <a:spcAft>
                <a:spcPts val="0"/>
              </a:spcAft>
              <a:defRPr sz="1346"/>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2" name="Rectangle 21">
            <a:extLst>
              <a:ext uri="{FF2B5EF4-FFF2-40B4-BE49-F238E27FC236}">
                <a16:creationId xmlns:a16="http://schemas.microsoft.com/office/drawing/2014/main" id="{2BA2F876-29AE-46C6-AEBD-41727EB1BFCD}"/>
              </a:ext>
            </a:extLst>
          </p:cNvPr>
          <p:cNvSpPr/>
          <p:nvPr userDrawn="1"/>
        </p:nvSpPr>
        <p:spPr>
          <a:xfrm>
            <a:off x="10049322" y="15880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3" name="Espace réservé du texte 45">
            <a:extLst>
              <a:ext uri="{FF2B5EF4-FFF2-40B4-BE49-F238E27FC236}">
                <a16:creationId xmlns:a16="http://schemas.microsoft.com/office/drawing/2014/main" id="{BA911CB8-9484-47CB-8F35-C906A2A0AD8D}"/>
              </a:ext>
            </a:extLst>
          </p:cNvPr>
          <p:cNvSpPr>
            <a:spLocks noGrp="1"/>
          </p:cNvSpPr>
          <p:nvPr>
            <p:ph type="body" sz="quarter" idx="31" hasCustomPrompt="1"/>
          </p:nvPr>
        </p:nvSpPr>
        <p:spPr>
          <a:xfrm>
            <a:off x="10001029" y="1182159"/>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
        <p:nvSpPr>
          <p:cNvPr id="4" name="Espace réservé du pied de page 3">
            <a:extLst>
              <a:ext uri="{FF2B5EF4-FFF2-40B4-BE49-F238E27FC236}">
                <a16:creationId xmlns:a16="http://schemas.microsoft.com/office/drawing/2014/main" id="{F476E2A9-7978-4654-85DA-C2EC7DBD0F71}"/>
              </a:ext>
            </a:extLst>
          </p:cNvPr>
          <p:cNvSpPr>
            <a:spLocks noGrp="1"/>
          </p:cNvSpPr>
          <p:nvPr>
            <p:ph type="ftr" sz="quarter" idx="3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385FC1B4-7ADC-45A8-920E-56889642505F}"/>
              </a:ext>
            </a:extLst>
          </p:cNvPr>
          <p:cNvSpPr>
            <a:spLocks noGrp="1"/>
          </p:cNvSpPr>
          <p:nvPr>
            <p:ph type="sldNum" sz="quarter" idx="33"/>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4072156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gauche - 1 droit">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372681" y="1676397"/>
            <a:ext cx="6248411" cy="3806650"/>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0303" y="13040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7040619" y="1687197"/>
            <a:ext cx="6248411" cy="3806650"/>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7028241" y="13148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contenu 6">
            <a:extLst>
              <a:ext uri="{FF2B5EF4-FFF2-40B4-BE49-F238E27FC236}">
                <a16:creationId xmlns:a16="http://schemas.microsoft.com/office/drawing/2014/main" id="{F69908E9-D0DE-44C8-B046-6CC6F6E15A30}"/>
              </a:ext>
            </a:extLst>
          </p:cNvPr>
          <p:cNvSpPr>
            <a:spLocks noGrp="1"/>
          </p:cNvSpPr>
          <p:nvPr>
            <p:ph sz="quarter" idx="16"/>
          </p:nvPr>
        </p:nvSpPr>
        <p:spPr>
          <a:xfrm>
            <a:off x="385059" y="5856110"/>
            <a:ext cx="12916349" cy="1268848"/>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21">
            <a:extLst>
              <a:ext uri="{FF2B5EF4-FFF2-40B4-BE49-F238E27FC236}">
                <a16:creationId xmlns:a16="http://schemas.microsoft.com/office/drawing/2014/main" id="{DBF4BB8C-DED0-4289-AD1C-95B93D6B32A1}"/>
              </a:ext>
            </a:extLst>
          </p:cNvPr>
          <p:cNvSpPr>
            <a:spLocks noGrp="1"/>
          </p:cNvSpPr>
          <p:nvPr>
            <p:ph type="body" sz="quarter" idx="22" hasCustomPrompt="1"/>
          </p:nvPr>
        </p:nvSpPr>
        <p:spPr>
          <a:xfrm rot="5400000">
            <a:off x="3346909" y="4151598"/>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21" name="Espace réservé du texte 21">
            <a:extLst>
              <a:ext uri="{FF2B5EF4-FFF2-40B4-BE49-F238E27FC236}">
                <a16:creationId xmlns:a16="http://schemas.microsoft.com/office/drawing/2014/main" id="{3EA0B24B-3585-481F-B515-705C8343FCDF}"/>
              </a:ext>
            </a:extLst>
          </p:cNvPr>
          <p:cNvSpPr>
            <a:spLocks noGrp="1"/>
          </p:cNvSpPr>
          <p:nvPr>
            <p:ph type="body" sz="quarter" idx="27" hasCustomPrompt="1"/>
          </p:nvPr>
        </p:nvSpPr>
        <p:spPr>
          <a:xfrm rot="5400000">
            <a:off x="10007251" y="4185916"/>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22" name="Rectangle 21">
            <a:extLst>
              <a:ext uri="{FF2B5EF4-FFF2-40B4-BE49-F238E27FC236}">
                <a16:creationId xmlns:a16="http://schemas.microsoft.com/office/drawing/2014/main" id="{61782246-5BEA-4F2E-A75B-C5AD260288EA}"/>
              </a:ext>
            </a:extLst>
          </p:cNvPr>
          <p:cNvSpPr/>
          <p:nvPr userDrawn="1"/>
        </p:nvSpPr>
        <p:spPr>
          <a:xfrm>
            <a:off x="437842" y="5823344"/>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5" name="Espace réservé du texte 45">
            <a:extLst>
              <a:ext uri="{FF2B5EF4-FFF2-40B4-BE49-F238E27FC236}">
                <a16:creationId xmlns:a16="http://schemas.microsoft.com/office/drawing/2014/main" id="{BF813A6A-2CA9-4EEE-AB1B-C0CC1E32A526}"/>
              </a:ext>
            </a:extLst>
          </p:cNvPr>
          <p:cNvSpPr>
            <a:spLocks noGrp="1"/>
          </p:cNvSpPr>
          <p:nvPr>
            <p:ph type="body" sz="quarter" idx="31" hasCustomPrompt="1"/>
          </p:nvPr>
        </p:nvSpPr>
        <p:spPr>
          <a:xfrm>
            <a:off x="389550" y="5417425"/>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1276256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auts - 2 bas - conc">
    <p:spTree>
      <p:nvGrpSpPr>
        <p:cNvPr id="1" name=""/>
        <p:cNvGrpSpPr/>
        <p:nvPr/>
      </p:nvGrpSpPr>
      <p:grpSpPr>
        <a:xfrm>
          <a:off x="0" y="0"/>
          <a:ext cx="0" cy="0"/>
          <a:chOff x="0" y="0"/>
          <a:chExt cx="0" cy="0"/>
        </a:xfrm>
      </p:grpSpPr>
      <p:sp>
        <p:nvSpPr>
          <p:cNvPr id="28" name="Espace réservé du contenu 16">
            <a:extLst>
              <a:ext uri="{FF2B5EF4-FFF2-40B4-BE49-F238E27FC236}">
                <a16:creationId xmlns:a16="http://schemas.microsoft.com/office/drawing/2014/main" id="{00B61D89-854A-47B7-B1F0-313ED6161E5A}"/>
              </a:ext>
            </a:extLst>
          </p:cNvPr>
          <p:cNvSpPr>
            <a:spLocks noGrp="1"/>
          </p:cNvSpPr>
          <p:nvPr>
            <p:ph sz="quarter" idx="28" hasCustomPrompt="1"/>
          </p:nvPr>
        </p:nvSpPr>
        <p:spPr>
          <a:xfrm>
            <a:off x="5542293" y="4531273"/>
            <a:ext cx="4936286"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contenu 16">
            <a:extLst>
              <a:ext uri="{FF2B5EF4-FFF2-40B4-BE49-F238E27FC236}">
                <a16:creationId xmlns:a16="http://schemas.microsoft.com/office/drawing/2014/main" id="{6CCEB642-504E-4E37-9029-134A8DEE7368}"/>
              </a:ext>
            </a:extLst>
          </p:cNvPr>
          <p:cNvSpPr>
            <a:spLocks noGrp="1"/>
          </p:cNvSpPr>
          <p:nvPr>
            <p:ph sz="quarter" idx="27" hasCustomPrompt="1"/>
          </p:nvPr>
        </p:nvSpPr>
        <p:spPr>
          <a:xfrm>
            <a:off x="360303" y="4531273"/>
            <a:ext cx="4969552"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0303" y="1304021"/>
            <a:ext cx="49591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5519471" y="1314821"/>
            <a:ext cx="49591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hasCustomPrompt="1"/>
          </p:nvPr>
        </p:nvSpPr>
        <p:spPr>
          <a:xfrm>
            <a:off x="372681" y="1676397"/>
            <a:ext cx="4957174"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5519472" y="1698685"/>
            <a:ext cx="4959108"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346"/>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contenu 6">
            <a:extLst>
              <a:ext uri="{FF2B5EF4-FFF2-40B4-BE49-F238E27FC236}">
                <a16:creationId xmlns:a16="http://schemas.microsoft.com/office/drawing/2014/main" id="{7B6FE91D-1483-4AD1-A173-70090BDE7977}"/>
              </a:ext>
            </a:extLst>
          </p:cNvPr>
          <p:cNvSpPr>
            <a:spLocks noGrp="1"/>
          </p:cNvSpPr>
          <p:nvPr>
            <p:ph sz="quarter" idx="17"/>
          </p:nvPr>
        </p:nvSpPr>
        <p:spPr>
          <a:xfrm>
            <a:off x="10729711" y="1744057"/>
            <a:ext cx="2625492" cy="5356891"/>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4" name="Espace réservé du texte 21">
            <a:extLst>
              <a:ext uri="{FF2B5EF4-FFF2-40B4-BE49-F238E27FC236}">
                <a16:creationId xmlns:a16="http://schemas.microsoft.com/office/drawing/2014/main" id="{2C1399FD-89A4-4251-8F97-D88E57327B0A}"/>
              </a:ext>
            </a:extLst>
          </p:cNvPr>
          <p:cNvSpPr>
            <a:spLocks noGrp="1"/>
          </p:cNvSpPr>
          <p:nvPr>
            <p:ph type="body" sz="quarter" idx="22" hasCustomPrompt="1"/>
          </p:nvPr>
        </p:nvSpPr>
        <p:spPr>
          <a:xfrm rot="5400000">
            <a:off x="2729603" y="3353030"/>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1A0C490-6E58-4BDF-8315-83FB25EB3D6D}"/>
              </a:ext>
            </a:extLst>
          </p:cNvPr>
          <p:cNvSpPr>
            <a:spLocks noGrp="1"/>
          </p:cNvSpPr>
          <p:nvPr>
            <p:ph type="body" sz="quarter" idx="29" hasCustomPrompt="1"/>
          </p:nvPr>
        </p:nvSpPr>
        <p:spPr>
          <a:xfrm rot="5400000">
            <a:off x="7846673" y="3391604"/>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6" name="Rectangle 45">
            <a:extLst>
              <a:ext uri="{FF2B5EF4-FFF2-40B4-BE49-F238E27FC236}">
                <a16:creationId xmlns:a16="http://schemas.microsoft.com/office/drawing/2014/main" id="{5B873B2A-3816-41E4-8A8B-22831FCFB1AF}"/>
              </a:ext>
            </a:extLst>
          </p:cNvPr>
          <p:cNvSpPr/>
          <p:nvPr userDrawn="1"/>
        </p:nvSpPr>
        <p:spPr>
          <a:xfrm>
            <a:off x="10724944" y="1620447"/>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47" name="Espace réservé du texte 45">
            <a:extLst>
              <a:ext uri="{FF2B5EF4-FFF2-40B4-BE49-F238E27FC236}">
                <a16:creationId xmlns:a16="http://schemas.microsoft.com/office/drawing/2014/main" id="{A6624DA8-730D-4A57-8E5A-C52B579696BD}"/>
              </a:ext>
            </a:extLst>
          </p:cNvPr>
          <p:cNvSpPr>
            <a:spLocks noGrp="1"/>
          </p:cNvSpPr>
          <p:nvPr>
            <p:ph type="body" sz="quarter" idx="31" hasCustomPrompt="1"/>
          </p:nvPr>
        </p:nvSpPr>
        <p:spPr>
          <a:xfrm>
            <a:off x="10676651" y="1214528"/>
            <a:ext cx="2731258" cy="694412"/>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3083416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auts - 2 bas">
    <p:spTree>
      <p:nvGrpSpPr>
        <p:cNvPr id="1" name=""/>
        <p:cNvGrpSpPr/>
        <p:nvPr/>
      </p:nvGrpSpPr>
      <p:grpSpPr>
        <a:xfrm>
          <a:off x="0" y="0"/>
          <a:ext cx="0" cy="0"/>
          <a:chOff x="0" y="0"/>
          <a:chExt cx="0" cy="0"/>
        </a:xfrm>
      </p:grpSpPr>
      <p:sp>
        <p:nvSpPr>
          <p:cNvPr id="28" name="Espace réservé du contenu 16">
            <a:extLst>
              <a:ext uri="{FF2B5EF4-FFF2-40B4-BE49-F238E27FC236}">
                <a16:creationId xmlns:a16="http://schemas.microsoft.com/office/drawing/2014/main" id="{00B61D89-854A-47B7-B1F0-313ED6161E5A}"/>
              </a:ext>
            </a:extLst>
          </p:cNvPr>
          <p:cNvSpPr>
            <a:spLocks noGrp="1"/>
          </p:cNvSpPr>
          <p:nvPr>
            <p:ph sz="quarter" idx="28" hasCustomPrompt="1"/>
          </p:nvPr>
        </p:nvSpPr>
        <p:spPr>
          <a:xfrm>
            <a:off x="7029591" y="4531273"/>
            <a:ext cx="6260789"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contenu 16">
            <a:extLst>
              <a:ext uri="{FF2B5EF4-FFF2-40B4-BE49-F238E27FC236}">
                <a16:creationId xmlns:a16="http://schemas.microsoft.com/office/drawing/2014/main" id="{6CCEB642-504E-4E37-9029-134A8DEE7368}"/>
              </a:ext>
            </a:extLst>
          </p:cNvPr>
          <p:cNvSpPr>
            <a:spLocks noGrp="1"/>
          </p:cNvSpPr>
          <p:nvPr>
            <p:ph sz="quarter" idx="27" hasCustomPrompt="1"/>
          </p:nvPr>
        </p:nvSpPr>
        <p:spPr>
          <a:xfrm>
            <a:off x="366491" y="4531273"/>
            <a:ext cx="6260789"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6491" y="13040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7029591" y="13148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hasCustomPrompt="1"/>
          </p:nvPr>
        </p:nvSpPr>
        <p:spPr>
          <a:xfrm>
            <a:off x="366491" y="1676397"/>
            <a:ext cx="6260789"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7029591" y="1698685"/>
            <a:ext cx="6260789"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346"/>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4" name="Espace réservé du texte 21">
            <a:extLst>
              <a:ext uri="{FF2B5EF4-FFF2-40B4-BE49-F238E27FC236}">
                <a16:creationId xmlns:a16="http://schemas.microsoft.com/office/drawing/2014/main" id="{2C1399FD-89A4-4251-8F97-D88E57327B0A}"/>
              </a:ext>
            </a:extLst>
          </p:cNvPr>
          <p:cNvSpPr>
            <a:spLocks noGrp="1"/>
          </p:cNvSpPr>
          <p:nvPr>
            <p:ph type="body" sz="quarter" idx="22" hasCustomPrompt="1"/>
          </p:nvPr>
        </p:nvSpPr>
        <p:spPr>
          <a:xfrm rot="5400000">
            <a:off x="3349550" y="3036261"/>
            <a:ext cx="302769" cy="286784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1A0C490-6E58-4BDF-8315-83FB25EB3D6D}"/>
              </a:ext>
            </a:extLst>
          </p:cNvPr>
          <p:cNvSpPr>
            <a:spLocks noGrp="1"/>
          </p:cNvSpPr>
          <p:nvPr>
            <p:ph type="body" sz="quarter" idx="29" hasCustomPrompt="1"/>
          </p:nvPr>
        </p:nvSpPr>
        <p:spPr>
          <a:xfrm rot="5400000">
            <a:off x="10002548" y="3065050"/>
            <a:ext cx="282742" cy="286784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Tree>
    <p:extLst>
      <p:ext uri="{BB962C8B-B14F-4D97-AF65-F5344CB8AC3E}">
        <p14:creationId xmlns:p14="http://schemas.microsoft.com/office/powerpoint/2010/main" val="3594302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gauches - 2 droits">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375908" y="1609018"/>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22" name="Espace réservé du texte 21">
            <a:extLst>
              <a:ext uri="{FF2B5EF4-FFF2-40B4-BE49-F238E27FC236}">
                <a16:creationId xmlns:a16="http://schemas.microsoft.com/office/drawing/2014/main" id="{29CAB487-2443-4BBC-A57F-D7BCBE43980C}"/>
              </a:ext>
            </a:extLst>
          </p:cNvPr>
          <p:cNvSpPr>
            <a:spLocks noGrp="1"/>
          </p:cNvSpPr>
          <p:nvPr>
            <p:ph type="body" sz="quarter" idx="22"/>
          </p:nvPr>
        </p:nvSpPr>
        <p:spPr>
          <a:xfrm>
            <a:off x="7649137" y="1752115"/>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3530" y="1302018"/>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contenu 16">
            <a:extLst>
              <a:ext uri="{FF2B5EF4-FFF2-40B4-BE49-F238E27FC236}">
                <a16:creationId xmlns:a16="http://schemas.microsoft.com/office/drawing/2014/main" id="{3B2D3B00-4A49-4AB5-9119-84D71A15C876}"/>
              </a:ext>
            </a:extLst>
          </p:cNvPr>
          <p:cNvSpPr>
            <a:spLocks noGrp="1"/>
          </p:cNvSpPr>
          <p:nvPr>
            <p:ph sz="quarter" idx="25"/>
          </p:nvPr>
        </p:nvSpPr>
        <p:spPr>
          <a:xfrm>
            <a:off x="375908" y="3227618"/>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7" name="Espace réservé du texte 21">
            <a:extLst>
              <a:ext uri="{FF2B5EF4-FFF2-40B4-BE49-F238E27FC236}">
                <a16:creationId xmlns:a16="http://schemas.microsoft.com/office/drawing/2014/main" id="{E6C3D761-EDF3-4182-B56A-767D36D3B46D}"/>
              </a:ext>
            </a:extLst>
          </p:cNvPr>
          <p:cNvSpPr>
            <a:spLocks noGrp="1"/>
          </p:cNvSpPr>
          <p:nvPr>
            <p:ph type="body" sz="quarter" idx="26"/>
          </p:nvPr>
        </p:nvSpPr>
        <p:spPr>
          <a:xfrm>
            <a:off x="7649137" y="3370714"/>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38" name="Espace réservé du texte 33">
            <a:extLst>
              <a:ext uri="{FF2B5EF4-FFF2-40B4-BE49-F238E27FC236}">
                <a16:creationId xmlns:a16="http://schemas.microsoft.com/office/drawing/2014/main" id="{0BB67FA1-E1FB-4343-89F6-DF8309045547}"/>
              </a:ext>
            </a:extLst>
          </p:cNvPr>
          <p:cNvSpPr>
            <a:spLocks noGrp="1"/>
          </p:cNvSpPr>
          <p:nvPr>
            <p:ph type="body" sz="quarter" idx="27"/>
          </p:nvPr>
        </p:nvSpPr>
        <p:spPr>
          <a:xfrm>
            <a:off x="363530" y="2920618"/>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contenu 16">
            <a:extLst>
              <a:ext uri="{FF2B5EF4-FFF2-40B4-BE49-F238E27FC236}">
                <a16:creationId xmlns:a16="http://schemas.microsoft.com/office/drawing/2014/main" id="{0477997F-08B0-4989-B142-7176EBBE04EF}"/>
              </a:ext>
            </a:extLst>
          </p:cNvPr>
          <p:cNvSpPr>
            <a:spLocks noGrp="1"/>
          </p:cNvSpPr>
          <p:nvPr>
            <p:ph sz="quarter" idx="28"/>
          </p:nvPr>
        </p:nvSpPr>
        <p:spPr>
          <a:xfrm>
            <a:off x="375908" y="4850553"/>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21">
            <a:extLst>
              <a:ext uri="{FF2B5EF4-FFF2-40B4-BE49-F238E27FC236}">
                <a16:creationId xmlns:a16="http://schemas.microsoft.com/office/drawing/2014/main" id="{652A242B-8180-4256-A15A-57F77CD97350}"/>
              </a:ext>
            </a:extLst>
          </p:cNvPr>
          <p:cNvSpPr>
            <a:spLocks noGrp="1"/>
          </p:cNvSpPr>
          <p:nvPr>
            <p:ph type="body" sz="quarter" idx="29"/>
          </p:nvPr>
        </p:nvSpPr>
        <p:spPr>
          <a:xfrm>
            <a:off x="7649137" y="4993649"/>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Modifier les styles du texte du masque</a:t>
            </a:r>
          </a:p>
        </p:txBody>
      </p:sp>
      <p:sp>
        <p:nvSpPr>
          <p:cNvPr id="41" name="Espace réservé du texte 33">
            <a:extLst>
              <a:ext uri="{FF2B5EF4-FFF2-40B4-BE49-F238E27FC236}">
                <a16:creationId xmlns:a16="http://schemas.microsoft.com/office/drawing/2014/main" id="{A5782944-53F6-4179-80EF-E2735700122D}"/>
              </a:ext>
            </a:extLst>
          </p:cNvPr>
          <p:cNvSpPr>
            <a:spLocks noGrp="1"/>
          </p:cNvSpPr>
          <p:nvPr>
            <p:ph type="body" sz="quarter" idx="30"/>
          </p:nvPr>
        </p:nvSpPr>
        <p:spPr>
          <a:xfrm>
            <a:off x="363530" y="4543553"/>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17">
            <a:extLst>
              <a:ext uri="{FF2B5EF4-FFF2-40B4-BE49-F238E27FC236}">
                <a16:creationId xmlns:a16="http://schemas.microsoft.com/office/drawing/2014/main" id="{16A8FD3D-84EA-49D2-AF4C-A47D6BE47412}"/>
              </a:ext>
            </a:extLst>
          </p:cNvPr>
          <p:cNvSpPr>
            <a:spLocks noGrp="1"/>
          </p:cNvSpPr>
          <p:nvPr>
            <p:ph idx="21" hasCustomPrompt="1"/>
          </p:nvPr>
        </p:nvSpPr>
        <p:spPr>
          <a:xfrm>
            <a:off x="8193811" y="1292534"/>
            <a:ext cx="5122147" cy="2335452"/>
          </a:xfrm>
          <a:solidFill>
            <a:schemeClr val="bg1"/>
          </a:solidFill>
          <a:ln w="19050">
            <a:noFill/>
          </a:ln>
          <a:effectLst>
            <a:outerShdw blurRad="50800" dist="38100" dir="2700000" algn="tl" rotWithShape="0">
              <a:prstClr val="black">
                <a:alpha val="40000"/>
              </a:prstClr>
            </a:outerShdw>
          </a:effectLst>
        </p:spPr>
        <p:txBody>
          <a:bodyPr/>
          <a:lstStyle>
            <a:lvl1pPr marL="0" indent="0">
              <a:buNone/>
              <a:defRPr baseline="0">
                <a:solidFill>
                  <a:schemeClr val="tx1"/>
                </a:solidFill>
                <a:latin typeface="+mj-lt"/>
              </a:defRPr>
            </a:lvl1pPr>
          </a:lstStyle>
          <a:p>
            <a:pPr>
              <a:defRPr/>
            </a:pPr>
            <a:r>
              <a:rPr lang="fr-FR" dirty="0">
                <a:solidFill>
                  <a:srgbClr val="000000"/>
                </a:solidFill>
              </a:rPr>
              <a:t>Insérez une image ou un graphique</a:t>
            </a:r>
          </a:p>
        </p:txBody>
      </p:sp>
      <p:sp>
        <p:nvSpPr>
          <p:cNvPr id="18" name="Espace réservé du contenu 17">
            <a:extLst>
              <a:ext uri="{FF2B5EF4-FFF2-40B4-BE49-F238E27FC236}">
                <a16:creationId xmlns:a16="http://schemas.microsoft.com/office/drawing/2014/main" id="{2954EDDD-DE6D-4AC5-BC72-2A6CF872E400}"/>
              </a:ext>
            </a:extLst>
          </p:cNvPr>
          <p:cNvSpPr>
            <a:spLocks noGrp="1"/>
          </p:cNvSpPr>
          <p:nvPr>
            <p:ph idx="31" hasCustomPrompt="1"/>
          </p:nvPr>
        </p:nvSpPr>
        <p:spPr>
          <a:xfrm>
            <a:off x="8193811" y="3764918"/>
            <a:ext cx="5122147" cy="2335452"/>
          </a:xfrm>
          <a:solidFill>
            <a:schemeClr val="bg1"/>
          </a:solidFill>
          <a:ln w="19050">
            <a:noFill/>
          </a:ln>
          <a:effectLst>
            <a:outerShdw blurRad="50800" dist="38100" dir="2700000" algn="tl" rotWithShape="0">
              <a:prstClr val="black">
                <a:alpha val="40000"/>
              </a:prstClr>
            </a:outerShdw>
          </a:effectLst>
        </p:spPr>
        <p:txBody>
          <a:bodyPr/>
          <a:lstStyle>
            <a:lvl1pPr marL="0" indent="0">
              <a:buNone/>
              <a:defRPr baseline="0">
                <a:solidFill>
                  <a:schemeClr val="tx1"/>
                </a:solidFill>
                <a:latin typeface="+mj-lt"/>
              </a:defRPr>
            </a:lvl1pPr>
          </a:lstStyle>
          <a:p>
            <a:pPr>
              <a:defRPr/>
            </a:pPr>
            <a:r>
              <a:rPr lang="fr-FR" dirty="0">
                <a:solidFill>
                  <a:srgbClr val="000000"/>
                </a:solidFill>
              </a:rPr>
              <a:t>Insérez une image ou un graphique</a:t>
            </a:r>
          </a:p>
        </p:txBody>
      </p:sp>
      <p:sp>
        <p:nvSpPr>
          <p:cNvPr id="21" name="Espace réservé du contenu 6">
            <a:extLst>
              <a:ext uri="{FF2B5EF4-FFF2-40B4-BE49-F238E27FC236}">
                <a16:creationId xmlns:a16="http://schemas.microsoft.com/office/drawing/2014/main" id="{C8F50C0E-7BA2-46B8-91EB-44AD7CC11897}"/>
              </a:ext>
            </a:extLst>
          </p:cNvPr>
          <p:cNvSpPr>
            <a:spLocks noGrp="1"/>
          </p:cNvSpPr>
          <p:nvPr>
            <p:ph sz="quarter" idx="16"/>
          </p:nvPr>
        </p:nvSpPr>
        <p:spPr>
          <a:xfrm>
            <a:off x="387867" y="6584165"/>
            <a:ext cx="12952429" cy="639485"/>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3" name="Rectangle 22">
            <a:extLst>
              <a:ext uri="{FF2B5EF4-FFF2-40B4-BE49-F238E27FC236}">
                <a16:creationId xmlns:a16="http://schemas.microsoft.com/office/drawing/2014/main" id="{C976577D-EB91-4E31-9C88-1FACD16229FA}"/>
              </a:ext>
            </a:extLst>
          </p:cNvPr>
          <p:cNvSpPr/>
          <p:nvPr userDrawn="1"/>
        </p:nvSpPr>
        <p:spPr>
          <a:xfrm>
            <a:off x="437842" y="65022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4" name="Espace réservé du texte 45">
            <a:extLst>
              <a:ext uri="{FF2B5EF4-FFF2-40B4-BE49-F238E27FC236}">
                <a16:creationId xmlns:a16="http://schemas.microsoft.com/office/drawing/2014/main" id="{2C3BAFC2-14C9-4340-B982-CCD43A54FDB7}"/>
              </a:ext>
            </a:extLst>
          </p:cNvPr>
          <p:cNvSpPr>
            <a:spLocks noGrp="1"/>
          </p:cNvSpPr>
          <p:nvPr>
            <p:ph type="body" sz="quarter" idx="32" hasCustomPrompt="1"/>
          </p:nvPr>
        </p:nvSpPr>
        <p:spPr>
          <a:xfrm>
            <a:off x="389550" y="6096358"/>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322776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tric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022F35F-B14C-424E-B5AD-164409941DAB}"/>
              </a:ext>
            </a:extLst>
          </p:cNvPr>
          <p:cNvSpPr>
            <a:spLocks noGrp="1"/>
          </p:cNvSpPr>
          <p:nvPr>
            <p:ph type="title"/>
          </p:nvPr>
        </p:nvSpPr>
        <p:spPr/>
        <p:txBody>
          <a:bodyPr/>
          <a:lstStyle/>
          <a:p>
            <a:r>
              <a:rPr lang="fr-FR"/>
              <a:t>Modifiez le style du titre</a:t>
            </a:r>
          </a:p>
        </p:txBody>
      </p:sp>
      <p:sp>
        <p:nvSpPr>
          <p:cNvPr id="21" name="Espace réservé du contenu 16">
            <a:extLst>
              <a:ext uri="{FF2B5EF4-FFF2-40B4-BE49-F238E27FC236}">
                <a16:creationId xmlns:a16="http://schemas.microsoft.com/office/drawing/2014/main" id="{00A1BDEB-EC13-4B5F-9382-7420358991BC}"/>
              </a:ext>
            </a:extLst>
          </p:cNvPr>
          <p:cNvSpPr>
            <a:spLocks noGrp="1"/>
          </p:cNvSpPr>
          <p:nvPr>
            <p:ph sz="quarter" idx="24"/>
          </p:nvPr>
        </p:nvSpPr>
        <p:spPr>
          <a:xfrm>
            <a:off x="4833984" y="1609018"/>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2" name="Espace réservé du texte 33">
            <a:extLst>
              <a:ext uri="{FF2B5EF4-FFF2-40B4-BE49-F238E27FC236}">
                <a16:creationId xmlns:a16="http://schemas.microsoft.com/office/drawing/2014/main" id="{7A47970A-9986-4926-B55B-544CB3327A28}"/>
              </a:ext>
            </a:extLst>
          </p:cNvPr>
          <p:cNvSpPr>
            <a:spLocks noGrp="1"/>
          </p:cNvSpPr>
          <p:nvPr>
            <p:ph type="body" sz="quarter" idx="23" hasCustomPrompt="1"/>
          </p:nvPr>
        </p:nvSpPr>
        <p:spPr>
          <a:xfrm>
            <a:off x="4828533" y="1302018"/>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contenu 16">
            <a:extLst>
              <a:ext uri="{FF2B5EF4-FFF2-40B4-BE49-F238E27FC236}">
                <a16:creationId xmlns:a16="http://schemas.microsoft.com/office/drawing/2014/main" id="{A0779DDF-0B67-454A-9597-92CAA47244A8}"/>
              </a:ext>
            </a:extLst>
          </p:cNvPr>
          <p:cNvSpPr>
            <a:spLocks noGrp="1"/>
          </p:cNvSpPr>
          <p:nvPr>
            <p:ph sz="quarter" idx="25"/>
          </p:nvPr>
        </p:nvSpPr>
        <p:spPr>
          <a:xfrm>
            <a:off x="4833984" y="5290363"/>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Espace réservé du texte 33">
            <a:extLst>
              <a:ext uri="{FF2B5EF4-FFF2-40B4-BE49-F238E27FC236}">
                <a16:creationId xmlns:a16="http://schemas.microsoft.com/office/drawing/2014/main" id="{26280DCD-50AF-45ED-997B-5DE4B66CD8FD}"/>
              </a:ext>
            </a:extLst>
          </p:cNvPr>
          <p:cNvSpPr>
            <a:spLocks noGrp="1"/>
          </p:cNvSpPr>
          <p:nvPr>
            <p:ph type="body" sz="quarter" idx="26" hasCustomPrompt="1"/>
          </p:nvPr>
        </p:nvSpPr>
        <p:spPr>
          <a:xfrm>
            <a:off x="4828533" y="4983363"/>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7" name="Espace réservé du contenu 16">
            <a:extLst>
              <a:ext uri="{FF2B5EF4-FFF2-40B4-BE49-F238E27FC236}">
                <a16:creationId xmlns:a16="http://schemas.microsoft.com/office/drawing/2014/main" id="{7663D4A8-3E7B-449B-B09C-3B199335317E}"/>
              </a:ext>
            </a:extLst>
          </p:cNvPr>
          <p:cNvSpPr>
            <a:spLocks noGrp="1"/>
          </p:cNvSpPr>
          <p:nvPr>
            <p:ph sz="quarter" idx="27"/>
          </p:nvPr>
        </p:nvSpPr>
        <p:spPr>
          <a:xfrm>
            <a:off x="368980" y="3303846"/>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8" name="Espace réservé du texte 33">
            <a:extLst>
              <a:ext uri="{FF2B5EF4-FFF2-40B4-BE49-F238E27FC236}">
                <a16:creationId xmlns:a16="http://schemas.microsoft.com/office/drawing/2014/main" id="{C028BE11-C196-4315-A928-159E0495427A}"/>
              </a:ext>
            </a:extLst>
          </p:cNvPr>
          <p:cNvSpPr>
            <a:spLocks noGrp="1"/>
          </p:cNvSpPr>
          <p:nvPr>
            <p:ph type="body" sz="quarter" idx="28" hasCustomPrompt="1"/>
          </p:nvPr>
        </p:nvSpPr>
        <p:spPr>
          <a:xfrm>
            <a:off x="363530" y="2996846"/>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9" name="Espace réservé du contenu 16">
            <a:extLst>
              <a:ext uri="{FF2B5EF4-FFF2-40B4-BE49-F238E27FC236}">
                <a16:creationId xmlns:a16="http://schemas.microsoft.com/office/drawing/2014/main" id="{FD87F622-B8C2-4E65-B312-D6328284603A}"/>
              </a:ext>
            </a:extLst>
          </p:cNvPr>
          <p:cNvSpPr>
            <a:spLocks noGrp="1"/>
          </p:cNvSpPr>
          <p:nvPr>
            <p:ph sz="quarter" idx="29"/>
          </p:nvPr>
        </p:nvSpPr>
        <p:spPr>
          <a:xfrm>
            <a:off x="9272057" y="3302001"/>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33">
            <a:extLst>
              <a:ext uri="{FF2B5EF4-FFF2-40B4-BE49-F238E27FC236}">
                <a16:creationId xmlns:a16="http://schemas.microsoft.com/office/drawing/2014/main" id="{EB22ACEB-A084-42A9-BFF6-0AF9EE2900FE}"/>
              </a:ext>
            </a:extLst>
          </p:cNvPr>
          <p:cNvSpPr>
            <a:spLocks noGrp="1"/>
          </p:cNvSpPr>
          <p:nvPr>
            <p:ph type="body" sz="quarter" idx="30" hasCustomPrompt="1"/>
          </p:nvPr>
        </p:nvSpPr>
        <p:spPr>
          <a:xfrm>
            <a:off x="9266607" y="2995001"/>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1" name="Espace réservé du texte 21">
            <a:extLst>
              <a:ext uri="{FF2B5EF4-FFF2-40B4-BE49-F238E27FC236}">
                <a16:creationId xmlns:a16="http://schemas.microsoft.com/office/drawing/2014/main" id="{44C32B5A-28FE-4ADC-80E4-0857904F8F31}"/>
              </a:ext>
            </a:extLst>
          </p:cNvPr>
          <p:cNvSpPr>
            <a:spLocks noGrp="1"/>
          </p:cNvSpPr>
          <p:nvPr>
            <p:ph type="body" sz="quarter" idx="22" hasCustomPrompt="1"/>
          </p:nvPr>
        </p:nvSpPr>
        <p:spPr>
          <a:xfrm rot="5400000">
            <a:off x="6688358" y="2870458"/>
            <a:ext cx="302769" cy="14869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3" name="Espace réservé du texte 21">
            <a:extLst>
              <a:ext uri="{FF2B5EF4-FFF2-40B4-BE49-F238E27FC236}">
                <a16:creationId xmlns:a16="http://schemas.microsoft.com/office/drawing/2014/main" id="{44E53144-87C2-414E-A560-7FDBCF3B402F}"/>
              </a:ext>
            </a:extLst>
          </p:cNvPr>
          <p:cNvSpPr>
            <a:spLocks noGrp="1"/>
          </p:cNvSpPr>
          <p:nvPr>
            <p:ph type="body" sz="quarter" idx="31" hasCustomPrompt="1"/>
          </p:nvPr>
        </p:nvSpPr>
        <p:spPr>
          <a:xfrm rot="16200000">
            <a:off x="6674895" y="4088116"/>
            <a:ext cx="302769" cy="14869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4" name="Espace réservé du texte 21">
            <a:extLst>
              <a:ext uri="{FF2B5EF4-FFF2-40B4-BE49-F238E27FC236}">
                <a16:creationId xmlns:a16="http://schemas.microsoft.com/office/drawing/2014/main" id="{0418D3D4-4E97-45A9-82D3-684320EF69D8}"/>
              </a:ext>
            </a:extLst>
          </p:cNvPr>
          <p:cNvSpPr>
            <a:spLocks noGrp="1"/>
          </p:cNvSpPr>
          <p:nvPr>
            <p:ph type="body" sz="quarter" idx="32" hasCustomPrompt="1"/>
          </p:nvPr>
        </p:nvSpPr>
        <p:spPr>
          <a:xfrm>
            <a:off x="4393967" y="3468268"/>
            <a:ext cx="302773" cy="148693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E26C602-3800-4894-B00A-73CEA98A36EE}"/>
              </a:ext>
            </a:extLst>
          </p:cNvPr>
          <p:cNvSpPr>
            <a:spLocks noGrp="1"/>
          </p:cNvSpPr>
          <p:nvPr>
            <p:ph type="body" sz="quarter" idx="33" hasCustomPrompt="1"/>
          </p:nvPr>
        </p:nvSpPr>
        <p:spPr>
          <a:xfrm rot="10800000">
            <a:off x="8955821" y="3488804"/>
            <a:ext cx="302773" cy="148693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6" name="Espace réservé du contenu 17">
            <a:extLst>
              <a:ext uri="{FF2B5EF4-FFF2-40B4-BE49-F238E27FC236}">
                <a16:creationId xmlns:a16="http://schemas.microsoft.com/office/drawing/2014/main" id="{05131363-FE01-4BC1-91AF-E4872AF0C740}"/>
              </a:ext>
            </a:extLst>
          </p:cNvPr>
          <p:cNvSpPr>
            <a:spLocks noGrp="1"/>
          </p:cNvSpPr>
          <p:nvPr>
            <p:ph idx="34" hasCustomPrompt="1"/>
          </p:nvPr>
        </p:nvSpPr>
        <p:spPr>
          <a:xfrm>
            <a:off x="5174616" y="3775105"/>
            <a:ext cx="3246291" cy="913575"/>
          </a:xfrm>
          <a:prstGeom prst="round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anchor="ctr" anchorCtr="1">
            <a:normAutofit/>
          </a:bodyPr>
          <a:lstStyle>
            <a:lvl1pPr marL="0" indent="0" algn="ctr">
              <a:buNone/>
              <a:defRPr sz="1795" b="1" baseline="0">
                <a:solidFill>
                  <a:schemeClr val="tx1"/>
                </a:solidFill>
                <a:latin typeface="+mj-lt"/>
              </a:defRPr>
            </a:lvl1pPr>
          </a:lstStyle>
          <a:p>
            <a:pPr>
              <a:defRPr/>
            </a:pPr>
            <a:r>
              <a:rPr lang="fr-FR" dirty="0">
                <a:solidFill>
                  <a:srgbClr val="000000"/>
                </a:solidFill>
              </a:rPr>
              <a:t>Cliquez pour la cible</a:t>
            </a:r>
          </a:p>
        </p:txBody>
      </p:sp>
      <p:sp>
        <p:nvSpPr>
          <p:cNvPr id="2" name="Espace réservé du pied de page 1">
            <a:extLst>
              <a:ext uri="{FF2B5EF4-FFF2-40B4-BE49-F238E27FC236}">
                <a16:creationId xmlns:a16="http://schemas.microsoft.com/office/drawing/2014/main" id="{DF505094-470F-4A41-9C18-25DC71093160}"/>
              </a:ext>
            </a:extLst>
          </p:cNvPr>
          <p:cNvSpPr>
            <a:spLocks noGrp="1"/>
          </p:cNvSpPr>
          <p:nvPr>
            <p:ph type="ftr" sz="quarter" idx="35"/>
          </p:nvPr>
        </p:nvSpPr>
        <p:spPr/>
        <p:txBody>
          <a:bodyPr/>
          <a:lstStyle/>
          <a:p>
            <a:r>
              <a:rPr lang="fr-FR"/>
              <a:t>ADOM - Evolutions réglementaires - 16 février 2023</a:t>
            </a:r>
          </a:p>
        </p:txBody>
      </p:sp>
      <p:sp>
        <p:nvSpPr>
          <p:cNvPr id="6" name="Espace réservé du numéro de diapositive 5">
            <a:extLst>
              <a:ext uri="{FF2B5EF4-FFF2-40B4-BE49-F238E27FC236}">
                <a16:creationId xmlns:a16="http://schemas.microsoft.com/office/drawing/2014/main" id="{A00EC9CD-2F18-424A-B2BA-7A2486FF79B8}"/>
              </a:ext>
            </a:extLst>
          </p:cNvPr>
          <p:cNvSpPr>
            <a:spLocks noGrp="1"/>
          </p:cNvSpPr>
          <p:nvPr>
            <p:ph type="sldNum" sz="quarter" idx="36"/>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69037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3">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996878D8-0ABA-4153-B4A1-48555F65A8CE}"/>
              </a:ext>
            </a:extLst>
          </p:cNvPr>
          <p:cNvPicPr>
            <a:picLocks noChangeAspect="1"/>
          </p:cNvPicPr>
          <p:nvPr userDrawn="1"/>
        </p:nvPicPr>
        <p:blipFill>
          <a:blip r:embed="rId2"/>
          <a:stretch>
            <a:fillRect/>
          </a:stretch>
        </p:blipFill>
        <p:spPr>
          <a:xfrm>
            <a:off x="1505393" y="0"/>
            <a:ext cx="8019496" cy="7694612"/>
          </a:xfrm>
          <a:prstGeom prst="rect">
            <a:avLst/>
          </a:prstGeom>
        </p:spPr>
      </p:pic>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3" name="Adressage">
            <a:extLst>
              <a:ext uri="{FF2B5EF4-FFF2-40B4-BE49-F238E27FC236}">
                <a16:creationId xmlns:a16="http://schemas.microsoft.com/office/drawing/2014/main" id="{68A9C78B-C716-4E88-9073-12DDFF59221C}"/>
              </a:ext>
            </a:extLst>
          </p:cNvPr>
          <p:cNvSpPr/>
          <p:nvPr userDrawn="1"/>
        </p:nvSpPr>
        <p:spPr>
          <a:xfrm>
            <a:off x="254000" y="3136900"/>
            <a:ext cx="2232000" cy="4140000"/>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Central Parc 2 • 11 avenue Parmentier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BP 72081 31019 Toulouse cedex 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rPr>
              <a:t>Tél. </a:t>
            </a:r>
            <a:r>
              <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rPr>
              <a:t>05 34 41 53 70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mn-l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ＭＳ Ｐゴシック" pitchFamily="34" charset="-128"/>
                <a:cs typeface="Arial" charset="0"/>
                <a:sym typeface="Georgia"/>
              </a:rPr>
              <a:t>337 630 792 </a:t>
            </a:r>
            <a:r>
              <a:rPr kumimoji="0" lang="fr-FR" sz="950" b="0" i="0" u="none" strike="noStrike" kern="0" cap="none" spc="0" normalizeH="0" baseline="0" noProof="0">
                <a:ln>
                  <a:noFill/>
                </a:ln>
                <a:solidFill>
                  <a:srgbClr val="0F6396"/>
                </a:solidFill>
                <a:effectLst/>
                <a:uLnTx/>
                <a:uFillTx/>
                <a:latin typeface="+mn-l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mn-l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a:ln>
                  <a:noFill/>
                </a:ln>
                <a:solidFill>
                  <a:srgbClr val="0F6396"/>
                </a:solidFill>
                <a:effectLst/>
                <a:uLnTx/>
                <a:uFillTx/>
                <a:latin typeface="+mn-l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mn-l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mn-lt"/>
              <a:ea typeface="+mn-ea"/>
              <a:cs typeface="+mn-cs"/>
              <a:sym typeface="Georgia"/>
            </a:endParaRPr>
          </a:p>
        </p:txBody>
      </p:sp>
      <p:sp>
        <p:nvSpPr>
          <p:cNvPr id="53" name="Rectangle 16">
            <a:extLst>
              <a:ext uri="{FF2B5EF4-FFF2-40B4-BE49-F238E27FC236}">
                <a16:creationId xmlns:a16="http://schemas.microsoft.com/office/drawing/2014/main" id="{51D6738B-B037-4013-A8A0-DBC8F00167D0}"/>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54" name="Espace réservé du texte 5">
            <a:extLst>
              <a:ext uri="{FF2B5EF4-FFF2-40B4-BE49-F238E27FC236}">
                <a16:creationId xmlns:a16="http://schemas.microsoft.com/office/drawing/2014/main" id="{34F5A92F-FC53-4ABE-B677-F98C8C4285B8}"/>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pic>
        <p:nvPicPr>
          <p:cNvPr id="3" name="Logo">
            <a:extLst>
              <a:ext uri="{FF2B5EF4-FFF2-40B4-BE49-F238E27FC236}">
                <a16:creationId xmlns:a16="http://schemas.microsoft.com/office/drawing/2014/main" id="{F374505F-5733-4E6A-ADBC-186FF8645D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 y="324000"/>
            <a:ext cx="3999472" cy="2412000"/>
          </a:xfrm>
          <a:prstGeom prst="rect">
            <a:avLst/>
          </a:prstGeom>
        </p:spPr>
      </p:pic>
    </p:spTree>
    <p:extLst>
      <p:ext uri="{BB962C8B-B14F-4D97-AF65-F5344CB8AC3E}">
        <p14:creationId xmlns:p14="http://schemas.microsoft.com/office/powerpoint/2010/main" val="3944795664"/>
      </p:ext>
    </p:extLst>
  </p:cSld>
  <p:clrMapOvr>
    <a:masterClrMapping/>
  </p:clrMapOvr>
  <p:extLst mod="1">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rectangles">
    <p:spTree>
      <p:nvGrpSpPr>
        <p:cNvPr id="1" name=""/>
        <p:cNvGrpSpPr/>
        <p:nvPr/>
      </p:nvGrpSpPr>
      <p:grpSpPr>
        <a:xfrm>
          <a:off x="0" y="0"/>
          <a:ext cx="0" cy="0"/>
          <a:chOff x="0" y="0"/>
          <a:chExt cx="0" cy="0"/>
        </a:xfrm>
      </p:grpSpPr>
      <p:sp>
        <p:nvSpPr>
          <p:cNvPr id="6" name="Espace réservé du texte 20">
            <a:extLst>
              <a:ext uri="{FF2B5EF4-FFF2-40B4-BE49-F238E27FC236}">
                <a16:creationId xmlns:a16="http://schemas.microsoft.com/office/drawing/2014/main" id="{B73A5F57-B0C7-4E4B-8FEE-D91DF295248F}"/>
              </a:ext>
            </a:extLst>
          </p:cNvPr>
          <p:cNvSpPr>
            <a:spLocks noGrp="1"/>
          </p:cNvSpPr>
          <p:nvPr>
            <p:ph type="body" sz="quarter" idx="16" hasCustomPrompt="1"/>
          </p:nvPr>
        </p:nvSpPr>
        <p:spPr>
          <a:xfrm>
            <a:off x="410171" y="1300229"/>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2" name="Espace réservé du texte 20">
            <a:extLst>
              <a:ext uri="{FF2B5EF4-FFF2-40B4-BE49-F238E27FC236}">
                <a16:creationId xmlns:a16="http://schemas.microsoft.com/office/drawing/2014/main" id="{390B5BE5-6CEE-4BB3-969A-C03DEA6B0D65}"/>
              </a:ext>
            </a:extLst>
          </p:cNvPr>
          <p:cNvSpPr>
            <a:spLocks noGrp="1"/>
          </p:cNvSpPr>
          <p:nvPr>
            <p:ph type="body" sz="quarter" idx="17" hasCustomPrompt="1"/>
          </p:nvPr>
        </p:nvSpPr>
        <p:spPr>
          <a:xfrm>
            <a:off x="410171" y="3269038"/>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3" name="Espace réservé du texte 20">
            <a:extLst>
              <a:ext uri="{FF2B5EF4-FFF2-40B4-BE49-F238E27FC236}">
                <a16:creationId xmlns:a16="http://schemas.microsoft.com/office/drawing/2014/main" id="{3D6C90B7-2C65-4DFA-B820-D5F343EFF553}"/>
              </a:ext>
            </a:extLst>
          </p:cNvPr>
          <p:cNvSpPr>
            <a:spLocks noGrp="1"/>
          </p:cNvSpPr>
          <p:nvPr>
            <p:ph type="body" sz="quarter" idx="18" hasCustomPrompt="1"/>
          </p:nvPr>
        </p:nvSpPr>
        <p:spPr>
          <a:xfrm>
            <a:off x="401327" y="5237847"/>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4" name="Espace réservé du texte 20">
            <a:extLst>
              <a:ext uri="{FF2B5EF4-FFF2-40B4-BE49-F238E27FC236}">
                <a16:creationId xmlns:a16="http://schemas.microsoft.com/office/drawing/2014/main" id="{1B8B8321-6362-4468-8DA5-3BDDCDE2A444}"/>
              </a:ext>
            </a:extLst>
          </p:cNvPr>
          <p:cNvSpPr>
            <a:spLocks noGrp="1"/>
          </p:cNvSpPr>
          <p:nvPr>
            <p:ph type="body" sz="quarter" idx="19" hasCustomPrompt="1"/>
          </p:nvPr>
        </p:nvSpPr>
        <p:spPr>
          <a:xfrm>
            <a:off x="9299035" y="1300230"/>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5" name="Espace réservé du texte 20">
            <a:extLst>
              <a:ext uri="{FF2B5EF4-FFF2-40B4-BE49-F238E27FC236}">
                <a16:creationId xmlns:a16="http://schemas.microsoft.com/office/drawing/2014/main" id="{A87A3F2D-C310-445E-BA21-43ED3DA2320F}"/>
              </a:ext>
            </a:extLst>
          </p:cNvPr>
          <p:cNvSpPr>
            <a:spLocks noGrp="1"/>
          </p:cNvSpPr>
          <p:nvPr>
            <p:ph type="body" sz="quarter" idx="20" hasCustomPrompt="1"/>
          </p:nvPr>
        </p:nvSpPr>
        <p:spPr>
          <a:xfrm>
            <a:off x="9299035" y="3269038"/>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6" name="Espace réservé du texte 20">
            <a:extLst>
              <a:ext uri="{FF2B5EF4-FFF2-40B4-BE49-F238E27FC236}">
                <a16:creationId xmlns:a16="http://schemas.microsoft.com/office/drawing/2014/main" id="{0B30737F-FFCB-401B-BE69-70E50B3B801A}"/>
              </a:ext>
            </a:extLst>
          </p:cNvPr>
          <p:cNvSpPr>
            <a:spLocks noGrp="1"/>
          </p:cNvSpPr>
          <p:nvPr>
            <p:ph type="body" sz="quarter" idx="21" hasCustomPrompt="1"/>
          </p:nvPr>
        </p:nvSpPr>
        <p:spPr>
          <a:xfrm>
            <a:off x="9290193" y="5237847"/>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7" name="Espace réservé du texte 20">
            <a:extLst>
              <a:ext uri="{FF2B5EF4-FFF2-40B4-BE49-F238E27FC236}">
                <a16:creationId xmlns:a16="http://schemas.microsoft.com/office/drawing/2014/main" id="{01C3D6CA-9F45-4E0D-971B-9CEC533427AC}"/>
              </a:ext>
            </a:extLst>
          </p:cNvPr>
          <p:cNvSpPr>
            <a:spLocks noGrp="1"/>
          </p:cNvSpPr>
          <p:nvPr>
            <p:ph type="body" sz="quarter" idx="22" hasCustomPrompt="1"/>
          </p:nvPr>
        </p:nvSpPr>
        <p:spPr>
          <a:xfrm>
            <a:off x="4872239" y="1300230"/>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8" name="Espace réservé du texte 20">
            <a:extLst>
              <a:ext uri="{FF2B5EF4-FFF2-40B4-BE49-F238E27FC236}">
                <a16:creationId xmlns:a16="http://schemas.microsoft.com/office/drawing/2014/main" id="{E046A8A1-6296-4D98-B480-FE540A347A86}"/>
              </a:ext>
            </a:extLst>
          </p:cNvPr>
          <p:cNvSpPr>
            <a:spLocks noGrp="1"/>
          </p:cNvSpPr>
          <p:nvPr>
            <p:ph type="body" sz="quarter" idx="23" hasCustomPrompt="1"/>
          </p:nvPr>
        </p:nvSpPr>
        <p:spPr>
          <a:xfrm>
            <a:off x="4872239" y="3269038"/>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9" name="Espace réservé du texte 20">
            <a:extLst>
              <a:ext uri="{FF2B5EF4-FFF2-40B4-BE49-F238E27FC236}">
                <a16:creationId xmlns:a16="http://schemas.microsoft.com/office/drawing/2014/main" id="{C7324F2E-F655-4A8F-8964-7D5514CF5DBD}"/>
              </a:ext>
            </a:extLst>
          </p:cNvPr>
          <p:cNvSpPr>
            <a:spLocks noGrp="1"/>
          </p:cNvSpPr>
          <p:nvPr>
            <p:ph type="body" sz="quarter" idx="24" hasCustomPrompt="1"/>
          </p:nvPr>
        </p:nvSpPr>
        <p:spPr>
          <a:xfrm>
            <a:off x="4872239" y="5237847"/>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2" name="Titre 1">
            <a:extLst>
              <a:ext uri="{FF2B5EF4-FFF2-40B4-BE49-F238E27FC236}">
                <a16:creationId xmlns:a16="http://schemas.microsoft.com/office/drawing/2014/main" id="{A9B2D991-427F-452E-BFB3-D0380284249B}"/>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468E8F7D-6B71-4576-8C60-D79B4000FF78}"/>
              </a:ext>
            </a:extLst>
          </p:cNvPr>
          <p:cNvSpPr>
            <a:spLocks noGrp="1"/>
          </p:cNvSpPr>
          <p:nvPr>
            <p:ph type="ftr" sz="quarter" idx="25"/>
          </p:nvPr>
        </p:nvSpPr>
        <p:spPr/>
        <p:txBody>
          <a:bodyPr/>
          <a:lstStyle/>
          <a:p>
            <a:r>
              <a:rPr lang="fr-FR"/>
              <a:t>ADOM - Evolutions réglementaires - 16 février 2023</a:t>
            </a:r>
          </a:p>
        </p:txBody>
      </p:sp>
      <p:sp>
        <p:nvSpPr>
          <p:cNvPr id="7" name="Espace réservé du numéro de diapositive 6">
            <a:extLst>
              <a:ext uri="{FF2B5EF4-FFF2-40B4-BE49-F238E27FC236}">
                <a16:creationId xmlns:a16="http://schemas.microsoft.com/office/drawing/2014/main" id="{85E3E532-6B1B-4F81-AFEB-091D865F1B46}"/>
              </a:ext>
            </a:extLst>
          </p:cNvPr>
          <p:cNvSpPr>
            <a:spLocks noGrp="1"/>
          </p:cNvSpPr>
          <p:nvPr>
            <p:ph type="sldNum" sz="quarter" idx="26"/>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86872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ts_majeurs_3">
    <p:spTree>
      <p:nvGrpSpPr>
        <p:cNvPr id="1" name=""/>
        <p:cNvGrpSpPr/>
        <p:nvPr/>
      </p:nvGrpSpPr>
      <p:grpSpPr>
        <a:xfrm>
          <a:off x="0" y="0"/>
          <a:ext cx="0" cy="0"/>
          <a:chOff x="0" y="0"/>
          <a:chExt cx="0" cy="0"/>
        </a:xfrm>
      </p:grpSpPr>
      <p:sp>
        <p:nvSpPr>
          <p:cNvPr id="8" name="Espace réservé du texte 13">
            <a:extLst>
              <a:ext uri="{FF2B5EF4-FFF2-40B4-BE49-F238E27FC236}">
                <a16:creationId xmlns:a16="http://schemas.microsoft.com/office/drawing/2014/main" id="{7C7A1754-F808-4B2D-9734-4576C6B428E3}"/>
              </a:ext>
            </a:extLst>
          </p:cNvPr>
          <p:cNvSpPr>
            <a:spLocks noGrp="1"/>
          </p:cNvSpPr>
          <p:nvPr>
            <p:ph type="body" sz="quarter" idx="12"/>
          </p:nvPr>
        </p:nvSpPr>
        <p:spPr>
          <a:xfrm>
            <a:off x="3585837" y="1315537"/>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10" name="Espace réservé du texte 13">
            <a:extLst>
              <a:ext uri="{FF2B5EF4-FFF2-40B4-BE49-F238E27FC236}">
                <a16:creationId xmlns:a16="http://schemas.microsoft.com/office/drawing/2014/main" id="{51EFF752-19FD-4866-8850-2088164BDF1C}"/>
              </a:ext>
            </a:extLst>
          </p:cNvPr>
          <p:cNvSpPr>
            <a:spLocks noGrp="1"/>
          </p:cNvSpPr>
          <p:nvPr>
            <p:ph type="body" sz="quarter" idx="18"/>
          </p:nvPr>
        </p:nvSpPr>
        <p:spPr>
          <a:xfrm>
            <a:off x="3585837" y="3373052"/>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12" name="Espace réservé du texte 13">
            <a:extLst>
              <a:ext uri="{FF2B5EF4-FFF2-40B4-BE49-F238E27FC236}">
                <a16:creationId xmlns:a16="http://schemas.microsoft.com/office/drawing/2014/main" id="{D2DF227E-5658-4A1B-9424-4AE19290351C}"/>
              </a:ext>
            </a:extLst>
          </p:cNvPr>
          <p:cNvSpPr>
            <a:spLocks noGrp="1"/>
          </p:cNvSpPr>
          <p:nvPr>
            <p:ph type="body" sz="quarter" idx="20"/>
          </p:nvPr>
        </p:nvSpPr>
        <p:spPr>
          <a:xfrm>
            <a:off x="3585837" y="5413542"/>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7" name="Espace réservé du texte 20">
            <a:extLst>
              <a:ext uri="{FF2B5EF4-FFF2-40B4-BE49-F238E27FC236}">
                <a16:creationId xmlns:a16="http://schemas.microsoft.com/office/drawing/2014/main" id="{70FB0EFB-88F8-4B88-8B9E-537569CC079C}"/>
              </a:ext>
            </a:extLst>
          </p:cNvPr>
          <p:cNvSpPr>
            <a:spLocks noGrp="1"/>
          </p:cNvSpPr>
          <p:nvPr>
            <p:ph type="body" sz="quarter" idx="16" hasCustomPrompt="1"/>
          </p:nvPr>
        </p:nvSpPr>
        <p:spPr>
          <a:xfrm>
            <a:off x="373217" y="1300229"/>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9" name="Espace réservé du texte 20">
            <a:extLst>
              <a:ext uri="{FF2B5EF4-FFF2-40B4-BE49-F238E27FC236}">
                <a16:creationId xmlns:a16="http://schemas.microsoft.com/office/drawing/2014/main" id="{BC672589-30C5-4062-B3A5-CDFAE3F57914}"/>
              </a:ext>
            </a:extLst>
          </p:cNvPr>
          <p:cNvSpPr>
            <a:spLocks noGrp="1"/>
          </p:cNvSpPr>
          <p:nvPr>
            <p:ph type="body" sz="quarter" idx="17" hasCustomPrompt="1"/>
          </p:nvPr>
        </p:nvSpPr>
        <p:spPr>
          <a:xfrm>
            <a:off x="373217" y="3357745"/>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1" name="Espace réservé du texte 20">
            <a:extLst>
              <a:ext uri="{FF2B5EF4-FFF2-40B4-BE49-F238E27FC236}">
                <a16:creationId xmlns:a16="http://schemas.microsoft.com/office/drawing/2014/main" id="{FF74FFE6-1CFE-4A82-85D0-3CC643F246E2}"/>
              </a:ext>
            </a:extLst>
          </p:cNvPr>
          <p:cNvSpPr>
            <a:spLocks noGrp="1"/>
          </p:cNvSpPr>
          <p:nvPr>
            <p:ph type="body" sz="quarter" idx="19" hasCustomPrompt="1"/>
          </p:nvPr>
        </p:nvSpPr>
        <p:spPr>
          <a:xfrm>
            <a:off x="373217" y="5413541"/>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2" name="Titre 1">
            <a:extLst>
              <a:ext uri="{FF2B5EF4-FFF2-40B4-BE49-F238E27FC236}">
                <a16:creationId xmlns:a16="http://schemas.microsoft.com/office/drawing/2014/main" id="{0B0D4832-9E58-4B92-B9C2-6305F79E5213}"/>
              </a:ext>
            </a:extLst>
          </p:cNvPr>
          <p:cNvSpPr>
            <a:spLocks noGrp="1"/>
          </p:cNvSpPr>
          <p:nvPr>
            <p:ph type="title"/>
          </p:nvPr>
        </p:nvSpPr>
        <p:spPr/>
        <p:txBody>
          <a:bodyPr/>
          <a:lstStyle/>
          <a:p>
            <a:r>
              <a:rPr lang="fr-FR"/>
              <a:t>Modifiez le style du titre</a:t>
            </a:r>
          </a:p>
        </p:txBody>
      </p:sp>
      <p:sp>
        <p:nvSpPr>
          <p:cNvPr id="16" name="Espace réservé du texte 21">
            <a:extLst>
              <a:ext uri="{FF2B5EF4-FFF2-40B4-BE49-F238E27FC236}">
                <a16:creationId xmlns:a16="http://schemas.microsoft.com/office/drawing/2014/main" id="{1511D600-37EF-47BE-A69E-A0D9F99CDE48}"/>
              </a:ext>
            </a:extLst>
          </p:cNvPr>
          <p:cNvSpPr>
            <a:spLocks noGrp="1"/>
          </p:cNvSpPr>
          <p:nvPr>
            <p:ph type="body" sz="quarter" idx="23" hasCustomPrompt="1"/>
          </p:nvPr>
        </p:nvSpPr>
        <p:spPr>
          <a:xfrm>
            <a:off x="110668" y="1881020"/>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17" name="Espace réservé du texte 21">
            <a:extLst>
              <a:ext uri="{FF2B5EF4-FFF2-40B4-BE49-F238E27FC236}">
                <a16:creationId xmlns:a16="http://schemas.microsoft.com/office/drawing/2014/main" id="{5CA3203C-7399-4D7C-84FC-6B649FB75836}"/>
              </a:ext>
            </a:extLst>
          </p:cNvPr>
          <p:cNvSpPr>
            <a:spLocks noGrp="1"/>
          </p:cNvSpPr>
          <p:nvPr>
            <p:ph type="body" sz="quarter" idx="24" hasCustomPrompt="1"/>
          </p:nvPr>
        </p:nvSpPr>
        <p:spPr>
          <a:xfrm>
            <a:off x="117782" y="3923228"/>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18" name="Espace réservé du texte 21">
            <a:extLst>
              <a:ext uri="{FF2B5EF4-FFF2-40B4-BE49-F238E27FC236}">
                <a16:creationId xmlns:a16="http://schemas.microsoft.com/office/drawing/2014/main" id="{57C5CECF-0F1D-49CD-9081-32D5AF8E19DF}"/>
              </a:ext>
            </a:extLst>
          </p:cNvPr>
          <p:cNvSpPr>
            <a:spLocks noGrp="1"/>
          </p:cNvSpPr>
          <p:nvPr>
            <p:ph type="body" sz="quarter" idx="25" hasCustomPrompt="1"/>
          </p:nvPr>
        </p:nvSpPr>
        <p:spPr>
          <a:xfrm>
            <a:off x="135673" y="5965437"/>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5" name="Espace réservé du pied de page 4">
            <a:extLst>
              <a:ext uri="{FF2B5EF4-FFF2-40B4-BE49-F238E27FC236}">
                <a16:creationId xmlns:a16="http://schemas.microsoft.com/office/drawing/2014/main" id="{0CF3848E-EE77-47C9-89D7-82F9574647AD}"/>
              </a:ext>
            </a:extLst>
          </p:cNvPr>
          <p:cNvSpPr>
            <a:spLocks noGrp="1"/>
          </p:cNvSpPr>
          <p:nvPr>
            <p:ph type="ftr" sz="quarter" idx="26"/>
          </p:nvPr>
        </p:nvSpPr>
        <p:spPr/>
        <p:txBody>
          <a:bodyPr/>
          <a:lstStyle/>
          <a:p>
            <a:r>
              <a:rPr lang="fr-FR"/>
              <a:t>ADOM - Evolutions réglementaires - 16 février 2023</a:t>
            </a:r>
          </a:p>
        </p:txBody>
      </p:sp>
      <p:sp>
        <p:nvSpPr>
          <p:cNvPr id="6" name="Espace réservé du numéro de diapositive 5">
            <a:extLst>
              <a:ext uri="{FF2B5EF4-FFF2-40B4-BE49-F238E27FC236}">
                <a16:creationId xmlns:a16="http://schemas.microsoft.com/office/drawing/2014/main" id="{E3FD46F9-FB41-47C4-BFE7-840E39BE0E51}"/>
              </a:ext>
            </a:extLst>
          </p:cNvPr>
          <p:cNvSpPr>
            <a:spLocks noGrp="1"/>
          </p:cNvSpPr>
          <p:nvPr>
            <p:ph type="sldNum" sz="quarter" idx="27"/>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2606860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ts_majeurs_4">
    <p:spTree>
      <p:nvGrpSpPr>
        <p:cNvPr id="1" name=""/>
        <p:cNvGrpSpPr/>
        <p:nvPr/>
      </p:nvGrpSpPr>
      <p:grpSpPr>
        <a:xfrm>
          <a:off x="0" y="0"/>
          <a:ext cx="0" cy="0"/>
          <a:chOff x="0" y="0"/>
          <a:chExt cx="0" cy="0"/>
        </a:xfrm>
      </p:grpSpPr>
      <p:sp>
        <p:nvSpPr>
          <p:cNvPr id="31" name="Espace réservé du texte 20">
            <a:extLst>
              <a:ext uri="{FF2B5EF4-FFF2-40B4-BE49-F238E27FC236}">
                <a16:creationId xmlns:a16="http://schemas.microsoft.com/office/drawing/2014/main" id="{68A0798A-328B-49B8-8A59-EDE5FCBF3C69}"/>
              </a:ext>
            </a:extLst>
          </p:cNvPr>
          <p:cNvSpPr>
            <a:spLocks noGrp="1"/>
          </p:cNvSpPr>
          <p:nvPr>
            <p:ph type="body" sz="quarter" idx="16" hasCustomPrompt="1"/>
          </p:nvPr>
        </p:nvSpPr>
        <p:spPr>
          <a:xfrm>
            <a:off x="620073" y="1473851"/>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2" name="Espace réservé du texte 20">
            <a:extLst>
              <a:ext uri="{FF2B5EF4-FFF2-40B4-BE49-F238E27FC236}">
                <a16:creationId xmlns:a16="http://schemas.microsoft.com/office/drawing/2014/main" id="{B65DB6F2-777C-4021-B2E2-EE3864947AF4}"/>
              </a:ext>
            </a:extLst>
          </p:cNvPr>
          <p:cNvSpPr>
            <a:spLocks noGrp="1"/>
          </p:cNvSpPr>
          <p:nvPr>
            <p:ph type="body" sz="quarter" idx="17" hasCustomPrompt="1"/>
          </p:nvPr>
        </p:nvSpPr>
        <p:spPr>
          <a:xfrm>
            <a:off x="1136854" y="2972956"/>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3" name="Espace réservé du texte 20">
            <a:extLst>
              <a:ext uri="{FF2B5EF4-FFF2-40B4-BE49-F238E27FC236}">
                <a16:creationId xmlns:a16="http://schemas.microsoft.com/office/drawing/2014/main" id="{2FCF8806-D80C-4985-9BA3-4FA461342CF3}"/>
              </a:ext>
            </a:extLst>
          </p:cNvPr>
          <p:cNvSpPr>
            <a:spLocks noGrp="1"/>
          </p:cNvSpPr>
          <p:nvPr>
            <p:ph type="body" sz="quarter" idx="24" hasCustomPrompt="1"/>
          </p:nvPr>
        </p:nvSpPr>
        <p:spPr>
          <a:xfrm>
            <a:off x="1791327" y="4506967"/>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4" name="Espace réservé du texte 20">
            <a:extLst>
              <a:ext uri="{FF2B5EF4-FFF2-40B4-BE49-F238E27FC236}">
                <a16:creationId xmlns:a16="http://schemas.microsoft.com/office/drawing/2014/main" id="{633E8DB0-9865-4D09-B6F0-FACB1AF46D4A}"/>
              </a:ext>
            </a:extLst>
          </p:cNvPr>
          <p:cNvSpPr>
            <a:spLocks noGrp="1"/>
          </p:cNvSpPr>
          <p:nvPr>
            <p:ph type="body" sz="quarter" idx="26" hasCustomPrompt="1"/>
          </p:nvPr>
        </p:nvSpPr>
        <p:spPr>
          <a:xfrm>
            <a:off x="2501230" y="5975816"/>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5" name="Espace réservé du texte 21">
            <a:extLst>
              <a:ext uri="{FF2B5EF4-FFF2-40B4-BE49-F238E27FC236}">
                <a16:creationId xmlns:a16="http://schemas.microsoft.com/office/drawing/2014/main" id="{906D6B26-310B-48A9-B70A-20404FF0FB7D}"/>
              </a:ext>
            </a:extLst>
          </p:cNvPr>
          <p:cNvSpPr>
            <a:spLocks noGrp="1"/>
          </p:cNvSpPr>
          <p:nvPr>
            <p:ph type="body" sz="quarter" idx="27" hasCustomPrompt="1"/>
          </p:nvPr>
        </p:nvSpPr>
        <p:spPr>
          <a:xfrm>
            <a:off x="386073" y="1817109"/>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6" name="Espace réservé du texte 21">
            <a:extLst>
              <a:ext uri="{FF2B5EF4-FFF2-40B4-BE49-F238E27FC236}">
                <a16:creationId xmlns:a16="http://schemas.microsoft.com/office/drawing/2014/main" id="{F2FC2265-83CE-439D-878F-99C448FB69E1}"/>
              </a:ext>
            </a:extLst>
          </p:cNvPr>
          <p:cNvSpPr>
            <a:spLocks noGrp="1"/>
          </p:cNvSpPr>
          <p:nvPr>
            <p:ph type="body" sz="quarter" idx="28" hasCustomPrompt="1"/>
          </p:nvPr>
        </p:nvSpPr>
        <p:spPr>
          <a:xfrm>
            <a:off x="902854" y="3316214"/>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7" name="Espace réservé du texte 21">
            <a:extLst>
              <a:ext uri="{FF2B5EF4-FFF2-40B4-BE49-F238E27FC236}">
                <a16:creationId xmlns:a16="http://schemas.microsoft.com/office/drawing/2014/main" id="{F29CE174-B970-4B02-938A-12D24E7A71F1}"/>
              </a:ext>
            </a:extLst>
          </p:cNvPr>
          <p:cNvSpPr>
            <a:spLocks noGrp="1"/>
          </p:cNvSpPr>
          <p:nvPr>
            <p:ph type="body" sz="quarter" idx="29" hasCustomPrompt="1"/>
          </p:nvPr>
        </p:nvSpPr>
        <p:spPr>
          <a:xfrm>
            <a:off x="1557327" y="4863868"/>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8" name="Espace réservé du texte 21">
            <a:extLst>
              <a:ext uri="{FF2B5EF4-FFF2-40B4-BE49-F238E27FC236}">
                <a16:creationId xmlns:a16="http://schemas.microsoft.com/office/drawing/2014/main" id="{37061425-B92E-4549-AC3B-43392D3F1D40}"/>
              </a:ext>
            </a:extLst>
          </p:cNvPr>
          <p:cNvSpPr>
            <a:spLocks noGrp="1"/>
          </p:cNvSpPr>
          <p:nvPr>
            <p:ph type="body" sz="quarter" idx="30" hasCustomPrompt="1"/>
          </p:nvPr>
        </p:nvSpPr>
        <p:spPr>
          <a:xfrm>
            <a:off x="2267230" y="6319074"/>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20" name="Espace réservé du texte 12">
            <a:extLst>
              <a:ext uri="{FF2B5EF4-FFF2-40B4-BE49-F238E27FC236}">
                <a16:creationId xmlns:a16="http://schemas.microsoft.com/office/drawing/2014/main" id="{67D4752D-176E-4D5C-9B95-05718D9FFD5D}"/>
              </a:ext>
            </a:extLst>
          </p:cNvPr>
          <p:cNvSpPr>
            <a:spLocks noGrp="1"/>
          </p:cNvSpPr>
          <p:nvPr>
            <p:ph type="body" sz="quarter" idx="32"/>
          </p:nvPr>
        </p:nvSpPr>
        <p:spPr>
          <a:xfrm>
            <a:off x="3711956" y="1473850"/>
            <a:ext cx="9599603" cy="1154518"/>
          </a:xfrm>
          <a:ln w="19050">
            <a:noFill/>
          </a:ln>
        </p:spPr>
        <p:txBody>
          <a:bodyPr/>
          <a:lstStyle>
            <a:lvl1pPr>
              <a:defRPr/>
            </a:lvl1pPr>
            <a:lvl2pPr>
              <a:defRPr/>
            </a:lvl2pPr>
            <a:lvl3pPr>
              <a:defRPr/>
            </a:lvl3pPr>
            <a:lvl4pPr>
              <a:defRPr/>
            </a:lvl4pPr>
            <a:lvl5pPr>
              <a:defRPr/>
            </a:lvl5pPr>
          </a:lstStyle>
          <a:p>
            <a:pPr lvl="0"/>
            <a:r>
              <a:rPr lang="fr-FR"/>
              <a:t>Modifier les styles du texte du masque</a:t>
            </a:r>
          </a:p>
        </p:txBody>
      </p:sp>
      <p:sp>
        <p:nvSpPr>
          <p:cNvPr id="21" name="Espace réservé du texte 12">
            <a:extLst>
              <a:ext uri="{FF2B5EF4-FFF2-40B4-BE49-F238E27FC236}">
                <a16:creationId xmlns:a16="http://schemas.microsoft.com/office/drawing/2014/main" id="{CFE55960-D3E3-43C3-813D-D6A7E0A883F8}"/>
              </a:ext>
            </a:extLst>
          </p:cNvPr>
          <p:cNvSpPr>
            <a:spLocks noGrp="1"/>
          </p:cNvSpPr>
          <p:nvPr>
            <p:ph type="body" sz="quarter" idx="33"/>
          </p:nvPr>
        </p:nvSpPr>
        <p:spPr>
          <a:xfrm>
            <a:off x="4246553" y="2972955"/>
            <a:ext cx="9065006" cy="1154518"/>
          </a:xfrm>
          <a:ln w="19050">
            <a:noFill/>
          </a:ln>
        </p:spPr>
        <p:txBody>
          <a:bodyPr/>
          <a:lstStyle>
            <a:lvl1pPr>
              <a:defRPr/>
            </a:lvl1pPr>
            <a:lvl2pPr>
              <a:defRPr/>
            </a:lvl2pPr>
            <a:lvl3pPr>
              <a:defRPr/>
            </a:lvl3pPr>
            <a:lvl4pPr>
              <a:defRPr/>
            </a:lvl4pPr>
            <a:lvl5pPr>
              <a:defRPr/>
            </a:lvl5pPr>
          </a:lstStyle>
          <a:p>
            <a:pPr lvl="0"/>
            <a:r>
              <a:rPr lang="fr-FR"/>
              <a:t>Modifier les styles du texte du masque</a:t>
            </a:r>
          </a:p>
        </p:txBody>
      </p:sp>
      <p:sp>
        <p:nvSpPr>
          <p:cNvPr id="22" name="Espace réservé du texte 12">
            <a:extLst>
              <a:ext uri="{FF2B5EF4-FFF2-40B4-BE49-F238E27FC236}">
                <a16:creationId xmlns:a16="http://schemas.microsoft.com/office/drawing/2014/main" id="{092D1A5C-AF00-4E6B-B305-22CA216847D7}"/>
              </a:ext>
            </a:extLst>
          </p:cNvPr>
          <p:cNvSpPr>
            <a:spLocks noGrp="1"/>
          </p:cNvSpPr>
          <p:nvPr>
            <p:ph type="body" sz="quarter" idx="34"/>
          </p:nvPr>
        </p:nvSpPr>
        <p:spPr>
          <a:xfrm>
            <a:off x="4883211" y="4441804"/>
            <a:ext cx="8428347" cy="1154519"/>
          </a:xfrm>
          <a:ln w="19050">
            <a:noFill/>
          </a:ln>
        </p:spPr>
        <p:txBody>
          <a:bodyPr/>
          <a:lstStyle>
            <a:lvl1pPr>
              <a:defRPr/>
            </a:lvl1pPr>
            <a:lvl2pPr>
              <a:defRPr/>
            </a:lvl2pPr>
            <a:lvl3pPr>
              <a:defRPr/>
            </a:lvl3pPr>
            <a:lvl4pPr>
              <a:defRPr/>
            </a:lvl4pPr>
            <a:lvl5pPr>
              <a:defRPr/>
            </a:lvl5pPr>
          </a:lstStyle>
          <a:p>
            <a:pPr lvl="0"/>
            <a:r>
              <a:rPr lang="fr-FR"/>
              <a:t>Modifier les styles du texte du masque</a:t>
            </a:r>
          </a:p>
        </p:txBody>
      </p:sp>
      <p:sp>
        <p:nvSpPr>
          <p:cNvPr id="23" name="Espace réservé du texte 12">
            <a:extLst>
              <a:ext uri="{FF2B5EF4-FFF2-40B4-BE49-F238E27FC236}">
                <a16:creationId xmlns:a16="http://schemas.microsoft.com/office/drawing/2014/main" id="{95928816-C0D6-454D-828E-ECF495EE553D}"/>
              </a:ext>
            </a:extLst>
          </p:cNvPr>
          <p:cNvSpPr>
            <a:spLocks noGrp="1"/>
          </p:cNvSpPr>
          <p:nvPr>
            <p:ph type="body" sz="quarter" idx="35"/>
          </p:nvPr>
        </p:nvSpPr>
        <p:spPr>
          <a:xfrm>
            <a:off x="5614991" y="5975815"/>
            <a:ext cx="7696568" cy="1154518"/>
          </a:xfrm>
          <a:ln w="19050">
            <a:noFill/>
          </a:ln>
        </p:spPr>
        <p:txBody>
          <a:bodyPr/>
          <a:lstStyle>
            <a:lvl1pPr>
              <a:defRPr/>
            </a:lvl1pPr>
            <a:lvl2pPr>
              <a:defRPr/>
            </a:lvl2pPr>
            <a:lvl3pPr>
              <a:defRPr/>
            </a:lvl3pPr>
            <a:lvl4pPr>
              <a:defRPr/>
            </a:lvl4pPr>
            <a:lvl5pPr>
              <a:defRPr/>
            </a:lvl5pPr>
          </a:lstStyle>
          <a:p>
            <a:pPr lvl="0"/>
            <a:r>
              <a:rPr lang="fr-FR"/>
              <a:t>Modifier les styles du texte du masque</a:t>
            </a:r>
          </a:p>
        </p:txBody>
      </p:sp>
      <p:sp>
        <p:nvSpPr>
          <p:cNvPr id="2" name="Titre 1">
            <a:extLst>
              <a:ext uri="{FF2B5EF4-FFF2-40B4-BE49-F238E27FC236}">
                <a16:creationId xmlns:a16="http://schemas.microsoft.com/office/drawing/2014/main" id="{D66179B2-623E-4A33-8C22-F85902DF0E17}"/>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1E6EA196-5AD3-4DBC-8541-45A9D16F0E47}"/>
              </a:ext>
            </a:extLst>
          </p:cNvPr>
          <p:cNvSpPr>
            <a:spLocks noGrp="1"/>
          </p:cNvSpPr>
          <p:nvPr>
            <p:ph type="ftr" sz="quarter" idx="36"/>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35F7F4CF-140A-4975-B38A-4ECD3B4DE2BE}"/>
              </a:ext>
            </a:extLst>
          </p:cNvPr>
          <p:cNvSpPr>
            <a:spLocks noGrp="1"/>
          </p:cNvSpPr>
          <p:nvPr>
            <p:ph type="sldNum" sz="quarter" idx="37"/>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773029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EC122A25-12EF-4370-B04C-3D05AF57B786}"/>
              </a:ext>
            </a:extLst>
          </p:cNvPr>
          <p:cNvSpPr>
            <a:spLocks noGrp="1"/>
          </p:cNvSpPr>
          <p:nvPr>
            <p:ph type="pic" sz="quarter" idx="16"/>
          </p:nvPr>
        </p:nvSpPr>
        <p:spPr>
          <a:xfrm>
            <a:off x="5762379" y="5"/>
            <a:ext cx="7917111" cy="7694613"/>
          </a:xfrm>
          <a:prstGeom prst="parallelogram">
            <a:avLst>
              <a:gd name="adj" fmla="val 35088"/>
            </a:avLst>
          </a:prstGeom>
          <a:noFill/>
        </p:spPr>
        <p:txBody>
          <a:bodyPr/>
          <a:lstStyle>
            <a:lvl1pPr marL="0" indent="0" algn="r">
              <a:buFont typeface="Arial" panose="020B0604020202020204" pitchFamily="34" charset="0"/>
              <a:buNone/>
              <a:defRPr>
                <a:latin typeface="+mj-lt"/>
              </a:defRPr>
            </a:lvl1pPr>
          </a:lstStyle>
          <a:p>
            <a:r>
              <a:rPr lang="fr-FR"/>
              <a:t>Cliquez sur l'icône pour ajouter une image</a:t>
            </a:r>
            <a:endParaRPr lang="fr-FR" dirty="0"/>
          </a:p>
        </p:txBody>
      </p:sp>
      <p:sp>
        <p:nvSpPr>
          <p:cNvPr id="7" name="Espace réservé du texte 12">
            <a:extLst>
              <a:ext uri="{FF2B5EF4-FFF2-40B4-BE49-F238E27FC236}">
                <a16:creationId xmlns:a16="http://schemas.microsoft.com/office/drawing/2014/main" id="{552A8027-2300-4C74-97F6-0482AE97B12C}"/>
              </a:ext>
            </a:extLst>
          </p:cNvPr>
          <p:cNvSpPr>
            <a:spLocks noGrp="1"/>
          </p:cNvSpPr>
          <p:nvPr>
            <p:ph type="body" sz="quarter" idx="32"/>
          </p:nvPr>
        </p:nvSpPr>
        <p:spPr>
          <a:xfrm>
            <a:off x="509004" y="1413713"/>
            <a:ext cx="4292775" cy="5611362"/>
          </a:xfrm>
          <a:ln w="19050">
            <a:noFill/>
          </a:ln>
        </p:spPr>
        <p:txBody>
          <a:bodyPr/>
          <a:lstStyle>
            <a:lvl1pPr>
              <a:defRPr/>
            </a:lvl1pPr>
            <a:lvl2pPr>
              <a:defRPr/>
            </a:lvl2pPr>
            <a:lvl3pPr>
              <a:defRPr/>
            </a:lvl3pPr>
            <a:lvl4pPr>
              <a:defRPr/>
            </a:lvl4pPr>
            <a:lvl5pPr>
              <a:defRPr/>
            </a:lvl5pPr>
          </a:lstStyle>
          <a:p>
            <a:pPr lvl="0"/>
            <a:r>
              <a:rPr lang="fr-FR"/>
              <a:t>Modifier les styles du texte du masque</a:t>
            </a:r>
          </a:p>
        </p:txBody>
      </p:sp>
      <p:sp>
        <p:nvSpPr>
          <p:cNvPr id="2" name="Titre 1">
            <a:extLst>
              <a:ext uri="{FF2B5EF4-FFF2-40B4-BE49-F238E27FC236}">
                <a16:creationId xmlns:a16="http://schemas.microsoft.com/office/drawing/2014/main" id="{62C9D103-22BB-4486-8527-39CF8097AB8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DD4F16DD-50CA-46F1-9226-639C7CE1623B}"/>
              </a:ext>
            </a:extLst>
          </p:cNvPr>
          <p:cNvSpPr>
            <a:spLocks noGrp="1"/>
          </p:cNvSpPr>
          <p:nvPr>
            <p:ph type="ftr" sz="quarter" idx="33"/>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97B1A272-6962-4050-833F-18F9A7CE0D1A}"/>
              </a:ext>
            </a:extLst>
          </p:cNvPr>
          <p:cNvSpPr>
            <a:spLocks noGrp="1"/>
          </p:cNvSpPr>
          <p:nvPr>
            <p:ph type="sldNum" sz="quarter" idx="34"/>
          </p:nvPr>
        </p:nvSpPr>
        <p:spPr/>
        <p:txBody>
          <a:bodyPr/>
          <a:lstStyle/>
          <a:p>
            <a:fld id="{FD495AF3-2BE3-4F2F-A3F0-65C3F202E4D2}" type="slidenum">
              <a:rPr lang="fr-FR" altLang="fr-FR" smtClean="0"/>
              <a:pPr/>
              <a:t>‹N°›</a:t>
            </a:fld>
            <a:endParaRPr lang="fr-FR" altLang="fr-FR" dirty="0"/>
          </a:p>
        </p:txBody>
      </p:sp>
    </p:spTree>
    <p:custDataLst>
      <p:tags r:id="rId1"/>
    </p:custDataLst>
    <p:extLst>
      <p:ext uri="{BB962C8B-B14F-4D97-AF65-F5344CB8AC3E}">
        <p14:creationId xmlns:p14="http://schemas.microsoft.com/office/powerpoint/2010/main" val="3272766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ull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46EAEE-C57B-4539-94DE-2BD826FCD1B1}"/>
              </a:ext>
            </a:extLst>
          </p:cNvPr>
          <p:cNvSpPr>
            <a:spLocks noGrp="1"/>
          </p:cNvSpPr>
          <p:nvPr>
            <p:ph sz="quarter" idx="35"/>
          </p:nvPr>
        </p:nvSpPr>
        <p:spPr>
          <a:xfrm>
            <a:off x="514350" y="2589213"/>
            <a:ext cx="3806825" cy="4035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9" name="Espace réservé pour une image  7">
            <a:extLst>
              <a:ext uri="{FF2B5EF4-FFF2-40B4-BE49-F238E27FC236}">
                <a16:creationId xmlns:a16="http://schemas.microsoft.com/office/drawing/2014/main" id="{48E79356-357C-452E-8479-096AD12A401C}"/>
              </a:ext>
            </a:extLst>
          </p:cNvPr>
          <p:cNvSpPr>
            <a:spLocks noGrp="1"/>
          </p:cNvSpPr>
          <p:nvPr>
            <p:ph type="pic" sz="quarter" idx="17"/>
          </p:nvPr>
        </p:nvSpPr>
        <p:spPr>
          <a:xfrm>
            <a:off x="1799398" y="1251153"/>
            <a:ext cx="1225050" cy="1225034"/>
          </a:xfrm>
          <a:prstGeom prst="ellipse">
            <a:avLst/>
          </a:prstGeom>
          <a:solidFill>
            <a:schemeClr val="accent6"/>
          </a:solidFill>
        </p:spPr>
        <p:txBody>
          <a:bodyPr>
            <a:noAutofit/>
          </a:bodyPr>
          <a:lstStyle>
            <a:lvl1pPr marL="0" indent="0" algn="ctr">
              <a:buFont typeface="Arial" panose="020B0604020202020204" pitchFamily="34" charset="0"/>
              <a:buNone/>
              <a:defRPr sz="1200">
                <a:solidFill>
                  <a:schemeClr val="bg1"/>
                </a:solidFill>
                <a:latin typeface="+mj-lt"/>
              </a:defRPr>
            </a:lvl1pPr>
          </a:lstStyle>
          <a:p>
            <a:r>
              <a:rPr lang="fr-FR"/>
              <a:t>Cliquez sur l'icône pour ajouter une image</a:t>
            </a:r>
            <a:endParaRPr lang="fr-FR" dirty="0"/>
          </a:p>
        </p:txBody>
      </p:sp>
      <p:sp>
        <p:nvSpPr>
          <p:cNvPr id="20" name="Espace réservé pour une image  7">
            <a:extLst>
              <a:ext uri="{FF2B5EF4-FFF2-40B4-BE49-F238E27FC236}">
                <a16:creationId xmlns:a16="http://schemas.microsoft.com/office/drawing/2014/main" id="{37C52F3C-6B3D-4D1C-BC5E-035D1CEA987A}"/>
              </a:ext>
            </a:extLst>
          </p:cNvPr>
          <p:cNvSpPr>
            <a:spLocks noGrp="1"/>
          </p:cNvSpPr>
          <p:nvPr>
            <p:ph type="pic" sz="quarter" idx="18"/>
          </p:nvPr>
        </p:nvSpPr>
        <p:spPr>
          <a:xfrm>
            <a:off x="6300730" y="1251153"/>
            <a:ext cx="1225050" cy="1225034"/>
          </a:xfrm>
          <a:prstGeom prst="ellipse">
            <a:avLst/>
          </a:prstGeom>
          <a:solidFill>
            <a:schemeClr val="accent1"/>
          </a:solidFill>
        </p:spPr>
        <p:txBody>
          <a:bodyPr>
            <a:noAutofit/>
          </a:bodyPr>
          <a:lstStyle>
            <a:lvl1pPr marL="0" indent="0" algn="ctr">
              <a:buFont typeface="Arial" panose="020B0604020202020204" pitchFamily="34" charset="0"/>
              <a:buNone/>
              <a:defRPr kumimoji="0" lang="fr-FR" sz="1200" b="0" i="0" u="none" strike="noStrike" kern="1200" cap="none" spc="0" normalizeH="0" baseline="0" noProof="0" dirty="0">
                <a:ln>
                  <a:noFill/>
                </a:ln>
                <a:solidFill>
                  <a:schemeClr val="bg1"/>
                </a:solidFill>
                <a:effectLst/>
                <a:uLnTx/>
                <a:uFillTx/>
                <a:latin typeface="+mj-lt"/>
                <a:ea typeface="+mn-ea"/>
                <a:cs typeface="Segoe UI Semilight" panose="020B0402040204020203" pitchFamily="34" charset="0"/>
              </a:defRPr>
            </a:lvl1pPr>
          </a:lstStyle>
          <a:p>
            <a:r>
              <a:rPr lang="fr-FR"/>
              <a:t>Cliquez sur l'icône pour ajouter une image</a:t>
            </a:r>
            <a:endParaRPr lang="fr-FR" dirty="0"/>
          </a:p>
        </p:txBody>
      </p:sp>
      <p:sp>
        <p:nvSpPr>
          <p:cNvPr id="21" name="Espace réservé pour une image  7">
            <a:extLst>
              <a:ext uri="{FF2B5EF4-FFF2-40B4-BE49-F238E27FC236}">
                <a16:creationId xmlns:a16="http://schemas.microsoft.com/office/drawing/2014/main" id="{39D6B175-7E42-45C4-91D2-F5E69D649C4C}"/>
              </a:ext>
            </a:extLst>
          </p:cNvPr>
          <p:cNvSpPr>
            <a:spLocks noGrp="1"/>
          </p:cNvSpPr>
          <p:nvPr>
            <p:ph type="pic" sz="quarter" idx="19"/>
          </p:nvPr>
        </p:nvSpPr>
        <p:spPr>
          <a:xfrm>
            <a:off x="10796113" y="1251153"/>
            <a:ext cx="1225050" cy="1225034"/>
          </a:xfrm>
          <a:prstGeom prst="ellipse">
            <a:avLst/>
          </a:prstGeom>
          <a:solidFill>
            <a:schemeClr val="tx2"/>
          </a:solidFill>
        </p:spPr>
        <p:txBody>
          <a:bodyPr>
            <a:noAutofit/>
          </a:bodyPr>
          <a:lstStyle>
            <a:lvl1pPr marL="0" indent="0" algn="ctr">
              <a:buFont typeface="Arial" panose="020B0604020202020204" pitchFamily="34" charset="0"/>
              <a:buNone/>
              <a:defRPr kumimoji="0" lang="fr-FR" sz="1200" b="0" i="0" u="none" strike="noStrike" kern="1200" cap="none" spc="0" normalizeH="0" baseline="0" noProof="0" dirty="0">
                <a:ln>
                  <a:noFill/>
                </a:ln>
                <a:solidFill>
                  <a:schemeClr val="bg1"/>
                </a:solidFill>
                <a:effectLst/>
                <a:uLnTx/>
                <a:uFillTx/>
                <a:latin typeface="+mj-lt"/>
                <a:ea typeface="+mn-ea"/>
                <a:cs typeface="Segoe UI Semilight" panose="020B0402040204020203" pitchFamily="34" charset="0"/>
              </a:defRPr>
            </a:lvl1pPr>
          </a:lstStyle>
          <a:p>
            <a:r>
              <a:rPr lang="fr-FR"/>
              <a:t>Cliquez sur l'icône pour ajouter une image</a:t>
            </a:r>
            <a:endParaRPr lang="fr-FR" dirty="0"/>
          </a:p>
        </p:txBody>
      </p:sp>
      <p:sp>
        <p:nvSpPr>
          <p:cNvPr id="16" name="Espace réservé du contenu 2">
            <a:extLst>
              <a:ext uri="{FF2B5EF4-FFF2-40B4-BE49-F238E27FC236}">
                <a16:creationId xmlns:a16="http://schemas.microsoft.com/office/drawing/2014/main" id="{E683D8C7-1B07-4214-94F9-D8A7738DE570}"/>
              </a:ext>
            </a:extLst>
          </p:cNvPr>
          <p:cNvSpPr>
            <a:spLocks noGrp="1"/>
          </p:cNvSpPr>
          <p:nvPr>
            <p:ph sz="quarter" idx="36"/>
          </p:nvPr>
        </p:nvSpPr>
        <p:spPr>
          <a:xfrm>
            <a:off x="5010033" y="2589213"/>
            <a:ext cx="3806825" cy="4035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7" name="Espace réservé du contenu 2">
            <a:extLst>
              <a:ext uri="{FF2B5EF4-FFF2-40B4-BE49-F238E27FC236}">
                <a16:creationId xmlns:a16="http://schemas.microsoft.com/office/drawing/2014/main" id="{51462DFC-5860-4C4C-A573-977B532B852F}"/>
              </a:ext>
            </a:extLst>
          </p:cNvPr>
          <p:cNvSpPr>
            <a:spLocks noGrp="1"/>
          </p:cNvSpPr>
          <p:nvPr>
            <p:ph sz="quarter" idx="37"/>
          </p:nvPr>
        </p:nvSpPr>
        <p:spPr>
          <a:xfrm>
            <a:off x="9504735" y="2589213"/>
            <a:ext cx="3806825" cy="4035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Espace réservé du pied de page 1">
            <a:extLst>
              <a:ext uri="{FF2B5EF4-FFF2-40B4-BE49-F238E27FC236}">
                <a16:creationId xmlns:a16="http://schemas.microsoft.com/office/drawing/2014/main" id="{99B55B54-84FB-452D-BDB5-35568BA3891E}"/>
              </a:ext>
            </a:extLst>
          </p:cNvPr>
          <p:cNvSpPr>
            <a:spLocks noGrp="1"/>
          </p:cNvSpPr>
          <p:nvPr>
            <p:ph type="ftr" sz="quarter" idx="38"/>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62AF6235-3669-4AB3-B31A-3905AEF990A2}"/>
              </a:ext>
            </a:extLst>
          </p:cNvPr>
          <p:cNvSpPr>
            <a:spLocks noGrp="1"/>
          </p:cNvSpPr>
          <p:nvPr>
            <p:ph type="sldNum" sz="quarter" idx="39"/>
          </p:nvPr>
        </p:nvSpPr>
        <p:spPr/>
        <p:txBody>
          <a:bodyPr/>
          <a:lstStyle/>
          <a:p>
            <a:fld id="{FD495AF3-2BE3-4F2F-A3F0-65C3F202E4D2}" type="slidenum">
              <a:rPr lang="fr-FR" altLang="fr-FR" smtClean="0"/>
              <a:pPr/>
              <a:t>‹N°›</a:t>
            </a:fld>
            <a:endParaRPr lang="fr-FR" altLang="fr-FR" dirty="0"/>
          </a:p>
        </p:txBody>
      </p:sp>
      <p:sp>
        <p:nvSpPr>
          <p:cNvPr id="5" name="Titre 4">
            <a:extLst>
              <a:ext uri="{FF2B5EF4-FFF2-40B4-BE49-F238E27FC236}">
                <a16:creationId xmlns:a16="http://schemas.microsoft.com/office/drawing/2014/main" id="{F86C1643-68F4-48CF-8370-1E38B6D49CCA}"/>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1588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trice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titre</a:t>
            </a:r>
          </a:p>
        </p:txBody>
      </p:sp>
      <p:sp>
        <p:nvSpPr>
          <p:cNvPr id="6" name="Rectangle 5"/>
          <p:cNvSpPr/>
          <p:nvPr userDrawn="1"/>
        </p:nvSpPr>
        <p:spPr>
          <a:xfrm flipH="1" flipV="1">
            <a:off x="1976010" y="6245259"/>
            <a:ext cx="10837535" cy="28274"/>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lIns="102713" tIns="51357" rIns="102713" bIns="51357" rtlCol="0" anchor="ctr"/>
          <a:lstStyle/>
          <a:p>
            <a:pPr algn="ctr"/>
            <a:endParaRPr lang="fr-FR" sz="2025"/>
          </a:p>
        </p:txBody>
      </p:sp>
      <p:sp>
        <p:nvSpPr>
          <p:cNvPr id="7" name="Rectangle 6"/>
          <p:cNvSpPr/>
          <p:nvPr userDrawn="1"/>
        </p:nvSpPr>
        <p:spPr>
          <a:xfrm>
            <a:off x="1940220" y="1424143"/>
            <a:ext cx="26928" cy="4847000"/>
          </a:xfrm>
          <a:prstGeom prst="rect">
            <a:avLst/>
          </a:prstGeom>
          <a:solidFill>
            <a:schemeClr val="accent1"/>
          </a:solidFill>
          <a:ln w="12700">
            <a:solidFill>
              <a:schemeClr val="accent1"/>
            </a:solidFill>
          </a:ln>
        </p:spPr>
        <p:style>
          <a:lnRef idx="2">
            <a:schemeClr val="accent2"/>
          </a:lnRef>
          <a:fillRef idx="1">
            <a:schemeClr val="lt1"/>
          </a:fillRef>
          <a:effectRef idx="0">
            <a:schemeClr val="accent2"/>
          </a:effectRef>
          <a:fontRef idx="minor">
            <a:schemeClr val="dk1"/>
          </a:fontRef>
        </p:style>
        <p:txBody>
          <a:bodyPr lIns="102713" tIns="51357" rIns="102713" bIns="51357" rtlCol="0" anchor="ctr"/>
          <a:lstStyle/>
          <a:p>
            <a:pPr algn="ctr"/>
            <a:endParaRPr lang="fr-FR" sz="2025"/>
          </a:p>
        </p:txBody>
      </p:sp>
      <p:sp>
        <p:nvSpPr>
          <p:cNvPr id="8" name="Espace réservé du texte 8"/>
          <p:cNvSpPr>
            <a:spLocks noGrp="1"/>
          </p:cNvSpPr>
          <p:nvPr>
            <p:ph type="body" sz="quarter" idx="16" hasCustomPrompt="1"/>
          </p:nvPr>
        </p:nvSpPr>
        <p:spPr>
          <a:xfrm>
            <a:off x="2862116" y="4655252"/>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9" name="Espace réservé du texte 8"/>
          <p:cNvSpPr>
            <a:spLocks noGrp="1"/>
          </p:cNvSpPr>
          <p:nvPr>
            <p:ph type="body" sz="quarter" idx="18" hasCustomPrompt="1"/>
          </p:nvPr>
        </p:nvSpPr>
        <p:spPr>
          <a:xfrm>
            <a:off x="5845337" y="3443446"/>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10" name="Espace réservé du texte 8"/>
          <p:cNvSpPr>
            <a:spLocks noGrp="1"/>
          </p:cNvSpPr>
          <p:nvPr>
            <p:ph type="body" sz="quarter" idx="19"/>
          </p:nvPr>
        </p:nvSpPr>
        <p:spPr>
          <a:xfrm>
            <a:off x="621939" y="1423470"/>
            <a:ext cx="1245769" cy="4847000"/>
          </a:xfrm>
          <a:ln w="6350"/>
        </p:spPr>
        <p:style>
          <a:lnRef idx="2">
            <a:schemeClr val="accent2"/>
          </a:lnRef>
          <a:fillRef idx="1">
            <a:schemeClr val="lt1"/>
          </a:fillRef>
          <a:effectRef idx="0">
            <a:schemeClr val="accent2"/>
          </a:effectRef>
          <a:fontRef idx="none"/>
        </p:style>
        <p:txBody>
          <a:bodyPr anchor="t" anchorCtr="0">
            <a:normAutofit/>
          </a:bodyPr>
          <a:lstStyle>
            <a:lvl1pPr marL="0" indent="0" algn="l">
              <a:buNone/>
              <a:defRPr sz="1234" b="0"/>
            </a:lvl1pPr>
            <a:lvl2pPr>
              <a:defRPr sz="1234"/>
            </a:lvl2pPr>
          </a:lstStyle>
          <a:p>
            <a:pPr lvl="0"/>
            <a:r>
              <a:rPr lang="fr-FR"/>
              <a:t>Modifier les styles du texte du masque</a:t>
            </a:r>
          </a:p>
          <a:p>
            <a:pPr lvl="1"/>
            <a:r>
              <a:rPr lang="fr-FR"/>
              <a:t>Deuxième niveau</a:t>
            </a:r>
          </a:p>
        </p:txBody>
      </p:sp>
      <p:sp>
        <p:nvSpPr>
          <p:cNvPr id="11" name="Espace réservé du texte 8"/>
          <p:cNvSpPr>
            <a:spLocks noGrp="1"/>
          </p:cNvSpPr>
          <p:nvPr>
            <p:ph type="body" sz="quarter" idx="20"/>
          </p:nvPr>
        </p:nvSpPr>
        <p:spPr>
          <a:xfrm>
            <a:off x="1976009" y="6351938"/>
            <a:ext cx="10804056" cy="830174"/>
          </a:xfrm>
          <a:ln w="6350"/>
        </p:spPr>
        <p:style>
          <a:lnRef idx="2">
            <a:schemeClr val="accent2"/>
          </a:lnRef>
          <a:fillRef idx="1">
            <a:schemeClr val="lt1"/>
          </a:fillRef>
          <a:effectRef idx="0">
            <a:schemeClr val="accent2"/>
          </a:effectRef>
          <a:fontRef idx="none"/>
        </p:style>
        <p:txBody>
          <a:bodyPr anchor="t" anchorCtr="0">
            <a:normAutofit/>
          </a:bodyPr>
          <a:lstStyle>
            <a:lvl1pPr marL="0" indent="0" algn="l">
              <a:buNone/>
              <a:defRPr lang="fr-FR" sz="1234" b="0" kern="1200" dirty="0" smtClean="0">
                <a:solidFill>
                  <a:schemeClr val="tx1"/>
                </a:solidFill>
                <a:latin typeface="+mn-lt"/>
                <a:ea typeface="+mn-ea"/>
                <a:cs typeface="+mn-cs"/>
              </a:defRPr>
            </a:lvl1pPr>
            <a:lvl2pPr>
              <a:defRPr sz="1234"/>
            </a:lvl2pPr>
          </a:lstStyle>
          <a:p>
            <a:pPr lvl="0"/>
            <a:r>
              <a:rPr lang="fr-FR"/>
              <a:t>Modifier les styles du texte du masque</a:t>
            </a:r>
          </a:p>
          <a:p>
            <a:pPr lvl="1"/>
            <a:r>
              <a:rPr lang="fr-FR"/>
              <a:t>Deuxième niveau</a:t>
            </a:r>
          </a:p>
        </p:txBody>
      </p:sp>
      <p:sp>
        <p:nvSpPr>
          <p:cNvPr id="12" name="Espace réservé du texte 8"/>
          <p:cNvSpPr>
            <a:spLocks noGrp="1"/>
          </p:cNvSpPr>
          <p:nvPr>
            <p:ph type="body" sz="quarter" idx="21" hasCustomPrompt="1"/>
          </p:nvPr>
        </p:nvSpPr>
        <p:spPr>
          <a:xfrm>
            <a:off x="8828559" y="2231529"/>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3" name="Espace réservé du pied de page 2">
            <a:extLst>
              <a:ext uri="{FF2B5EF4-FFF2-40B4-BE49-F238E27FC236}">
                <a16:creationId xmlns:a16="http://schemas.microsoft.com/office/drawing/2014/main" id="{C779E33C-69CE-4A3B-ADA4-9F852E1D6F23}"/>
              </a:ext>
            </a:extLst>
          </p:cNvPr>
          <p:cNvSpPr>
            <a:spLocks noGrp="1"/>
          </p:cNvSpPr>
          <p:nvPr>
            <p:ph type="ftr" sz="quarter" idx="22"/>
          </p:nvPr>
        </p:nvSpPr>
        <p:spPr/>
        <p:txBody>
          <a:bodyPr/>
          <a:lstStyle/>
          <a:p>
            <a:r>
              <a:rPr lang="fr-FR"/>
              <a:t>ADOM - Evolutions réglementaires - 16 février 2023</a:t>
            </a:r>
          </a:p>
        </p:txBody>
      </p:sp>
      <p:sp>
        <p:nvSpPr>
          <p:cNvPr id="13" name="Espace réservé du numéro de diapositive 12">
            <a:extLst>
              <a:ext uri="{FF2B5EF4-FFF2-40B4-BE49-F238E27FC236}">
                <a16:creationId xmlns:a16="http://schemas.microsoft.com/office/drawing/2014/main" id="{965A0F35-1C22-45A4-9C79-51E07146D79C}"/>
              </a:ext>
            </a:extLst>
          </p:cNvPr>
          <p:cNvSpPr>
            <a:spLocks noGrp="1"/>
          </p:cNvSpPr>
          <p:nvPr>
            <p:ph type="sldNum" sz="quarter" idx="23"/>
          </p:nvPr>
        </p:nvSpPr>
        <p:spPr/>
        <p:txBody>
          <a:bodyPr/>
          <a:lstStyle/>
          <a:p>
            <a:fld id="{EDD6480A-B622-4752-BDD4-14C508620FA8}" type="slidenum">
              <a:rPr lang="fr-FR" smtClean="0"/>
              <a:pPr/>
              <a:t>‹N°›</a:t>
            </a:fld>
            <a:endParaRPr lang="fr-FR" dirty="0"/>
          </a:p>
        </p:txBody>
      </p:sp>
    </p:spTree>
    <p:custDataLst>
      <p:tags r:id="rId1"/>
    </p:custDataLst>
    <p:extLst>
      <p:ext uri="{BB962C8B-B14F-4D97-AF65-F5344CB8AC3E}">
        <p14:creationId xmlns:p14="http://schemas.microsoft.com/office/powerpoint/2010/main" val="1139961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pplat roug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E223034E-D4BC-4C13-B78F-03FC70BC67AB}"/>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85744"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pied de page 2">
            <a:extLst>
              <a:ext uri="{FF2B5EF4-FFF2-40B4-BE49-F238E27FC236}">
                <a16:creationId xmlns:a16="http://schemas.microsoft.com/office/drawing/2014/main" id="{D2A638EC-952B-48E8-8EFC-4B9B6834B39A}"/>
              </a:ext>
            </a:extLst>
          </p:cNvPr>
          <p:cNvSpPr>
            <a:spLocks noGrp="1"/>
          </p:cNvSpPr>
          <p:nvPr>
            <p:ph type="ftr" sz="quarter" idx="15"/>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9B1087E1-9D96-4C35-B7F4-2770FB8938BE}"/>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CC2F0C5D-41ED-484A-8C15-58449CA67D5A}"/>
              </a:ext>
            </a:extLst>
          </p:cNvPr>
          <p:cNvSpPr>
            <a:spLocks noGrp="1"/>
          </p:cNvSpPr>
          <p:nvPr>
            <p:ph type="title"/>
          </p:nvPr>
        </p:nvSpPr>
        <p:spPr>
          <a:xfrm>
            <a:off x="485744" y="197249"/>
            <a:ext cx="4524406" cy="1707751"/>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265840525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lat jaun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73E8891-E78D-43F1-9F02-5B9801D41D58}"/>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87269"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pied de page 2">
            <a:extLst>
              <a:ext uri="{FF2B5EF4-FFF2-40B4-BE49-F238E27FC236}">
                <a16:creationId xmlns:a16="http://schemas.microsoft.com/office/drawing/2014/main" id="{D7216D59-0FAE-4E9B-B897-D3D7460B1201}"/>
              </a:ext>
            </a:extLst>
          </p:cNvPr>
          <p:cNvSpPr>
            <a:spLocks noGrp="1"/>
          </p:cNvSpPr>
          <p:nvPr>
            <p:ph type="ftr" sz="quarter" idx="15"/>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277F7CB3-E4E5-4802-A8DA-D58DCB224BC5}"/>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EFD3F391-3BD6-4F9F-B257-B85110D81CB5}"/>
              </a:ext>
            </a:extLst>
          </p:cNvPr>
          <p:cNvSpPr>
            <a:spLocks noGrp="1"/>
          </p:cNvSpPr>
          <p:nvPr>
            <p:ph type="title"/>
          </p:nvPr>
        </p:nvSpPr>
        <p:spPr>
          <a:xfrm>
            <a:off x="485744" y="197249"/>
            <a:ext cx="4438681" cy="1498201"/>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102813810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pplat bleu">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73E8891-E78D-43F1-9F02-5B9801D41D58}"/>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20594"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pied de page 2">
            <a:extLst>
              <a:ext uri="{FF2B5EF4-FFF2-40B4-BE49-F238E27FC236}">
                <a16:creationId xmlns:a16="http://schemas.microsoft.com/office/drawing/2014/main" id="{C475C92F-3591-4FE5-9F74-DFE3B5CA6E44}"/>
              </a:ext>
            </a:extLst>
          </p:cNvPr>
          <p:cNvSpPr>
            <a:spLocks noGrp="1"/>
          </p:cNvSpPr>
          <p:nvPr>
            <p:ph type="ftr" sz="quarter" idx="15"/>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6C6629B4-DBE9-45BD-8859-EEF229C0A0B0}"/>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164C7207-FE47-4FB9-9667-AAEE3C89FB01}"/>
              </a:ext>
            </a:extLst>
          </p:cNvPr>
          <p:cNvSpPr>
            <a:spLocks noGrp="1"/>
          </p:cNvSpPr>
          <p:nvPr>
            <p:ph type="title"/>
          </p:nvPr>
        </p:nvSpPr>
        <p:spPr>
          <a:xfrm>
            <a:off x="485744" y="197249"/>
            <a:ext cx="4391056" cy="825739"/>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35046376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Shape 78">
            <a:extLst>
              <a:ext uri="{FF2B5EF4-FFF2-40B4-BE49-F238E27FC236}">
                <a16:creationId xmlns:a16="http://schemas.microsoft.com/office/drawing/2014/main" id="{2BDCA0CD-BA19-4703-87D7-4A16851A661B}"/>
              </a:ext>
            </a:extLst>
          </p:cNvPr>
          <p:cNvSpPr/>
          <p:nvPr userDrawn="1"/>
        </p:nvSpPr>
        <p:spPr>
          <a:xfrm>
            <a:off x="1440338" y="3567794"/>
            <a:ext cx="4602460" cy="1650193"/>
          </a:xfrm>
          <a:prstGeom prst="rect">
            <a:avLst/>
          </a:prstGeom>
          <a:solidFill>
            <a:schemeClr val="bg1">
              <a:lumMod val="95000"/>
            </a:schemeClr>
          </a:solidFill>
          <a:ln w="12700" cap="flat">
            <a:noFill/>
            <a:miter lim="400000"/>
          </a:ln>
          <a:effectLst/>
        </p:spPr>
        <p:txBody>
          <a:bodyPr wrap="square" lIns="45772" tIns="45772" rIns="45772" bIns="45772" numCol="1" anchor="ctr">
            <a:noAutofit/>
          </a:bodyPr>
          <a:lstStyle/>
          <a:p>
            <a:pPr marL="0" indent="0" algn="ctr">
              <a:buFontTx/>
              <a:buNone/>
              <a:defRPr>
                <a:solidFill>
                  <a:srgbClr val="FFFFFF"/>
                </a:solidFill>
              </a:defRPr>
            </a:pPr>
            <a:endParaRPr sz="1604" dirty="0"/>
          </a:p>
        </p:txBody>
      </p:sp>
      <p:sp>
        <p:nvSpPr>
          <p:cNvPr id="6" name="Espace réservé pour une image  10">
            <a:extLst>
              <a:ext uri="{FF2B5EF4-FFF2-40B4-BE49-F238E27FC236}">
                <a16:creationId xmlns:a16="http://schemas.microsoft.com/office/drawing/2014/main" id="{23F759ED-EE6F-4CED-980C-8ED7CFCEF287}"/>
              </a:ext>
            </a:extLst>
          </p:cNvPr>
          <p:cNvSpPr>
            <a:spLocks noGrp="1"/>
          </p:cNvSpPr>
          <p:nvPr>
            <p:ph type="pic" sz="quarter" idx="15"/>
          </p:nvPr>
        </p:nvSpPr>
        <p:spPr>
          <a:xfrm>
            <a:off x="554085" y="3564889"/>
            <a:ext cx="1656000" cy="1656000"/>
          </a:xfrm>
          <a:prstGeom prst="ellipse">
            <a:avLst/>
          </a:prstGeom>
        </p:spPr>
        <p:txBody>
          <a:bodyPr>
            <a:normAutofit/>
          </a:bodyPr>
          <a:lstStyle>
            <a:lvl1pPr marL="9537" indent="0" algn="ctr">
              <a:buNone/>
              <a:defRPr sz="1003"/>
            </a:lvl1pPr>
          </a:lstStyle>
          <a:p>
            <a:r>
              <a:rPr lang="fr-FR"/>
              <a:t>Cliquez sur l'icône pour ajouter une image</a:t>
            </a:r>
            <a:endParaRPr lang="fr-FR" dirty="0"/>
          </a:p>
        </p:txBody>
      </p:sp>
      <p:sp>
        <p:nvSpPr>
          <p:cNvPr id="7" name="Espace réservé du texte 13">
            <a:extLst>
              <a:ext uri="{FF2B5EF4-FFF2-40B4-BE49-F238E27FC236}">
                <a16:creationId xmlns:a16="http://schemas.microsoft.com/office/drawing/2014/main" id="{0C626EC6-0118-4407-86AF-ED69197B6DB9}"/>
              </a:ext>
            </a:extLst>
          </p:cNvPr>
          <p:cNvSpPr>
            <a:spLocks noGrp="1"/>
          </p:cNvSpPr>
          <p:nvPr>
            <p:ph type="body" sz="quarter" idx="16"/>
          </p:nvPr>
        </p:nvSpPr>
        <p:spPr>
          <a:xfrm>
            <a:off x="537117" y="2872605"/>
            <a:ext cx="5487009" cy="503237"/>
          </a:xfrm>
          <a:prstGeom prst="rect">
            <a:avLst/>
          </a:prstGeom>
        </p:spPr>
        <p:txBody>
          <a:bodyPr>
            <a:normAutofit/>
          </a:bodyPr>
          <a:lstStyle>
            <a:lvl1pPr marL="9537" indent="0">
              <a:buNone/>
              <a:defRPr sz="1800" b="0">
                <a:solidFill>
                  <a:schemeClr val="accent1"/>
                </a:solidFill>
              </a:defRPr>
            </a:lvl1pPr>
          </a:lstStyle>
          <a:p>
            <a:pPr lvl="0"/>
            <a:r>
              <a:rPr lang="fr-FR"/>
              <a:t>Modifier les styles du texte du masque</a:t>
            </a:r>
          </a:p>
        </p:txBody>
      </p:sp>
      <p:sp>
        <p:nvSpPr>
          <p:cNvPr id="9" name="Espace réservé du texte 20">
            <a:extLst>
              <a:ext uri="{FF2B5EF4-FFF2-40B4-BE49-F238E27FC236}">
                <a16:creationId xmlns:a16="http://schemas.microsoft.com/office/drawing/2014/main" id="{E1C6FE64-1A8E-4C64-B13B-7CF1C1387E43}"/>
              </a:ext>
            </a:extLst>
          </p:cNvPr>
          <p:cNvSpPr>
            <a:spLocks noGrp="1"/>
          </p:cNvSpPr>
          <p:nvPr>
            <p:ph type="body" sz="quarter" idx="18" hasCustomPrompt="1"/>
          </p:nvPr>
        </p:nvSpPr>
        <p:spPr>
          <a:xfrm>
            <a:off x="2357683" y="3639804"/>
            <a:ext cx="3658851" cy="346844"/>
          </a:xfrm>
          <a:prstGeom prst="rect">
            <a:avLst/>
          </a:prstGeom>
        </p:spPr>
        <p:txBody>
          <a:bodyPr>
            <a:normAutofit/>
          </a:bodyPr>
          <a:lstStyle>
            <a:lvl1pPr marL="9537" indent="0">
              <a:buNone/>
              <a:defRPr sz="1805" b="1"/>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Prénom Nom</a:t>
            </a:r>
          </a:p>
        </p:txBody>
      </p:sp>
      <p:sp>
        <p:nvSpPr>
          <p:cNvPr id="10" name="Espace réservé du texte 22">
            <a:extLst>
              <a:ext uri="{FF2B5EF4-FFF2-40B4-BE49-F238E27FC236}">
                <a16:creationId xmlns:a16="http://schemas.microsoft.com/office/drawing/2014/main" id="{61434947-EC26-4A96-AF2F-A330AE56624C}"/>
              </a:ext>
            </a:extLst>
          </p:cNvPr>
          <p:cNvSpPr>
            <a:spLocks noGrp="1"/>
          </p:cNvSpPr>
          <p:nvPr>
            <p:ph type="body" sz="quarter" idx="19" hasCustomPrompt="1"/>
          </p:nvPr>
        </p:nvSpPr>
        <p:spPr>
          <a:xfrm>
            <a:off x="2763418" y="4489608"/>
            <a:ext cx="3256728" cy="342972"/>
          </a:xfrm>
          <a:prstGeom prst="rect">
            <a:avLst/>
          </a:prstGeom>
        </p:spPr>
        <p:txBody>
          <a:bodyPr>
            <a:normAutofit/>
          </a:bodyPr>
          <a:lstStyle>
            <a:lvl1pPr marL="9537" indent="0" algn="l">
              <a:buNone/>
              <a:defRPr sz="1604"/>
            </a:lvl1pPr>
          </a:lstStyle>
          <a:p>
            <a:pPr lvl="0"/>
            <a:r>
              <a:rPr lang="fr-FR" dirty="0"/>
              <a:t>06 xxx</a:t>
            </a:r>
          </a:p>
        </p:txBody>
      </p:sp>
      <p:sp>
        <p:nvSpPr>
          <p:cNvPr id="11" name="Espace réservé du texte 20">
            <a:extLst>
              <a:ext uri="{FF2B5EF4-FFF2-40B4-BE49-F238E27FC236}">
                <a16:creationId xmlns:a16="http://schemas.microsoft.com/office/drawing/2014/main" id="{FD4695CA-5B47-4BBB-9701-9710FC79CFB2}"/>
              </a:ext>
            </a:extLst>
          </p:cNvPr>
          <p:cNvSpPr>
            <a:spLocks noGrp="1"/>
          </p:cNvSpPr>
          <p:nvPr>
            <p:ph type="body" sz="quarter" idx="20" hasCustomPrompt="1"/>
          </p:nvPr>
        </p:nvSpPr>
        <p:spPr>
          <a:xfrm>
            <a:off x="2361295" y="3988060"/>
            <a:ext cx="3658851" cy="346844"/>
          </a:xfrm>
          <a:prstGeom prst="rect">
            <a:avLst/>
          </a:prstGeom>
        </p:spPr>
        <p:txBody>
          <a:bodyPr>
            <a:normAutofit/>
          </a:bodyPr>
          <a:lstStyle>
            <a:lvl1pPr marL="9537" indent="0">
              <a:buNone/>
              <a:defRPr sz="1404" b="1">
                <a:solidFill>
                  <a:schemeClr val="tx2"/>
                </a:solidFill>
              </a:defRPr>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Titre</a:t>
            </a:r>
          </a:p>
        </p:txBody>
      </p:sp>
      <p:sp>
        <p:nvSpPr>
          <p:cNvPr id="12" name="Espace réservé du texte 22">
            <a:extLst>
              <a:ext uri="{FF2B5EF4-FFF2-40B4-BE49-F238E27FC236}">
                <a16:creationId xmlns:a16="http://schemas.microsoft.com/office/drawing/2014/main" id="{134BC356-397B-4EEC-876D-4DF1274D7D38}"/>
              </a:ext>
            </a:extLst>
          </p:cNvPr>
          <p:cNvSpPr>
            <a:spLocks noGrp="1"/>
          </p:cNvSpPr>
          <p:nvPr>
            <p:ph type="body" sz="quarter" idx="21" hasCustomPrompt="1"/>
          </p:nvPr>
        </p:nvSpPr>
        <p:spPr>
          <a:xfrm>
            <a:off x="2763421" y="4936041"/>
            <a:ext cx="3256728" cy="254137"/>
          </a:xfrm>
          <a:prstGeom prst="rect">
            <a:avLst/>
          </a:prstGeom>
        </p:spPr>
        <p:txBody>
          <a:bodyPr>
            <a:normAutofit/>
          </a:bodyPr>
          <a:lstStyle>
            <a:lvl1pPr marL="9537" indent="0" algn="l">
              <a:buNone/>
              <a:defRPr sz="1203"/>
            </a:lvl1pPr>
          </a:lstStyle>
          <a:p>
            <a:pPr lvl="0"/>
            <a:r>
              <a:rPr lang="fr-FR" dirty="0"/>
              <a:t>prenom.nom@secafi.com</a:t>
            </a:r>
          </a:p>
        </p:txBody>
      </p:sp>
      <p:sp>
        <p:nvSpPr>
          <p:cNvPr id="13" name="Espace réservé du texte 17">
            <a:extLst>
              <a:ext uri="{FF2B5EF4-FFF2-40B4-BE49-F238E27FC236}">
                <a16:creationId xmlns:a16="http://schemas.microsoft.com/office/drawing/2014/main" id="{418EACE4-708D-4F91-8CF9-F310BED1444A}"/>
              </a:ext>
            </a:extLst>
          </p:cNvPr>
          <p:cNvSpPr>
            <a:spLocks noGrp="1"/>
          </p:cNvSpPr>
          <p:nvPr>
            <p:ph type="body" sz="quarter" idx="22"/>
          </p:nvPr>
        </p:nvSpPr>
        <p:spPr>
          <a:xfrm>
            <a:off x="514314" y="1713665"/>
            <a:ext cx="12796609" cy="576263"/>
          </a:xfrm>
          <a:prstGeom prst="rect">
            <a:avLst/>
          </a:prstGeom>
        </p:spPr>
        <p:txBody>
          <a:bodyPr>
            <a:noAutofit/>
          </a:bodyPr>
          <a:lstStyle>
            <a:lvl1pPr marL="9537" indent="0">
              <a:buNone/>
              <a:defRPr sz="1404" i="1" baseline="0">
                <a:solidFill>
                  <a:schemeClr val="tx2"/>
                </a:solidFill>
              </a:defRPr>
            </a:lvl1pPr>
            <a:lvl2pPr marL="357615" indent="0">
              <a:buNone/>
              <a:defRPr/>
            </a:lvl2pPr>
            <a:lvl3pPr marL="630991" indent="0">
              <a:buNone/>
              <a:defRPr/>
            </a:lvl3pPr>
            <a:lvl4pPr marL="991785" indent="0">
              <a:buNone/>
              <a:defRPr/>
            </a:lvl4pPr>
            <a:lvl5pPr marL="1271519" indent="0">
              <a:buNone/>
              <a:defRPr/>
            </a:lvl5pPr>
          </a:lstStyle>
          <a:p>
            <a:pPr lvl="0"/>
            <a:r>
              <a:rPr lang="fr-FR"/>
              <a:t>Modifier les styles du texte du masque</a:t>
            </a:r>
          </a:p>
        </p:txBody>
      </p:sp>
      <p:sp>
        <p:nvSpPr>
          <p:cNvPr id="14" name="Shape 78">
            <a:extLst>
              <a:ext uri="{FF2B5EF4-FFF2-40B4-BE49-F238E27FC236}">
                <a16:creationId xmlns:a16="http://schemas.microsoft.com/office/drawing/2014/main" id="{C21BCB7E-AD7E-491A-BF38-CDBFDAEEA1E9}"/>
              </a:ext>
            </a:extLst>
          </p:cNvPr>
          <p:cNvSpPr/>
          <p:nvPr userDrawn="1"/>
        </p:nvSpPr>
        <p:spPr>
          <a:xfrm>
            <a:off x="7411794" y="3570696"/>
            <a:ext cx="4602457" cy="1650193"/>
          </a:xfrm>
          <a:prstGeom prst="rect">
            <a:avLst/>
          </a:prstGeom>
          <a:solidFill>
            <a:schemeClr val="bg1">
              <a:lumMod val="95000"/>
            </a:schemeClr>
          </a:solidFill>
          <a:ln w="12700" cap="flat">
            <a:noFill/>
            <a:miter lim="400000"/>
          </a:ln>
          <a:effectLst/>
        </p:spPr>
        <p:txBody>
          <a:bodyPr wrap="square" lIns="45772" tIns="45772" rIns="45772" bIns="45772" numCol="1" anchor="ctr">
            <a:noAutofit/>
          </a:bodyPr>
          <a:lstStyle/>
          <a:p>
            <a:pPr marL="0" indent="0" algn="ctr">
              <a:buFontTx/>
              <a:buNone/>
              <a:defRPr>
                <a:solidFill>
                  <a:srgbClr val="FFFFFF"/>
                </a:solidFill>
              </a:defRPr>
            </a:pPr>
            <a:endParaRPr sz="1604" dirty="0"/>
          </a:p>
        </p:txBody>
      </p:sp>
      <p:sp>
        <p:nvSpPr>
          <p:cNvPr id="15" name="Espace réservé pour une image  10">
            <a:extLst>
              <a:ext uri="{FF2B5EF4-FFF2-40B4-BE49-F238E27FC236}">
                <a16:creationId xmlns:a16="http://schemas.microsoft.com/office/drawing/2014/main" id="{16C7D018-7135-45F2-8474-15E1D0236EAE}"/>
              </a:ext>
            </a:extLst>
          </p:cNvPr>
          <p:cNvSpPr>
            <a:spLocks noGrp="1"/>
          </p:cNvSpPr>
          <p:nvPr>
            <p:ph type="pic" sz="quarter" idx="23"/>
          </p:nvPr>
        </p:nvSpPr>
        <p:spPr>
          <a:xfrm>
            <a:off x="6525538" y="3567794"/>
            <a:ext cx="1656000" cy="1656000"/>
          </a:xfrm>
          <a:prstGeom prst="ellipse">
            <a:avLst/>
          </a:prstGeom>
        </p:spPr>
        <p:txBody>
          <a:bodyPr>
            <a:normAutofit/>
          </a:bodyPr>
          <a:lstStyle>
            <a:lvl1pPr marL="9537" indent="0" algn="ctr">
              <a:buNone/>
              <a:defRPr sz="1003"/>
            </a:lvl1pPr>
          </a:lstStyle>
          <a:p>
            <a:r>
              <a:rPr lang="fr-FR"/>
              <a:t>Cliquez sur l'icône pour ajouter une image</a:t>
            </a:r>
            <a:endParaRPr lang="fr-FR" dirty="0"/>
          </a:p>
        </p:txBody>
      </p:sp>
      <p:sp>
        <p:nvSpPr>
          <p:cNvPr id="16" name="Espace réservé du texte 13">
            <a:extLst>
              <a:ext uri="{FF2B5EF4-FFF2-40B4-BE49-F238E27FC236}">
                <a16:creationId xmlns:a16="http://schemas.microsoft.com/office/drawing/2014/main" id="{68C0F913-CEAD-4D0D-BB08-684FAA4E5194}"/>
              </a:ext>
            </a:extLst>
          </p:cNvPr>
          <p:cNvSpPr>
            <a:spLocks noGrp="1"/>
          </p:cNvSpPr>
          <p:nvPr>
            <p:ph type="body" sz="quarter" idx="24"/>
          </p:nvPr>
        </p:nvSpPr>
        <p:spPr>
          <a:xfrm>
            <a:off x="6508571" y="2875507"/>
            <a:ext cx="5487009" cy="503237"/>
          </a:xfrm>
          <a:prstGeom prst="rect">
            <a:avLst/>
          </a:prstGeom>
        </p:spPr>
        <p:txBody>
          <a:bodyPr>
            <a:normAutofit/>
          </a:bodyPr>
          <a:lstStyle>
            <a:lvl1pPr marL="9537" indent="0">
              <a:buNone/>
              <a:defRPr sz="1800" b="0" baseline="0">
                <a:solidFill>
                  <a:schemeClr val="accent1"/>
                </a:solidFill>
              </a:defRPr>
            </a:lvl1pPr>
          </a:lstStyle>
          <a:p>
            <a:pPr lvl="0"/>
            <a:r>
              <a:rPr lang="fr-FR"/>
              <a:t>Modifier les styles du texte du masque</a:t>
            </a:r>
          </a:p>
        </p:txBody>
      </p:sp>
      <p:sp>
        <p:nvSpPr>
          <p:cNvPr id="17" name="Espace réservé du texte 20">
            <a:extLst>
              <a:ext uri="{FF2B5EF4-FFF2-40B4-BE49-F238E27FC236}">
                <a16:creationId xmlns:a16="http://schemas.microsoft.com/office/drawing/2014/main" id="{7CE55F71-B5BE-4432-8C98-D72E33336FD0}"/>
              </a:ext>
            </a:extLst>
          </p:cNvPr>
          <p:cNvSpPr>
            <a:spLocks noGrp="1"/>
          </p:cNvSpPr>
          <p:nvPr>
            <p:ph type="body" sz="quarter" idx="25" hasCustomPrompt="1"/>
          </p:nvPr>
        </p:nvSpPr>
        <p:spPr>
          <a:xfrm>
            <a:off x="8329136" y="3642708"/>
            <a:ext cx="3661432" cy="346844"/>
          </a:xfrm>
          <a:prstGeom prst="rect">
            <a:avLst/>
          </a:prstGeom>
        </p:spPr>
        <p:txBody>
          <a:bodyPr>
            <a:normAutofit/>
          </a:bodyPr>
          <a:lstStyle>
            <a:lvl1pPr marL="9537" indent="0">
              <a:buNone/>
              <a:defRPr sz="1805" b="1"/>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Prénom Nom</a:t>
            </a:r>
          </a:p>
        </p:txBody>
      </p:sp>
      <p:sp>
        <p:nvSpPr>
          <p:cNvPr id="18" name="Espace réservé du texte 22">
            <a:extLst>
              <a:ext uri="{FF2B5EF4-FFF2-40B4-BE49-F238E27FC236}">
                <a16:creationId xmlns:a16="http://schemas.microsoft.com/office/drawing/2014/main" id="{48568F63-16F1-4D91-9935-C8FCC91AE9C0}"/>
              </a:ext>
            </a:extLst>
          </p:cNvPr>
          <p:cNvSpPr>
            <a:spLocks noGrp="1"/>
          </p:cNvSpPr>
          <p:nvPr>
            <p:ph type="body" sz="quarter" idx="26" hasCustomPrompt="1"/>
          </p:nvPr>
        </p:nvSpPr>
        <p:spPr>
          <a:xfrm>
            <a:off x="8734870" y="4481878"/>
            <a:ext cx="3255697" cy="342972"/>
          </a:xfrm>
          <a:prstGeom prst="rect">
            <a:avLst/>
          </a:prstGeom>
        </p:spPr>
        <p:txBody>
          <a:bodyPr>
            <a:normAutofit/>
          </a:bodyPr>
          <a:lstStyle>
            <a:lvl1pPr marL="9537" indent="0" algn="l">
              <a:buNone/>
              <a:defRPr sz="1604"/>
            </a:lvl1pPr>
          </a:lstStyle>
          <a:p>
            <a:pPr lvl="0"/>
            <a:r>
              <a:rPr lang="fr-FR" dirty="0"/>
              <a:t>06 xxx</a:t>
            </a:r>
          </a:p>
        </p:txBody>
      </p:sp>
      <p:sp>
        <p:nvSpPr>
          <p:cNvPr id="19" name="Espace réservé du texte 20">
            <a:extLst>
              <a:ext uri="{FF2B5EF4-FFF2-40B4-BE49-F238E27FC236}">
                <a16:creationId xmlns:a16="http://schemas.microsoft.com/office/drawing/2014/main" id="{FA8FBD8E-C382-4891-9B77-6EFE2F820FB3}"/>
              </a:ext>
            </a:extLst>
          </p:cNvPr>
          <p:cNvSpPr>
            <a:spLocks noGrp="1"/>
          </p:cNvSpPr>
          <p:nvPr>
            <p:ph type="body" sz="quarter" idx="27" hasCustomPrompt="1"/>
          </p:nvPr>
        </p:nvSpPr>
        <p:spPr>
          <a:xfrm>
            <a:off x="8321606" y="3990966"/>
            <a:ext cx="3668961" cy="346844"/>
          </a:xfrm>
          <a:prstGeom prst="rect">
            <a:avLst/>
          </a:prstGeom>
        </p:spPr>
        <p:txBody>
          <a:bodyPr>
            <a:normAutofit/>
          </a:bodyPr>
          <a:lstStyle>
            <a:lvl1pPr marL="9537" indent="0">
              <a:buNone/>
              <a:defRPr sz="1404" b="1">
                <a:solidFill>
                  <a:schemeClr val="tx2"/>
                </a:solidFill>
              </a:defRPr>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Titre</a:t>
            </a:r>
          </a:p>
        </p:txBody>
      </p:sp>
      <p:sp>
        <p:nvSpPr>
          <p:cNvPr id="20" name="Espace réservé du texte 22">
            <a:extLst>
              <a:ext uri="{FF2B5EF4-FFF2-40B4-BE49-F238E27FC236}">
                <a16:creationId xmlns:a16="http://schemas.microsoft.com/office/drawing/2014/main" id="{CE0A9A75-672F-4CE7-B7E2-B94496A76235}"/>
              </a:ext>
            </a:extLst>
          </p:cNvPr>
          <p:cNvSpPr>
            <a:spLocks noGrp="1"/>
          </p:cNvSpPr>
          <p:nvPr>
            <p:ph type="body" sz="quarter" idx="28" hasCustomPrompt="1"/>
          </p:nvPr>
        </p:nvSpPr>
        <p:spPr>
          <a:xfrm>
            <a:off x="8734875" y="4938945"/>
            <a:ext cx="3255692" cy="248327"/>
          </a:xfrm>
          <a:prstGeom prst="rect">
            <a:avLst/>
          </a:prstGeom>
        </p:spPr>
        <p:txBody>
          <a:bodyPr>
            <a:normAutofit/>
          </a:bodyPr>
          <a:lstStyle>
            <a:lvl1pPr marL="9537" indent="0" algn="l">
              <a:buNone/>
              <a:defRPr sz="1203"/>
            </a:lvl1pPr>
          </a:lstStyle>
          <a:p>
            <a:pPr lvl="0"/>
            <a:r>
              <a:rPr lang="fr-FR" dirty="0"/>
              <a:t>prenom.nom@secafi.com</a:t>
            </a:r>
          </a:p>
        </p:txBody>
      </p:sp>
      <p:pic>
        <p:nvPicPr>
          <p:cNvPr id="21" name="Image 20">
            <a:extLst>
              <a:ext uri="{FF2B5EF4-FFF2-40B4-BE49-F238E27FC236}">
                <a16:creationId xmlns:a16="http://schemas.microsoft.com/office/drawing/2014/main" id="{05B3C6B5-991C-4989-AB15-110EEF237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8885" y="4415585"/>
            <a:ext cx="472246" cy="472246"/>
          </a:xfrm>
          <a:prstGeom prst="rect">
            <a:avLst/>
          </a:prstGeom>
        </p:spPr>
      </p:pic>
      <p:pic>
        <p:nvPicPr>
          <p:cNvPr id="22" name="Image 21">
            <a:extLst>
              <a:ext uri="{FF2B5EF4-FFF2-40B4-BE49-F238E27FC236}">
                <a16:creationId xmlns:a16="http://schemas.microsoft.com/office/drawing/2014/main" id="{87942BC6-9D57-4D78-B1D5-8686176044A0}"/>
              </a:ext>
            </a:extLst>
          </p:cNvPr>
          <p:cNvPicPr>
            <a:picLocks noChangeAspect="1"/>
          </p:cNvPicPr>
          <p:nvPr userDrawn="1"/>
        </p:nvPicPr>
        <p:blipFill rotWithShape="1">
          <a:blip r:embed="rId3"/>
          <a:srcRect l="20428" t="21374" r="42862" b="27149"/>
          <a:stretch/>
        </p:blipFill>
        <p:spPr>
          <a:xfrm>
            <a:off x="2396250" y="4908187"/>
            <a:ext cx="296575" cy="310016"/>
          </a:xfrm>
          <a:prstGeom prst="rect">
            <a:avLst/>
          </a:prstGeom>
        </p:spPr>
      </p:pic>
      <p:pic>
        <p:nvPicPr>
          <p:cNvPr id="23" name="Image 22">
            <a:extLst>
              <a:ext uri="{FF2B5EF4-FFF2-40B4-BE49-F238E27FC236}">
                <a16:creationId xmlns:a16="http://schemas.microsoft.com/office/drawing/2014/main" id="{CF264B12-11EE-4D55-8596-17048AD6C3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2758" y="4436123"/>
            <a:ext cx="472246" cy="472246"/>
          </a:xfrm>
          <a:prstGeom prst="rect">
            <a:avLst/>
          </a:prstGeom>
        </p:spPr>
      </p:pic>
      <p:pic>
        <p:nvPicPr>
          <p:cNvPr id="24" name="Image 23">
            <a:extLst>
              <a:ext uri="{FF2B5EF4-FFF2-40B4-BE49-F238E27FC236}">
                <a16:creationId xmlns:a16="http://schemas.microsoft.com/office/drawing/2014/main" id="{E10B0327-F96C-447A-923C-FBB029B1D4F3}"/>
              </a:ext>
            </a:extLst>
          </p:cNvPr>
          <p:cNvPicPr>
            <a:picLocks noChangeAspect="1"/>
          </p:cNvPicPr>
          <p:nvPr userDrawn="1"/>
        </p:nvPicPr>
        <p:blipFill rotWithShape="1">
          <a:blip r:embed="rId3"/>
          <a:srcRect l="20428" t="21374" r="42862" b="27149"/>
          <a:stretch/>
        </p:blipFill>
        <p:spPr>
          <a:xfrm>
            <a:off x="8330123" y="4928725"/>
            <a:ext cx="296575" cy="310016"/>
          </a:xfrm>
          <a:prstGeom prst="rect">
            <a:avLst/>
          </a:prstGeom>
        </p:spPr>
      </p:pic>
      <p:sp>
        <p:nvSpPr>
          <p:cNvPr id="25" name="Rectangle 6">
            <a:extLst>
              <a:ext uri="{FF2B5EF4-FFF2-40B4-BE49-F238E27FC236}">
                <a16:creationId xmlns:a16="http://schemas.microsoft.com/office/drawing/2014/main" id="{4DB7FEFB-1CB0-484F-A94E-2BBD1073077C}"/>
              </a:ext>
            </a:extLst>
          </p:cNvPr>
          <p:cNvSpPr/>
          <p:nvPr userDrawn="1"/>
        </p:nvSpPr>
        <p:spPr>
          <a:xfrm>
            <a:off x="514315" y="1219790"/>
            <a:ext cx="4604588" cy="430994"/>
          </a:xfrm>
          <a:custGeom>
            <a:avLst/>
            <a:gdLst>
              <a:gd name="connsiteX0" fmla="*/ 0 w 3487064"/>
              <a:gd name="connsiteY0" fmla="*/ 0 h 400986"/>
              <a:gd name="connsiteX1" fmla="*/ 3487064 w 3487064"/>
              <a:gd name="connsiteY1" fmla="*/ 0 h 400986"/>
              <a:gd name="connsiteX2" fmla="*/ 3487064 w 3487064"/>
              <a:gd name="connsiteY2" fmla="*/ 400986 h 400986"/>
              <a:gd name="connsiteX3" fmla="*/ 0 w 3487064"/>
              <a:gd name="connsiteY3" fmla="*/ 400986 h 400986"/>
              <a:gd name="connsiteX4" fmla="*/ 0 w 3487064"/>
              <a:gd name="connsiteY4" fmla="*/ 0 h 400986"/>
              <a:gd name="connsiteX0" fmla="*/ 0 w 4103290"/>
              <a:gd name="connsiteY0" fmla="*/ 3975 h 404961"/>
              <a:gd name="connsiteX1" fmla="*/ 4103290 w 4103290"/>
              <a:gd name="connsiteY1" fmla="*/ 0 h 404961"/>
              <a:gd name="connsiteX2" fmla="*/ 3487064 w 4103290"/>
              <a:gd name="connsiteY2" fmla="*/ 404961 h 404961"/>
              <a:gd name="connsiteX3" fmla="*/ 0 w 4103290"/>
              <a:gd name="connsiteY3" fmla="*/ 404961 h 404961"/>
              <a:gd name="connsiteX4" fmla="*/ 0 w 4103290"/>
              <a:gd name="connsiteY4" fmla="*/ 3975 h 40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290" h="404961">
                <a:moveTo>
                  <a:pt x="0" y="3975"/>
                </a:moveTo>
                <a:lnTo>
                  <a:pt x="4103290" y="0"/>
                </a:lnTo>
                <a:lnTo>
                  <a:pt x="3487064" y="404961"/>
                </a:lnTo>
                <a:lnTo>
                  <a:pt x="0" y="404961"/>
                </a:lnTo>
                <a:lnTo>
                  <a:pt x="0" y="3975"/>
                </a:lnTo>
                <a:close/>
              </a:path>
            </a:pathLst>
          </a:custGeom>
          <a:gradFill flip="none" rotWithShape="1">
            <a:gsLst>
              <a:gs pos="100000">
                <a:schemeClr val="accent3"/>
              </a:gs>
              <a:gs pos="0">
                <a:schemeClr val="accent2"/>
              </a:gs>
            </a:gsLst>
            <a:lin ang="18900000" scaled="1"/>
            <a:tileRect/>
          </a:gradFill>
        </p:spPr>
        <p:txBody>
          <a:bodyPr wrap="square" lIns="91545" tIns="45773" rIns="91545" bIns="45773">
            <a:spAutoFit/>
          </a:bodyPr>
          <a:lstStyle/>
          <a:p>
            <a:pPr marL="9537" marR="0" lvl="0" indent="0" algn="just" defTabSz="915494" fontAlgn="auto">
              <a:lnSpc>
                <a:spcPct val="100000"/>
              </a:lnSpc>
              <a:spcBef>
                <a:spcPts val="0"/>
              </a:spcBef>
              <a:spcAft>
                <a:spcPts val="601"/>
              </a:spcAft>
              <a:buClr>
                <a:srgbClr val="EF7D17"/>
              </a:buClr>
              <a:buSzTx/>
              <a:buFont typeface="Wingdings 2" panose="05020102010507070707" pitchFamily="18" charset="2"/>
              <a:buNone/>
              <a:tabLst/>
            </a:pPr>
            <a:r>
              <a:rPr kumimoji="0" lang="fr-FR" sz="2200" b="1" i="0" u="none" strike="noStrike" cap="none" spc="0" normalizeH="0" baseline="0" noProof="0" dirty="0">
                <a:ln>
                  <a:noFill/>
                </a:ln>
                <a:solidFill>
                  <a:schemeClr val="bg1"/>
                </a:solidFill>
                <a:effectLst/>
                <a:uLnTx/>
                <a:uFillTx/>
                <a:latin typeface="+mn-lt"/>
                <a:sym typeface="Georgia"/>
              </a:rPr>
              <a:t>Votre contact sur cette mission</a:t>
            </a:r>
          </a:p>
        </p:txBody>
      </p:sp>
      <p:sp>
        <p:nvSpPr>
          <p:cNvPr id="2" name="Titre 1">
            <a:extLst>
              <a:ext uri="{FF2B5EF4-FFF2-40B4-BE49-F238E27FC236}">
                <a16:creationId xmlns:a16="http://schemas.microsoft.com/office/drawing/2014/main" id="{19CFF811-8E5F-4CEA-B556-D03084CA3237}"/>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88DA2A35-CAA0-44C4-961B-ECB2577F8F29}"/>
              </a:ext>
            </a:extLst>
          </p:cNvPr>
          <p:cNvSpPr>
            <a:spLocks noGrp="1"/>
          </p:cNvSpPr>
          <p:nvPr>
            <p:ph type="ftr" sz="quarter" idx="29"/>
          </p:nvPr>
        </p:nvSpPr>
        <p:spPr/>
        <p:txBody>
          <a:bodyPr/>
          <a:lstStyle/>
          <a:p>
            <a:r>
              <a:rPr lang="fr-FR"/>
              <a:t>ADOM - Evolutions réglementaires - 16 février 2023</a:t>
            </a:r>
          </a:p>
        </p:txBody>
      </p:sp>
      <p:sp>
        <p:nvSpPr>
          <p:cNvPr id="8" name="Espace réservé du numéro de diapositive 7">
            <a:extLst>
              <a:ext uri="{FF2B5EF4-FFF2-40B4-BE49-F238E27FC236}">
                <a16:creationId xmlns:a16="http://schemas.microsoft.com/office/drawing/2014/main" id="{116CDE7D-F09D-4247-90DC-69F85893CEE0}"/>
              </a:ext>
            </a:extLst>
          </p:cNvPr>
          <p:cNvSpPr>
            <a:spLocks noGrp="1"/>
          </p:cNvSpPr>
          <p:nvPr>
            <p:ph type="sldNum" sz="quarter" idx="30"/>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030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DE56AE-1C56-40AB-B467-8EBBE40B0A96}"/>
              </a:ext>
            </a:extLst>
          </p:cNvPr>
          <p:cNvPicPr>
            <a:picLocks noChangeAspect="1"/>
          </p:cNvPicPr>
          <p:nvPr userDrawn="1"/>
        </p:nvPicPr>
        <p:blipFill>
          <a:blip r:embed="rId2"/>
          <a:stretch>
            <a:fillRect/>
          </a:stretch>
        </p:blipFill>
        <p:spPr>
          <a:xfrm>
            <a:off x="0" y="794"/>
            <a:ext cx="3304318" cy="7693819"/>
          </a:xfrm>
          <a:prstGeom prst="rect">
            <a:avLst/>
          </a:prstGeom>
        </p:spPr>
      </p:pic>
      <p:grpSp>
        <p:nvGrpSpPr>
          <p:cNvPr id="2" name="Groupe 1">
            <a:extLst>
              <a:ext uri="{FF2B5EF4-FFF2-40B4-BE49-F238E27FC236}">
                <a16:creationId xmlns:a16="http://schemas.microsoft.com/office/drawing/2014/main" id="{C9D4A0B4-77DD-48F3-8A75-0BAF0FCF29A4}"/>
              </a:ext>
            </a:extLst>
          </p:cNvPr>
          <p:cNvGrpSpPr/>
          <p:nvPr userDrawn="1"/>
        </p:nvGrpSpPr>
        <p:grpSpPr>
          <a:xfrm>
            <a:off x="-389277" y="970490"/>
            <a:ext cx="3065356" cy="1905813"/>
            <a:chOff x="-370227" y="865085"/>
            <a:chExt cx="2732425" cy="1698821"/>
          </a:xfrm>
        </p:grpSpPr>
        <p:sp>
          <p:nvSpPr>
            <p:cNvPr id="12" name="ZoneTexte 11">
              <a:extLst>
                <a:ext uri="{FF2B5EF4-FFF2-40B4-BE49-F238E27FC236}">
                  <a16:creationId xmlns:a16="http://schemas.microsoft.com/office/drawing/2014/main" id="{65200F6C-E801-4262-AD94-1FFCCD6E1F3E}"/>
                </a:ext>
              </a:extLst>
            </p:cNvPr>
            <p:cNvSpPr txBox="1"/>
            <p:nvPr userDrawn="1"/>
          </p:nvSpPr>
          <p:spPr>
            <a:xfrm>
              <a:off x="-370227" y="865085"/>
              <a:ext cx="2732425" cy="466393"/>
            </a:xfrm>
            <a:prstGeom prst="rect">
              <a:avLst/>
            </a:prstGeom>
            <a:noFill/>
          </p:spPr>
          <p:txBody>
            <a:bodyPr vert="horz" wrap="square" rtlCol="0">
              <a:spAutoFit/>
            </a:bodyPr>
            <a:lstStyle/>
            <a:p>
              <a:pPr marL="0" indent="0" algn="ctr">
                <a:buFontTx/>
                <a:buNone/>
              </a:pPr>
              <a:r>
                <a:rPr lang="fr-FR" sz="2800" b="1" i="0" dirty="0">
                  <a:solidFill>
                    <a:schemeClr val="accent1"/>
                  </a:solidFill>
                  <a:latin typeface="+mn-lt"/>
                  <a:cs typeface="Calibri" panose="020F0502020204030204" pitchFamily="34" charset="0"/>
                </a:rPr>
                <a:t>SOMM</a:t>
              </a:r>
              <a:r>
                <a:rPr lang="fr-FR" sz="2800" b="1" i="0" dirty="0">
                  <a:solidFill>
                    <a:schemeClr val="tx2"/>
                  </a:solidFill>
                  <a:latin typeface="+mn-lt"/>
                </a:rPr>
                <a:t>AIRE</a:t>
              </a:r>
            </a:p>
          </p:txBody>
        </p:sp>
        <p:cxnSp>
          <p:nvCxnSpPr>
            <p:cNvPr id="16" name="Connecteur droit 15">
              <a:extLst>
                <a:ext uri="{FF2B5EF4-FFF2-40B4-BE49-F238E27FC236}">
                  <a16:creationId xmlns:a16="http://schemas.microsoft.com/office/drawing/2014/main" id="{CD3ED5A3-7613-48F3-BCEB-91133D3BB86B}"/>
                </a:ext>
              </a:extLst>
            </p:cNvPr>
            <p:cNvCxnSpPr/>
            <p:nvPr userDrawn="1"/>
          </p:nvCxnSpPr>
          <p:spPr>
            <a:xfrm>
              <a:off x="1274621" y="1296596"/>
              <a:ext cx="4100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7" name="Shape 459">
              <a:extLst>
                <a:ext uri="{FF2B5EF4-FFF2-40B4-BE49-F238E27FC236}">
                  <a16:creationId xmlns:a16="http://schemas.microsoft.com/office/drawing/2014/main" id="{7F4355A7-100B-42F6-82D8-6B8A7668DF89}"/>
                </a:ext>
              </a:extLst>
            </p:cNvPr>
            <p:cNvGrpSpPr/>
            <p:nvPr userDrawn="1"/>
          </p:nvGrpSpPr>
          <p:grpSpPr>
            <a:xfrm>
              <a:off x="459715" y="1682466"/>
              <a:ext cx="863658" cy="881440"/>
              <a:chOff x="3955900" y="2984500"/>
              <a:chExt cx="414000" cy="422525"/>
            </a:xfrm>
            <a:solidFill>
              <a:schemeClr val="accent1"/>
            </a:solidFill>
          </p:grpSpPr>
          <p:sp>
            <p:nvSpPr>
              <p:cNvPr id="18" name="Shape 460">
                <a:extLst>
                  <a:ext uri="{FF2B5EF4-FFF2-40B4-BE49-F238E27FC236}">
                    <a16:creationId xmlns:a16="http://schemas.microsoft.com/office/drawing/2014/main" id="{33997091-76AD-4BA4-9404-DDA154847A0D}"/>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121900" tIns="121900" rIns="121900" bIns="121900" anchor="ctr" anchorCtr="0">
                <a:noAutofit/>
              </a:bodyPr>
              <a:lstStyle/>
              <a:p>
                <a:endParaRPr sz="2400">
                  <a:solidFill>
                    <a:schemeClr val="bg1"/>
                  </a:solidFill>
                </a:endParaRPr>
              </a:p>
            </p:txBody>
          </p:sp>
          <p:sp>
            <p:nvSpPr>
              <p:cNvPr id="19" name="Shape 462">
                <a:extLst>
                  <a:ext uri="{FF2B5EF4-FFF2-40B4-BE49-F238E27FC236}">
                    <a16:creationId xmlns:a16="http://schemas.microsoft.com/office/drawing/2014/main" id="{BEF09817-CAF8-46C1-8CDA-827940BF421D}"/>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121900" tIns="121900" rIns="121900" bIns="121900" anchor="ctr" anchorCtr="0">
                <a:noAutofit/>
              </a:bodyPr>
              <a:lstStyle/>
              <a:p>
                <a:endParaRPr sz="2400">
                  <a:solidFill>
                    <a:schemeClr val="bg1"/>
                  </a:solidFill>
                </a:endParaRPr>
              </a:p>
            </p:txBody>
          </p:sp>
        </p:grpSp>
      </p:grpSp>
      <p:sp>
        <p:nvSpPr>
          <p:cNvPr id="6" name="Espace réservé du pied de page 5">
            <a:extLst>
              <a:ext uri="{FF2B5EF4-FFF2-40B4-BE49-F238E27FC236}">
                <a16:creationId xmlns:a16="http://schemas.microsoft.com/office/drawing/2014/main" id="{8A469B28-E706-424D-993F-A52706B352DA}"/>
              </a:ext>
            </a:extLst>
          </p:cNvPr>
          <p:cNvSpPr>
            <a:spLocks noGrp="1"/>
          </p:cNvSpPr>
          <p:nvPr>
            <p:ph type="ftr" sz="quarter" idx="10"/>
          </p:nvPr>
        </p:nvSpPr>
        <p:spPr/>
        <p:txBody>
          <a:bodyPr/>
          <a:lstStyle/>
          <a:p>
            <a:r>
              <a:rPr lang="fr-FR"/>
              <a:t>ADOM - Evolutions réglementaires - 16 février 2023</a:t>
            </a:r>
          </a:p>
        </p:txBody>
      </p:sp>
      <p:sp>
        <p:nvSpPr>
          <p:cNvPr id="7" name="Espace réservé du numéro de diapositive 6">
            <a:extLst>
              <a:ext uri="{FF2B5EF4-FFF2-40B4-BE49-F238E27FC236}">
                <a16:creationId xmlns:a16="http://schemas.microsoft.com/office/drawing/2014/main" id="{2FE458BC-41FB-429F-98D2-1D95BF900CF3}"/>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60143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LIDE DE FIN - SECAFI">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479F10B-737B-439D-8B55-8A1F01F238D6}"/>
              </a:ext>
            </a:extLst>
          </p:cNvPr>
          <p:cNvSpPr txBox="1"/>
          <p:nvPr/>
        </p:nvSpPr>
        <p:spPr>
          <a:xfrm>
            <a:off x="698227" y="3745781"/>
            <a:ext cx="12283040" cy="341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6" tIns="47308" rIns="94616" bIns="47308">
            <a:spAutoFit/>
          </a:bodyPr>
          <a:lstStyle/>
          <a:p>
            <a:pPr algn="ctr">
              <a:defRPr/>
            </a:pPr>
            <a:r>
              <a:rPr lang="fr-FR" sz="1600" b="1" spc="800" baseline="0" dirty="0">
                <a:solidFill>
                  <a:schemeClr val="tx1"/>
                </a:solidFill>
                <a:latin typeface="+mj-lt"/>
                <a:ea typeface="Work Sans Light" charset="0"/>
                <a:cs typeface="Work Sans Light" charset="0"/>
              </a:rPr>
              <a:t>Pour des compromis éclairés, équilibrés et exigeants</a:t>
            </a:r>
          </a:p>
        </p:txBody>
      </p:sp>
      <p:sp>
        <p:nvSpPr>
          <p:cNvPr id="6" name="Rectangle 5">
            <a:extLst>
              <a:ext uri="{FF2B5EF4-FFF2-40B4-BE49-F238E27FC236}">
                <a16:creationId xmlns:a16="http://schemas.microsoft.com/office/drawing/2014/main" id="{F28AF1B0-89D7-4DD9-A610-03159FF311EF}"/>
              </a:ext>
            </a:extLst>
          </p:cNvPr>
          <p:cNvSpPr/>
          <p:nvPr/>
        </p:nvSpPr>
        <p:spPr>
          <a:xfrm>
            <a:off x="5865221" y="6862813"/>
            <a:ext cx="1949051" cy="402418"/>
          </a:xfrm>
          <a:prstGeom prst="rect">
            <a:avLst/>
          </a:prstGeom>
        </p:spPr>
        <p:txBody>
          <a:bodyPr wrap="none">
            <a:spAutoFit/>
          </a:bodyPr>
          <a:lstStyle/>
          <a:p>
            <a:pPr algn="ctr" defTabSz="946130" eaLnBrk="1" fontAlgn="auto" hangingPunct="1">
              <a:spcBef>
                <a:spcPts val="0"/>
              </a:spcBef>
              <a:spcAft>
                <a:spcPts val="0"/>
              </a:spcAft>
              <a:defRPr/>
            </a:pPr>
            <a:r>
              <a:rPr lang="fr-FR" sz="2020" b="1" dirty="0">
                <a:solidFill>
                  <a:prstClr val="white"/>
                </a:solidFill>
                <a:latin typeface="+mj-lt"/>
                <a:ea typeface="+mn-ea"/>
              </a:rPr>
              <a:t>www.secafi.com</a:t>
            </a:r>
          </a:p>
        </p:txBody>
      </p:sp>
      <p:pic>
        <p:nvPicPr>
          <p:cNvPr id="10" name="Image 9">
            <a:extLst>
              <a:ext uri="{FF2B5EF4-FFF2-40B4-BE49-F238E27FC236}">
                <a16:creationId xmlns:a16="http://schemas.microsoft.com/office/drawing/2014/main" id="{76D57B7F-8A02-449B-A4DF-D1A0FAE82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6732" y="1307381"/>
            <a:ext cx="4406026" cy="1176494"/>
          </a:xfrm>
          <a:prstGeom prst="rect">
            <a:avLst/>
          </a:prstGeom>
        </p:spPr>
      </p:pic>
    </p:spTree>
    <p:extLst>
      <p:ext uri="{BB962C8B-B14F-4D97-AF65-F5344CB8AC3E}">
        <p14:creationId xmlns:p14="http://schemas.microsoft.com/office/powerpoint/2010/main" val="171702226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LIDE DE FIN - SEMAPHORES">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366044" y="3681620"/>
            <a:ext cx="10947400" cy="331373"/>
          </a:xfrm>
          <a:prstGeom prst="rect">
            <a:avLst/>
          </a:prstGeom>
          <a:noFill/>
        </p:spPr>
        <p:txBody>
          <a:bodyPr lIns="84329" tIns="42164" rIns="84329" bIns="42164">
            <a:spAutoFit/>
          </a:bodyPr>
          <a:lstStyle/>
          <a:p>
            <a:pPr algn="ctr">
              <a:defRPr/>
            </a:pPr>
            <a:r>
              <a:rPr lang="fr-FR" sz="1600" b="1" spc="1000" baseline="0" dirty="0">
                <a:solidFill>
                  <a:schemeClr val="tx1"/>
                </a:solidFill>
                <a:latin typeface="+mj-lt"/>
                <a:ea typeface="Work Sans Light" charset="0"/>
                <a:cs typeface="Work Sans Light" charset="0"/>
              </a:rPr>
              <a:t>VOUS OUVRIR DE NOUVEAUX HORIZONS</a:t>
            </a:r>
          </a:p>
        </p:txBody>
      </p:sp>
      <p:sp>
        <p:nvSpPr>
          <p:cNvPr id="7" name="Rectangle 6">
            <a:extLst>
              <a:ext uri="{FF2B5EF4-FFF2-40B4-BE49-F238E27FC236}">
                <a16:creationId xmlns:a16="http://schemas.microsoft.com/office/drawing/2014/main" id="{4D7206C4-BDCA-4AEE-BF83-4DAD6C0C188E}"/>
              </a:ext>
            </a:extLst>
          </p:cNvPr>
          <p:cNvSpPr/>
          <p:nvPr userDrawn="1"/>
        </p:nvSpPr>
        <p:spPr>
          <a:xfrm>
            <a:off x="5530090" y="6221414"/>
            <a:ext cx="2619308"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www.semaphores.fr</a:t>
            </a:r>
          </a:p>
        </p:txBody>
      </p:sp>
      <p:pic>
        <p:nvPicPr>
          <p:cNvPr id="8" name="Image 7">
            <a:extLst>
              <a:ext uri="{FF2B5EF4-FFF2-40B4-BE49-F238E27FC236}">
                <a16:creationId xmlns:a16="http://schemas.microsoft.com/office/drawing/2014/main" id="{FC8C0762-E44C-41A4-9CE3-F750058C08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9357" y="1286435"/>
            <a:ext cx="6120775" cy="990040"/>
          </a:xfrm>
          <a:prstGeom prst="rect">
            <a:avLst/>
          </a:prstGeom>
        </p:spPr>
      </p:pic>
    </p:spTree>
    <p:extLst>
      <p:ext uri="{BB962C8B-B14F-4D97-AF65-F5344CB8AC3E}">
        <p14:creationId xmlns:p14="http://schemas.microsoft.com/office/powerpoint/2010/main" val="111696886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LIDE DE FIN - GVA">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366044" y="3681620"/>
            <a:ext cx="10947400" cy="362150"/>
          </a:xfrm>
          <a:prstGeom prst="rect">
            <a:avLst/>
          </a:prstGeom>
          <a:noFill/>
        </p:spPr>
        <p:txBody>
          <a:bodyPr lIns="84329" tIns="42164" rIns="84329" bIns="42164">
            <a:spAutoFit/>
          </a:bodyPr>
          <a:lstStyle/>
          <a:p>
            <a:pPr algn="ctr">
              <a:defRPr/>
            </a:pPr>
            <a:r>
              <a:rPr lang="fr-FR" sz="1800" b="1" spc="800" baseline="0" dirty="0">
                <a:solidFill>
                  <a:schemeClr val="tx1"/>
                </a:solidFill>
                <a:latin typeface="+mj-lt"/>
                <a:ea typeface="Work Sans Light" charset="0"/>
                <a:cs typeface="Work Sans Light" charset="0"/>
              </a:rPr>
              <a:t>Votre 6ème sens pour construire votre avenir</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6890" y="1340030"/>
            <a:ext cx="4225709" cy="1395775"/>
          </a:xfrm>
          <a:prstGeom prst="rect">
            <a:avLst/>
          </a:prstGeom>
        </p:spPr>
      </p:pic>
      <p:sp>
        <p:nvSpPr>
          <p:cNvPr id="10" name="Rectangle 9">
            <a:extLst>
              <a:ext uri="{FF2B5EF4-FFF2-40B4-BE49-F238E27FC236}">
                <a16:creationId xmlns:a16="http://schemas.microsoft.com/office/drawing/2014/main" id="{4089A046-393F-4F4D-8464-1A4527A5E8BC}"/>
              </a:ext>
            </a:extLst>
          </p:cNvPr>
          <p:cNvSpPr/>
          <p:nvPr userDrawn="1"/>
        </p:nvSpPr>
        <p:spPr>
          <a:xfrm>
            <a:off x="6064788" y="6221414"/>
            <a:ext cx="1549912"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www.gva.fr</a:t>
            </a:r>
          </a:p>
        </p:txBody>
      </p:sp>
    </p:spTree>
    <p:extLst>
      <p:ext uri="{BB962C8B-B14F-4D97-AF65-F5344CB8AC3E}">
        <p14:creationId xmlns:p14="http://schemas.microsoft.com/office/powerpoint/2010/main" val="137580916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LIDE DE FIN - GROUPE ALPHA">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2979C-5BC4-41CB-81F3-28370BA6970D}"/>
              </a:ext>
            </a:extLst>
          </p:cNvPr>
          <p:cNvSpPr/>
          <p:nvPr userDrawn="1"/>
        </p:nvSpPr>
        <p:spPr>
          <a:xfrm>
            <a:off x="5240107" y="6221414"/>
            <a:ext cx="3199273"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www.groupe-alpha.com</a:t>
            </a:r>
          </a:p>
        </p:txBody>
      </p:sp>
      <p:sp>
        <p:nvSpPr>
          <p:cNvPr id="5" name="ZoneTexte 4">
            <a:extLst>
              <a:ext uri="{FF2B5EF4-FFF2-40B4-BE49-F238E27FC236}">
                <a16:creationId xmlns:a16="http://schemas.microsoft.com/office/drawing/2014/main" id="{6782E547-2CD7-435C-AD6B-50CE3BAF89C0}"/>
              </a:ext>
            </a:extLst>
          </p:cNvPr>
          <p:cNvSpPr txBox="1"/>
          <p:nvPr userDrawn="1"/>
        </p:nvSpPr>
        <p:spPr>
          <a:xfrm>
            <a:off x="2949972" y="3389232"/>
            <a:ext cx="7779544" cy="916148"/>
          </a:xfrm>
          <a:prstGeom prst="rect">
            <a:avLst/>
          </a:prstGeom>
          <a:noFill/>
        </p:spPr>
        <p:txBody>
          <a:bodyPr wrap="square" lIns="84329" tIns="42164" rIns="84329" bIns="42164">
            <a:spAutoFit/>
          </a:bodyPr>
          <a:lstStyle/>
          <a:p>
            <a:pPr algn="ctr">
              <a:defRPr/>
            </a:pPr>
            <a:r>
              <a:rPr lang="fr-FR" sz="1800" b="1" spc="800" baseline="0" dirty="0">
                <a:solidFill>
                  <a:schemeClr val="tx1"/>
                </a:solidFill>
                <a:latin typeface="+mn-lt"/>
                <a:ea typeface="Work Sans Light" charset="0"/>
                <a:cs typeface="Work Sans Light" charset="0"/>
              </a:rPr>
              <a:t>Vous accompagner dans les transformations économiques, sociales &amp; environnementales</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1059" y="1187449"/>
            <a:ext cx="6557371" cy="1190625"/>
          </a:xfrm>
          <a:prstGeom prst="rect">
            <a:avLst/>
          </a:prstGeom>
        </p:spPr>
      </p:pic>
    </p:spTree>
    <p:extLst>
      <p:ext uri="{BB962C8B-B14F-4D97-AF65-F5344CB8AC3E}">
        <p14:creationId xmlns:p14="http://schemas.microsoft.com/office/powerpoint/2010/main" val="291234010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LIDE DE FIN - TH CONSEIL">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047750" y="3712397"/>
            <a:ext cx="11437144" cy="392928"/>
          </a:xfrm>
          <a:prstGeom prst="rect">
            <a:avLst/>
          </a:prstGeom>
          <a:noFill/>
        </p:spPr>
        <p:txBody>
          <a:bodyPr wrap="square" lIns="84329" tIns="42164" rIns="84329" bIns="42164">
            <a:spAutoFit/>
          </a:bodyPr>
          <a:lstStyle/>
          <a:p>
            <a:pPr algn="ctr">
              <a:defRPr/>
            </a:pPr>
            <a:r>
              <a:rPr lang="fr-FR" sz="2000" b="0" spc="600" baseline="0" dirty="0">
                <a:solidFill>
                  <a:schemeClr val="tx1"/>
                </a:solidFill>
                <a:latin typeface="+mj-lt"/>
                <a:ea typeface="Work Sans Light" charset="0"/>
                <a:cs typeface="Work Sans Light" charset="0"/>
              </a:rPr>
              <a:t>Promouvoir le management équitable des singularités</a:t>
            </a:r>
          </a:p>
        </p:txBody>
      </p:sp>
      <p:sp>
        <p:nvSpPr>
          <p:cNvPr id="7" name="Rectangle 6">
            <a:extLst>
              <a:ext uri="{FF2B5EF4-FFF2-40B4-BE49-F238E27FC236}">
                <a16:creationId xmlns:a16="http://schemas.microsoft.com/office/drawing/2014/main" id="{4D7206C4-BDCA-4AEE-BF83-4DAD6C0C188E}"/>
              </a:ext>
            </a:extLst>
          </p:cNvPr>
          <p:cNvSpPr/>
          <p:nvPr userDrawn="1"/>
        </p:nvSpPr>
        <p:spPr>
          <a:xfrm>
            <a:off x="5727133" y="6221414"/>
            <a:ext cx="2225225"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www.thconseil.fr</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6129" y="1473199"/>
            <a:ext cx="4987230" cy="1190625"/>
          </a:xfrm>
          <a:prstGeom prst="rect">
            <a:avLst/>
          </a:prstGeom>
        </p:spPr>
      </p:pic>
    </p:spTree>
    <p:extLst>
      <p:ext uri="{BB962C8B-B14F-4D97-AF65-F5344CB8AC3E}">
        <p14:creationId xmlns:p14="http://schemas.microsoft.com/office/powerpoint/2010/main" val="3618467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323052-58D9-400B-88D6-FEFFF246EDCF}"/>
              </a:ext>
            </a:extLst>
          </p:cNvPr>
          <p:cNvSpPr>
            <a:spLocks noGrp="1"/>
          </p:cNvSpPr>
          <p:nvPr>
            <p:ph type="sldNum" sz="quarter" idx="10"/>
          </p:nvPr>
        </p:nvSpPr>
        <p:spPr/>
        <p:txBody>
          <a:bodyPr/>
          <a:lstStyle/>
          <a:p>
            <a:fld id="{FD495AF3-2BE3-4F2F-A3F0-65C3F202E4D2}" type="slidenum">
              <a:rPr lang="fr-FR" altLang="fr-FR" smtClean="0"/>
              <a:pPr/>
              <a:t>‹N°›</a:t>
            </a:fld>
            <a:endParaRPr lang="fr-FR" altLang="fr-FR" dirty="0"/>
          </a:p>
        </p:txBody>
      </p:sp>
      <p:sp>
        <p:nvSpPr>
          <p:cNvPr id="3" name="Espace réservé du pied de page 2">
            <a:extLst>
              <a:ext uri="{FF2B5EF4-FFF2-40B4-BE49-F238E27FC236}">
                <a16:creationId xmlns:a16="http://schemas.microsoft.com/office/drawing/2014/main" id="{D65E5FCC-2095-4CE2-8A89-C4EA829C3620}"/>
              </a:ext>
            </a:extLst>
          </p:cNvPr>
          <p:cNvSpPr>
            <a:spLocks noGrp="1"/>
          </p:cNvSpPr>
          <p:nvPr>
            <p:ph type="ftr" sz="quarter" idx="11"/>
          </p:nvPr>
        </p:nvSpPr>
        <p:spPr/>
        <p:txBody>
          <a:bodyPr/>
          <a:lstStyle/>
          <a:p>
            <a:r>
              <a:rPr lang="fr-FR"/>
              <a:t>ADOM - Evolutions réglementaires - 16 février 2023</a:t>
            </a:r>
          </a:p>
        </p:txBody>
      </p:sp>
    </p:spTree>
    <p:extLst>
      <p:ext uri="{BB962C8B-B14F-4D97-AF65-F5344CB8AC3E}">
        <p14:creationId xmlns:p14="http://schemas.microsoft.com/office/powerpoint/2010/main" val="1279473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dressages-Secafi">
    <p:spTree>
      <p:nvGrpSpPr>
        <p:cNvPr id="1" name=""/>
        <p:cNvGrpSpPr/>
        <p:nvPr/>
      </p:nvGrpSpPr>
      <p:grpSpPr>
        <a:xfrm>
          <a:off x="0" y="0"/>
          <a:ext cx="0" cy="0"/>
          <a:chOff x="0" y="0"/>
          <a:chExt cx="0" cy="0"/>
        </a:xfrm>
      </p:grpSpPr>
      <p:sp>
        <p:nvSpPr>
          <p:cNvPr id="7" name="Bordeaux" title="Aquitaine">
            <a:extLst>
              <a:ext uri="{FF2B5EF4-FFF2-40B4-BE49-F238E27FC236}">
                <a16:creationId xmlns:a16="http://schemas.microsoft.com/office/drawing/2014/main" id="{D583C923-EF09-4D8F-BEA8-826CFB0462FA}"/>
              </a:ext>
            </a:extLst>
          </p:cNvPr>
          <p:cNvSpPr txBox="1">
            <a:spLocks noChangeArrowheads="1"/>
          </p:cNvSpPr>
          <p:nvPr userDrawn="1"/>
        </p:nvSpPr>
        <p:spPr bwMode="auto">
          <a:xfrm>
            <a:off x="2609997" y="-19959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Nouvelle-Aquitaine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52 quai de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Paludate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 CS 31970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33088 Bordeaux cedex</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05 57 22 45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Metz" title="Est">
            <a:extLst>
              <a:ext uri="{FF2B5EF4-FFF2-40B4-BE49-F238E27FC236}">
                <a16:creationId xmlns:a16="http://schemas.microsoft.com/office/drawing/2014/main" id="{CC6CFD76-E343-44D3-BC22-17D1DE43357D}"/>
              </a:ext>
            </a:extLst>
          </p:cNvPr>
          <p:cNvSpPr txBox="1">
            <a:spLocks noChangeArrowheads="1"/>
          </p:cNvSpPr>
          <p:nvPr userDrawn="1"/>
        </p:nvSpPr>
        <p:spPr bwMode="auto">
          <a:xfrm>
            <a:off x="191514"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Grand Est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8 rue Lafayette • BP 70028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57003 Metz cedex 01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03 87 56 20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0" name="Paris" title="Ile de France">
            <a:extLst>
              <a:ext uri="{FF2B5EF4-FFF2-40B4-BE49-F238E27FC236}">
                <a16:creationId xmlns:a16="http://schemas.microsoft.com/office/drawing/2014/main" id="{67225647-BC65-4E75-83CF-AFAD4200D214}"/>
              </a:ext>
            </a:extLst>
          </p:cNvPr>
          <p:cNvSpPr txBox="1">
            <a:spLocks noChangeArrowheads="1"/>
          </p:cNvSpPr>
          <p:nvPr userDrawn="1"/>
        </p:nvSpPr>
        <p:spPr bwMode="auto">
          <a:xfrm>
            <a:off x="1411733" y="373885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75647 Paris cedex 13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53 62 70 00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1" name="Toulouse" title="Midi-Pyrénées">
            <a:extLst>
              <a:ext uri="{FF2B5EF4-FFF2-40B4-BE49-F238E27FC236}">
                <a16:creationId xmlns:a16="http://schemas.microsoft.com/office/drawing/2014/main" id="{D9E82C62-868F-43AE-B4AA-47455BE02B7A}"/>
              </a:ext>
            </a:extLst>
          </p:cNvPr>
          <p:cNvSpPr txBox="1">
            <a:spLocks noChangeArrowheads="1"/>
          </p:cNvSpPr>
          <p:nvPr userDrawn="1"/>
        </p:nvSpPr>
        <p:spPr bwMode="auto">
          <a:xfrm>
            <a:off x="4924261"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Central Parc 2 • 11 avenue Parmentier</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BP 72081 cedex • 31019 Toulouse</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05 62 72 36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lang="fr-FR" sz="800" b="0" dirty="0">
              <a:solidFill>
                <a:schemeClr val="tx2"/>
              </a:solidFill>
              <a:latin typeface="Raleway" panose="020B0503030101060003" pitchFamily="34" charset="0"/>
              <a:ea typeface="Times New Roman"/>
              <a:cs typeface="Segoe UI Semilight" panose="020B0402040204020203" pitchFamily="34" charset="0"/>
            </a:endParaRPr>
          </a:p>
        </p:txBody>
      </p:sp>
      <p:sp>
        <p:nvSpPr>
          <p:cNvPr id="14" name="Lille" title="Nord">
            <a:extLst>
              <a:ext uri="{FF2B5EF4-FFF2-40B4-BE49-F238E27FC236}">
                <a16:creationId xmlns:a16="http://schemas.microsoft.com/office/drawing/2014/main" id="{EEC721A2-67C7-45A0-BDB7-62A15AFA00B0}"/>
              </a:ext>
            </a:extLst>
          </p:cNvPr>
          <p:cNvSpPr txBox="1">
            <a:spLocks noChangeArrowheads="1"/>
          </p:cNvSpPr>
          <p:nvPr userDrawn="1"/>
        </p:nvSpPr>
        <p:spPr bwMode="auto">
          <a:xfrm>
            <a:off x="4135205" y="353730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Hauts-de-France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 59042 Lille cedex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03 20 14 64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Nantes"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9221669" y="3269738"/>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Pays de la Loire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 rue Eugène Orieux • BP 20069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44402 Rezé cedex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02 40 80 24 00</a:t>
            </a: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6" name="Lyon" title="Rhône-Alpes">
            <a:extLst>
              <a:ext uri="{FF2B5EF4-FFF2-40B4-BE49-F238E27FC236}">
                <a16:creationId xmlns:a16="http://schemas.microsoft.com/office/drawing/2014/main" id="{0F699214-3047-4F6F-BCDF-05FCA1DFE493}"/>
              </a:ext>
            </a:extLst>
          </p:cNvPr>
          <p:cNvSpPr txBox="1">
            <a:spLocks noChangeArrowheads="1"/>
          </p:cNvSpPr>
          <p:nvPr userDrawn="1"/>
        </p:nvSpPr>
        <p:spPr bwMode="auto">
          <a:xfrm>
            <a:off x="6616703" y="353730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Immeuble Le Green • 241 rue Garibaldi  69422 Lyon cedex 03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04 78 63 60 63</a:t>
            </a: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7" name="Marseille" title="Sud">
            <a:extLst>
              <a:ext uri="{FF2B5EF4-FFF2-40B4-BE49-F238E27FC236}">
                <a16:creationId xmlns:a16="http://schemas.microsoft.com/office/drawing/2014/main" id="{6F2FD2C8-7793-48FF-B747-B185C029DBA3}"/>
              </a:ext>
            </a:extLst>
          </p:cNvPr>
          <p:cNvSpPr txBox="1">
            <a:spLocks noChangeArrowheads="1"/>
          </p:cNvSpPr>
          <p:nvPr userDrawn="1"/>
        </p:nvSpPr>
        <p:spPr bwMode="auto">
          <a:xfrm>
            <a:off x="7959648"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Provence-Alpes-Côte d’Azur</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Les Docks, Atrium 10.4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10 place de la Joliette • CS 70659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13235 MARSEILLE CEDEX 02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Tél. 04 91 93 92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8" name="Réunion-Mayotte" title="Océan">
            <a:extLst>
              <a:ext uri="{FF2B5EF4-FFF2-40B4-BE49-F238E27FC236}">
                <a16:creationId xmlns:a16="http://schemas.microsoft.com/office/drawing/2014/main" id="{242B21B0-8C4A-4C33-B937-FB220C094B0C}"/>
              </a:ext>
            </a:extLst>
          </p:cNvPr>
          <p:cNvSpPr txBox="1">
            <a:spLocks noChangeArrowheads="1"/>
          </p:cNvSpPr>
          <p:nvPr userDrawn="1"/>
        </p:nvSpPr>
        <p:spPr bwMode="auto">
          <a:xfrm>
            <a:off x="10564614"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De La Réunion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Résidence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Milane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1 allée des Zinnias Champ Fleuri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97490 Saint-Denis de La Réunion</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02 62 53 77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507605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dressages-Groupe Alpha">
    <p:spTree>
      <p:nvGrpSpPr>
        <p:cNvPr id="1" name=""/>
        <p:cNvGrpSpPr/>
        <p:nvPr/>
      </p:nvGrpSpPr>
      <p:grpSpPr>
        <a:xfrm>
          <a:off x="0" y="0"/>
          <a:ext cx="0" cy="0"/>
          <a:chOff x="0" y="0"/>
          <a:chExt cx="0" cy="0"/>
        </a:xfrm>
      </p:grpSpPr>
      <p:sp>
        <p:nvSpPr>
          <p:cNvPr id="12" name="Fonctions support"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1007361" y="139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903168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dressages-Sémaphores">
    <p:spTree>
      <p:nvGrpSpPr>
        <p:cNvPr id="1" name=""/>
        <p:cNvGrpSpPr/>
        <p:nvPr/>
      </p:nvGrpSpPr>
      <p:grpSpPr>
        <a:xfrm>
          <a:off x="0" y="0"/>
          <a:ext cx="0" cy="0"/>
          <a:chOff x="0" y="0"/>
          <a:chExt cx="0" cy="0"/>
        </a:xfrm>
      </p:grpSpPr>
      <p:sp>
        <p:nvSpPr>
          <p:cNvPr id="12" name="Paris"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1017872" y="74890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1 090 950 €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Etablissement principal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75116 PARIS • Tél. 01 40 15 56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428 761 886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Numéro d’identification intracommunautaire </a:t>
            </a:r>
            <a:br>
              <a:rPr kumimoji="0" lang="fr-FR" sz="950" b="0" i="0" u="none" strike="noStrike" kern="0" cap="none" spc="0" normalizeH="0" baseline="0" dirty="0">
                <a:ln>
                  <a:noFill/>
                </a:ln>
                <a:solidFill>
                  <a:schemeClr val="tx2"/>
                </a:solidFill>
                <a:effectLst/>
                <a:uLnTx/>
                <a:uFillTx/>
                <a:latin typeface="Calibri Light"/>
                <a:ea typeface="+mn-ea"/>
                <a:cs typeface="+mn-cs"/>
              </a:rPr>
            </a:br>
            <a:r>
              <a:rPr kumimoji="0" lang="fr-FR" sz="950" b="0" i="0" u="none" strike="noStrike" kern="0" cap="none" spc="0" normalizeH="0" baseline="0" dirty="0">
                <a:ln>
                  <a:noFill/>
                </a:ln>
                <a:solidFill>
                  <a:schemeClr val="tx2"/>
                </a:solidFill>
                <a:effectLst/>
                <a:uLnTx/>
                <a:uFillTx/>
                <a:latin typeface="Calibri Light"/>
                <a:ea typeface="+mn-ea"/>
                <a:cs typeface="+mn-cs"/>
              </a:rPr>
              <a:t>FR 01 428 761 886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4147394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dressages-Secafi Expertise">
    <p:spTree>
      <p:nvGrpSpPr>
        <p:cNvPr id="1" name=""/>
        <p:cNvGrpSpPr/>
        <p:nvPr/>
      </p:nvGrpSpPr>
      <p:grpSpPr>
        <a:xfrm>
          <a:off x="0" y="0"/>
          <a:ext cx="0" cy="0"/>
          <a:chOff x="0" y="0"/>
          <a:chExt cx="0" cy="0"/>
        </a:xfrm>
      </p:grpSpPr>
      <p:sp>
        <p:nvSpPr>
          <p:cNvPr id="10" name="Toulouse" title="Ouest">
            <a:extLst>
              <a:ext uri="{FF2B5EF4-FFF2-40B4-BE49-F238E27FC236}">
                <a16:creationId xmlns:a16="http://schemas.microsoft.com/office/drawing/2014/main" id="{CE8B2C99-4C6F-4F1D-B41B-0BCA9D5BE5C6}"/>
              </a:ext>
            </a:extLst>
          </p:cNvPr>
          <p:cNvSpPr txBox="1">
            <a:spLocks noChangeArrowheads="1"/>
          </p:cNvSpPr>
          <p:nvPr userDrawn="1"/>
        </p:nvSpPr>
        <p:spPr bwMode="auto">
          <a:xfrm>
            <a:off x="10354031" y="3316488"/>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Central Parc 2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avenue Parmentier • BP 72081 cedex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31019 Toulouse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2" name="Paris"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6887320" y="34403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75647 Paris cedex 13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Nantes" title="Ouest">
            <a:extLst>
              <a:ext uri="{FF2B5EF4-FFF2-40B4-BE49-F238E27FC236}">
                <a16:creationId xmlns:a16="http://schemas.microsoft.com/office/drawing/2014/main" id="{324839EB-0892-4EA0-B4D0-24B8044DFCCE}"/>
              </a:ext>
            </a:extLst>
          </p:cNvPr>
          <p:cNvSpPr txBox="1">
            <a:spLocks noChangeArrowheads="1"/>
          </p:cNvSpPr>
          <p:nvPr userDrawn="1"/>
        </p:nvSpPr>
        <p:spPr bwMode="auto">
          <a:xfrm>
            <a:off x="4134206"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 rue Eugène Orieux • BP 20069  44402 Rezé cedex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3" name="Metz" title="Ouest">
            <a:extLst>
              <a:ext uri="{FF2B5EF4-FFF2-40B4-BE49-F238E27FC236}">
                <a16:creationId xmlns:a16="http://schemas.microsoft.com/office/drawing/2014/main" id="{6257763E-F7A2-4390-85AF-C3D8E282D2E7}"/>
              </a:ext>
            </a:extLst>
          </p:cNvPr>
          <p:cNvSpPr txBox="1">
            <a:spLocks noChangeArrowheads="1"/>
          </p:cNvSpPr>
          <p:nvPr userDrawn="1"/>
        </p:nvSpPr>
        <p:spPr bwMode="auto">
          <a:xfrm>
            <a:off x="1583611"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8 rue Lafayette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BP 70028 • 57003 Metz cedex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8" name="Marseille" title="Ouest">
            <a:extLst>
              <a:ext uri="{FF2B5EF4-FFF2-40B4-BE49-F238E27FC236}">
                <a16:creationId xmlns:a16="http://schemas.microsoft.com/office/drawing/2014/main" id="{C990BA83-2296-49F3-9FB5-D1305F8F8902}"/>
              </a:ext>
            </a:extLst>
          </p:cNvPr>
          <p:cNvSpPr txBox="1">
            <a:spLocks noChangeArrowheads="1"/>
          </p:cNvSpPr>
          <p:nvPr userDrawn="1"/>
        </p:nvSpPr>
        <p:spPr bwMode="auto">
          <a:xfrm>
            <a:off x="8544763" y="-43904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Les Docks, Atrium 10.4  10, place de la Joliette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13002 Marseille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5" name="Lyon" title="Ouest">
            <a:extLst>
              <a:ext uri="{FF2B5EF4-FFF2-40B4-BE49-F238E27FC236}">
                <a16:creationId xmlns:a16="http://schemas.microsoft.com/office/drawing/2014/main" id="{54A7F21C-2B5D-4272-BE6C-517A509AA748}"/>
              </a:ext>
            </a:extLst>
          </p:cNvPr>
          <p:cNvSpPr txBox="1">
            <a:spLocks noChangeArrowheads="1"/>
          </p:cNvSpPr>
          <p:nvPr userDrawn="1"/>
        </p:nvSpPr>
        <p:spPr bwMode="auto">
          <a:xfrm>
            <a:off x="5229877" y="-292694"/>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Immeuble Le Green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241 rue Garibaldi • 69422 Lyon cedex 03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Lille" title="Ouest">
            <a:extLst>
              <a:ext uri="{FF2B5EF4-FFF2-40B4-BE49-F238E27FC236}">
                <a16:creationId xmlns:a16="http://schemas.microsoft.com/office/drawing/2014/main" id="{24F0ACB9-A582-409D-9E4E-BFAA529CB8AC}"/>
              </a:ext>
            </a:extLst>
          </p:cNvPr>
          <p:cNvSpPr txBox="1">
            <a:spLocks noChangeArrowheads="1"/>
          </p:cNvSpPr>
          <p:nvPr userDrawn="1"/>
        </p:nvSpPr>
        <p:spPr bwMode="auto">
          <a:xfrm>
            <a:off x="2799749" y="-292694"/>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59042 Lille cedex</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Bordeaux" title="Ouest">
            <a:extLst>
              <a:ext uri="{FF2B5EF4-FFF2-40B4-BE49-F238E27FC236}">
                <a16:creationId xmlns:a16="http://schemas.microsoft.com/office/drawing/2014/main" id="{735009B8-8D7A-4D83-9C0D-D27B1DA3EB08}"/>
              </a:ext>
            </a:extLst>
          </p:cNvPr>
          <p:cNvSpPr txBox="1">
            <a:spLocks noChangeArrowheads="1"/>
          </p:cNvSpPr>
          <p:nvPr userDrawn="1"/>
        </p:nvSpPr>
        <p:spPr bwMode="auto">
          <a:xfrm>
            <a:off x="335643"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52 quai de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Paludate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CS 31970 • 33088 Bordeaux cedex</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423844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_Parti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DCFD8C-1D91-40C7-839F-6DC261A53B85}"/>
              </a:ext>
            </a:extLst>
          </p:cNvPr>
          <p:cNvPicPr>
            <a:picLocks noChangeAspect="1"/>
          </p:cNvPicPr>
          <p:nvPr userDrawn="1"/>
        </p:nvPicPr>
        <p:blipFill rotWithShape="1">
          <a:blip r:embed="rId2"/>
          <a:srcRect b="13889"/>
          <a:stretch/>
        </p:blipFill>
        <p:spPr>
          <a:xfrm>
            <a:off x="-1" y="0"/>
            <a:ext cx="7750277" cy="7143750"/>
          </a:xfrm>
          <a:prstGeom prst="rect">
            <a:avLst/>
          </a:prstGeom>
        </p:spPr>
      </p:pic>
      <p:sp>
        <p:nvSpPr>
          <p:cNvPr id="4" name="Espace réservé du texte 4">
            <a:extLst>
              <a:ext uri="{FF2B5EF4-FFF2-40B4-BE49-F238E27FC236}">
                <a16:creationId xmlns:a16="http://schemas.microsoft.com/office/drawing/2014/main" id="{9B3531F2-B44A-4250-89E9-3D964967315A}"/>
              </a:ext>
            </a:extLst>
          </p:cNvPr>
          <p:cNvSpPr>
            <a:spLocks noGrp="1"/>
          </p:cNvSpPr>
          <p:nvPr>
            <p:ph type="body" sz="quarter" idx="12" hasCustomPrompt="1"/>
          </p:nvPr>
        </p:nvSpPr>
        <p:spPr>
          <a:xfrm>
            <a:off x="6439694" y="2266950"/>
            <a:ext cx="5161756" cy="2436369"/>
          </a:xfrm>
          <a:prstGeom prst="rect">
            <a:avLst/>
          </a:prstGeom>
          <a:noFill/>
        </p:spPr>
        <p:txBody>
          <a:bodyPr anchor="ctr">
            <a:normAutofit/>
          </a:bodyPr>
          <a:lstStyle>
            <a:lvl1pPr marL="0" indent="0" algn="l">
              <a:buClr>
                <a:schemeClr val="accent6"/>
              </a:buClr>
              <a:buSzPct val="120000"/>
              <a:buFont typeface="Arial" pitchFamily="34" charset="0"/>
              <a:buNone/>
              <a:defRPr sz="4800" b="1" cap="none" baseline="0">
                <a:solidFill>
                  <a:schemeClr val="tx2"/>
                </a:solidFill>
                <a:effectLst/>
                <a:latin typeface="+mn-lt"/>
                <a:cs typeface="Segoe UI Semilight" pitchFamily="34" charset="0"/>
              </a:defRPr>
            </a:lvl1pPr>
          </a:lstStyle>
          <a:p>
            <a:pPr lvl="0"/>
            <a:r>
              <a:rPr lang="fr-FR" dirty="0"/>
              <a:t>Titre partie</a:t>
            </a:r>
          </a:p>
        </p:txBody>
      </p:sp>
      <p:sp>
        <p:nvSpPr>
          <p:cNvPr id="10" name="Flèche : chevron 9">
            <a:extLst>
              <a:ext uri="{FF2B5EF4-FFF2-40B4-BE49-F238E27FC236}">
                <a16:creationId xmlns:a16="http://schemas.microsoft.com/office/drawing/2014/main" id="{EB64AD57-23AC-4323-B300-8DEFF8A34D43}"/>
              </a:ext>
            </a:extLst>
          </p:cNvPr>
          <p:cNvSpPr/>
          <p:nvPr userDrawn="1"/>
        </p:nvSpPr>
        <p:spPr>
          <a:xfrm>
            <a:off x="3436730" y="2507106"/>
            <a:ext cx="788894" cy="2129538"/>
          </a:xfrm>
          <a:prstGeom prst="chevron">
            <a:avLst>
              <a:gd name="adj" fmla="val 89716"/>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pied de page 1">
            <a:extLst>
              <a:ext uri="{FF2B5EF4-FFF2-40B4-BE49-F238E27FC236}">
                <a16:creationId xmlns:a16="http://schemas.microsoft.com/office/drawing/2014/main" id="{95ED601B-D2E5-4664-AE26-535BA0DDB9DB}"/>
              </a:ext>
            </a:extLst>
          </p:cNvPr>
          <p:cNvSpPr>
            <a:spLocks noGrp="1"/>
          </p:cNvSpPr>
          <p:nvPr>
            <p:ph type="ftr" sz="quarter" idx="13"/>
          </p:nvPr>
        </p:nvSpPr>
        <p:spPr/>
        <p:txBody>
          <a:bodyPr/>
          <a:lstStyle/>
          <a:p>
            <a:r>
              <a:rPr lang="fr-FR"/>
              <a:t>ADOM - Evolutions réglementaires - 16 février 2023</a:t>
            </a:r>
          </a:p>
        </p:txBody>
      </p:sp>
      <p:sp>
        <p:nvSpPr>
          <p:cNvPr id="3" name="Espace réservé du numéro de diapositive 2">
            <a:extLst>
              <a:ext uri="{FF2B5EF4-FFF2-40B4-BE49-F238E27FC236}">
                <a16:creationId xmlns:a16="http://schemas.microsoft.com/office/drawing/2014/main" id="{2D53118E-7145-465E-A3C8-E97F4904974E}"/>
              </a:ext>
            </a:extLst>
          </p:cNvPr>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05396876"/>
      </p:ext>
    </p:extLst>
  </p:cSld>
  <p:clrMapOvr>
    <a:masterClrMapping/>
  </p:clrMapOvr>
  <p:extLst mod="1">
    <p:ext uri="{DCECCB84-F9BA-43D5-87BE-67443E8EF086}">
      <p15:sldGuideLst xmlns:p15="http://schemas.microsoft.com/office/powerpoint/2012/main">
        <p15:guide id="1" orient="horz" pos="2423">
          <p15:clr>
            <a:srgbClr val="FBAE40"/>
          </p15:clr>
        </p15:guide>
        <p15:guide id="2" pos="430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ressages-Sémaphores Expertise">
    <p:spTree>
      <p:nvGrpSpPr>
        <p:cNvPr id="1" name=""/>
        <p:cNvGrpSpPr/>
        <p:nvPr/>
      </p:nvGrpSpPr>
      <p:grpSpPr>
        <a:xfrm>
          <a:off x="0" y="0"/>
          <a:ext cx="0" cy="0"/>
          <a:chOff x="0" y="0"/>
          <a:chExt cx="0" cy="0"/>
        </a:xfrm>
      </p:grpSpPr>
      <p:sp>
        <p:nvSpPr>
          <p:cNvPr id="8" name="Rouen" title="Ouest">
            <a:extLst>
              <a:ext uri="{FF2B5EF4-FFF2-40B4-BE49-F238E27FC236}">
                <a16:creationId xmlns:a16="http://schemas.microsoft.com/office/drawing/2014/main" id="{A4392EF7-4324-4E94-ADA8-C10BF2DB7B96}"/>
              </a:ext>
            </a:extLst>
          </p:cNvPr>
          <p:cNvSpPr txBox="1">
            <a:spLocks noChangeArrowheads="1"/>
          </p:cNvSpPr>
          <p:nvPr userDrawn="1"/>
        </p:nvSpPr>
        <p:spPr bwMode="auto">
          <a:xfrm>
            <a:off x="5649019" y="3590613"/>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Normandie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2 allée du Québec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76230 Bois-Guillaume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02 32 80 82 49</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Réunion" title="Ouest">
            <a:extLst>
              <a:ext uri="{FF2B5EF4-FFF2-40B4-BE49-F238E27FC236}">
                <a16:creationId xmlns:a16="http://schemas.microsoft.com/office/drawing/2014/main" id="{9FC2F443-F65A-4793-B5AC-AFBC5895C949}"/>
              </a:ext>
            </a:extLst>
          </p:cNvPr>
          <p:cNvSpPr txBox="1">
            <a:spLocks noChangeArrowheads="1"/>
          </p:cNvSpPr>
          <p:nvPr userDrawn="1"/>
        </p:nvSpPr>
        <p:spPr bwMode="auto">
          <a:xfrm>
            <a:off x="10127450" y="3590613"/>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De la Réunion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Résidence </a:t>
            </a:r>
            <a:r>
              <a:rPr kumimoji="0" lang="fr-FR" sz="950" b="0" i="0" u="none" strike="noStrike" kern="0" cap="none" spc="0" normalizeH="0" baseline="0" dirty="0" err="1">
                <a:ln>
                  <a:noFill/>
                </a:ln>
                <a:solidFill>
                  <a:schemeClr val="tx2"/>
                </a:solidFill>
                <a:effectLst/>
                <a:uLnTx/>
                <a:uFillTx/>
                <a:latin typeface="Calibri Light"/>
                <a:ea typeface="+mn-ea"/>
                <a:cs typeface="+mn-cs"/>
              </a:rPr>
              <a:t>Milane</a:t>
            </a:r>
            <a:r>
              <a:rPr kumimoji="0" lang="fr-FR" sz="950" b="0" i="0" u="none" strike="noStrike" kern="0" cap="none" spc="0" normalizeH="0" baseline="0" dirty="0">
                <a:ln>
                  <a:noFill/>
                </a:ln>
                <a:solidFill>
                  <a:schemeClr val="tx2"/>
                </a:solidFill>
                <a:effectLst/>
                <a:uLnTx/>
                <a:uFillTx/>
                <a:latin typeface="Calibri Light"/>
                <a:ea typeface="+mn-ea"/>
                <a:cs typeface="+mn-cs"/>
              </a:rPr>
              <a:t>, 1 allée des Zinnias, Champ Fleuri 97490 Saint Denis </a:t>
            </a:r>
          </a:p>
          <a:p>
            <a:r>
              <a:rPr kumimoji="0" lang="fr-FR" sz="950" b="0" i="0" u="none" strike="noStrike" kern="0" cap="none" spc="0" normalizeH="0" baseline="0" dirty="0">
                <a:ln>
                  <a:noFill/>
                </a:ln>
                <a:solidFill>
                  <a:schemeClr val="tx2"/>
                </a:solidFill>
                <a:effectLst/>
                <a:uLnTx/>
                <a:uFillTx/>
                <a:latin typeface="Calibri Light"/>
                <a:ea typeface="+mn-ea"/>
                <a:cs typeface="+mn-cs"/>
              </a:rPr>
              <a:t>Tél. +262 (0)262.537.764</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1" name="Paris" title="Ouest">
            <a:extLst>
              <a:ext uri="{FF2B5EF4-FFF2-40B4-BE49-F238E27FC236}">
                <a16:creationId xmlns:a16="http://schemas.microsoft.com/office/drawing/2014/main" id="{88D65E49-184E-4884-A207-98804DD05D59}"/>
              </a:ext>
            </a:extLst>
          </p:cNvPr>
          <p:cNvSpPr txBox="1">
            <a:spLocks noChangeArrowheads="1"/>
          </p:cNvSpPr>
          <p:nvPr userDrawn="1"/>
        </p:nvSpPr>
        <p:spPr bwMode="auto">
          <a:xfrm>
            <a:off x="3164046" y="34591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r>
              <a:rPr kumimoji="0" lang="fr-FR" sz="950" b="0" i="0" u="none" strike="noStrike" kern="0" cap="none" spc="0" normalizeH="0" baseline="0" dirty="0">
                <a:ln>
                  <a:noFill/>
                </a:ln>
                <a:solidFill>
                  <a:schemeClr val="tx2"/>
                </a:solidFill>
                <a:effectLst/>
                <a:uLnTx/>
                <a:uFillTx/>
                <a:latin typeface="Calibri Light"/>
                <a:ea typeface="+mn-ea"/>
                <a:cs typeface="+mn-cs"/>
              </a:rPr>
              <a:t>75116 PARIS • Tél. 01 43 90 53 00</a:t>
            </a:r>
          </a:p>
          <a:p>
            <a:r>
              <a:rPr kumimoji="0" lang="fr-FR" sz="950" b="0" i="0" u="none" strike="noStrike" kern="0" cap="none" spc="0" normalizeH="0" baseline="0" dirty="0">
                <a:ln>
                  <a:noFill/>
                </a:ln>
                <a:solidFill>
                  <a:schemeClr val="tx2"/>
                </a:solidFill>
                <a:effectLst/>
                <a:uLnTx/>
                <a:uFillTx/>
                <a:latin typeface="Calibri Light"/>
                <a:ea typeface="+mn-ea"/>
                <a:cs typeface="+mn-cs"/>
              </a:rPr>
              <a: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Orléans" title="Ouest">
            <a:extLst>
              <a:ext uri="{FF2B5EF4-FFF2-40B4-BE49-F238E27FC236}">
                <a16:creationId xmlns:a16="http://schemas.microsoft.com/office/drawing/2014/main" id="{01772D74-8C95-4419-BF01-D23DD61F3EA3}"/>
              </a:ext>
            </a:extLst>
          </p:cNvPr>
          <p:cNvSpPr txBox="1">
            <a:spLocks noChangeArrowheads="1"/>
          </p:cNvSpPr>
          <p:nvPr userDrawn="1"/>
        </p:nvSpPr>
        <p:spPr bwMode="auto">
          <a:xfrm>
            <a:off x="551936" y="34591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8 rue Lavoisier • 45140 Ingré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01 43 90 53 00</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Nantes" title="Ouest">
            <a:extLst>
              <a:ext uri="{FF2B5EF4-FFF2-40B4-BE49-F238E27FC236}">
                <a16:creationId xmlns:a16="http://schemas.microsoft.com/office/drawing/2014/main" id="{35F20870-58CB-4427-AC16-6F013C2FBF27}"/>
              </a:ext>
            </a:extLst>
          </p:cNvPr>
          <p:cNvSpPr txBox="1">
            <a:spLocks noChangeArrowheads="1"/>
          </p:cNvSpPr>
          <p:nvPr userDrawn="1"/>
        </p:nvSpPr>
        <p:spPr bwMode="auto">
          <a:xfrm>
            <a:off x="10431454"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9, rue Eugène Orieux • BP 10139 </a:t>
            </a:r>
          </a:p>
          <a:p>
            <a:r>
              <a:rPr kumimoji="0" lang="fr-FR" sz="950" b="0" i="0" u="none" strike="noStrike" kern="0" cap="none" spc="0" normalizeH="0" baseline="0" dirty="0">
                <a:ln>
                  <a:noFill/>
                </a:ln>
                <a:solidFill>
                  <a:schemeClr val="tx2"/>
                </a:solidFill>
                <a:effectLst/>
                <a:uLnTx/>
                <a:uFillTx/>
                <a:latin typeface="Calibri Light"/>
                <a:ea typeface="+mn-ea"/>
                <a:cs typeface="+mn-cs"/>
              </a:rPr>
              <a:t>44403 Rezé cedex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02 40 35 35 17</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0" name="Montpellier" title="Ouest">
            <a:extLst>
              <a:ext uri="{FF2B5EF4-FFF2-40B4-BE49-F238E27FC236}">
                <a16:creationId xmlns:a16="http://schemas.microsoft.com/office/drawing/2014/main" id="{15E89D69-79DF-45E4-B330-4B36BAE07C0E}"/>
              </a:ext>
            </a:extLst>
          </p:cNvPr>
          <p:cNvSpPr txBox="1">
            <a:spLocks noChangeArrowheads="1"/>
          </p:cNvSpPr>
          <p:nvPr userDrawn="1"/>
        </p:nvSpPr>
        <p:spPr bwMode="auto">
          <a:xfrm>
            <a:off x="7654073"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Immeuble Les Portes d’Antigone </a:t>
            </a:r>
          </a:p>
          <a:p>
            <a:r>
              <a:rPr kumimoji="0" lang="fr-FR" sz="950" b="0" i="0" u="none" strike="noStrike" kern="0" cap="none" spc="0" normalizeH="0" baseline="0" dirty="0">
                <a:ln>
                  <a:noFill/>
                </a:ln>
                <a:solidFill>
                  <a:schemeClr val="tx2"/>
                </a:solidFill>
                <a:effectLst/>
                <a:uLnTx/>
                <a:uFillTx/>
                <a:latin typeface="Calibri Light"/>
                <a:ea typeface="+mn-ea"/>
                <a:cs typeface="+mn-cs"/>
              </a:rPr>
              <a:t>71, place Vauban • 34000 Montpellier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04 67 13 81 76</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5" name="Marseille" title="Ouest">
            <a:extLst>
              <a:ext uri="{FF2B5EF4-FFF2-40B4-BE49-F238E27FC236}">
                <a16:creationId xmlns:a16="http://schemas.microsoft.com/office/drawing/2014/main" id="{ACC5C3CE-3BE2-47B5-AC0A-523CE9BE488A}"/>
              </a:ext>
            </a:extLst>
          </p:cNvPr>
          <p:cNvSpPr txBox="1">
            <a:spLocks noChangeArrowheads="1"/>
          </p:cNvSpPr>
          <p:nvPr userDrawn="1"/>
        </p:nvSpPr>
        <p:spPr bwMode="auto">
          <a:xfrm>
            <a:off x="5356362"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Provence-Alpes-Côte d’Azur</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Les Docks, Atrium 10.4 </a:t>
            </a:r>
          </a:p>
          <a:p>
            <a:r>
              <a:rPr kumimoji="0" lang="fr-FR" sz="950" b="0" i="0" u="none" strike="noStrike" kern="0" cap="none" spc="0" normalizeH="0" baseline="0" dirty="0">
                <a:ln>
                  <a:noFill/>
                </a:ln>
                <a:solidFill>
                  <a:schemeClr val="tx2"/>
                </a:solidFill>
                <a:effectLst/>
                <a:uLnTx/>
                <a:uFillTx/>
                <a:latin typeface="Calibri Light"/>
                <a:ea typeface="+mn-ea"/>
                <a:cs typeface="+mn-cs"/>
              </a:rPr>
              <a:t>10, place de la Joliette</a:t>
            </a:r>
          </a:p>
          <a:p>
            <a:r>
              <a:rPr kumimoji="0" lang="fr-FR" sz="950" b="0" i="0" u="none" strike="noStrike" kern="0" cap="none" spc="0" normalizeH="0" baseline="0" dirty="0">
                <a:ln>
                  <a:noFill/>
                </a:ln>
                <a:solidFill>
                  <a:schemeClr val="tx2"/>
                </a:solidFill>
                <a:effectLst/>
                <a:uLnTx/>
                <a:uFillTx/>
                <a:latin typeface="Calibri Light"/>
                <a:ea typeface="+mn-ea"/>
                <a:cs typeface="+mn-cs"/>
              </a:rPr>
              <a:t>13002 Marseille • Tél. 04 96 17 05 60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4" name="Lyon" title="Ouest">
            <a:extLst>
              <a:ext uri="{FF2B5EF4-FFF2-40B4-BE49-F238E27FC236}">
                <a16:creationId xmlns:a16="http://schemas.microsoft.com/office/drawing/2014/main" id="{E46D6278-6EEE-4E45-A0D1-1EA154542BEC}"/>
              </a:ext>
            </a:extLst>
          </p:cNvPr>
          <p:cNvSpPr txBox="1">
            <a:spLocks noChangeArrowheads="1"/>
          </p:cNvSpPr>
          <p:nvPr userDrawn="1"/>
        </p:nvSpPr>
        <p:spPr bwMode="auto">
          <a:xfrm>
            <a:off x="3036909" y="-2566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Immeuble Le Green • 241 rue Garibaldi  69422 Lyon cedex 3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04 78 63 78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Lille"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456045" y="-336000"/>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Hauts-de-France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28, Place de la Gare • BP 30161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59016 Lille cedex • Tél. 03 20 43 70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2" name="Toulouse" title="Ouest">
            <a:extLst>
              <a:ext uri="{FF2B5EF4-FFF2-40B4-BE49-F238E27FC236}">
                <a16:creationId xmlns:a16="http://schemas.microsoft.com/office/drawing/2014/main" id="{7C3E0C0B-8CA2-4C7A-85AB-E231FA612376}"/>
              </a:ext>
            </a:extLst>
          </p:cNvPr>
          <p:cNvSpPr txBox="1">
            <a:spLocks noChangeArrowheads="1"/>
          </p:cNvSpPr>
          <p:nvPr userDrawn="1"/>
        </p:nvSpPr>
        <p:spPr bwMode="auto">
          <a:xfrm>
            <a:off x="7806075" y="3525635"/>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mn-lt"/>
                <a:ea typeface="+mn-ea"/>
                <a:cs typeface="+mn-cs"/>
              </a:rPr>
              <a:t>Central Parc 2 • 11 avenue Parmentier </a:t>
            </a:r>
          </a:p>
          <a:p>
            <a:r>
              <a:rPr kumimoji="0" lang="fr-FR" sz="950" b="0" i="0" u="none" strike="noStrike" kern="0" cap="none" spc="0" normalizeH="0" baseline="0" dirty="0">
                <a:ln>
                  <a:noFill/>
                </a:ln>
                <a:solidFill>
                  <a:schemeClr val="tx2"/>
                </a:solidFill>
                <a:effectLst/>
                <a:uLnTx/>
                <a:uFillTx/>
                <a:latin typeface="+mn-lt"/>
                <a:ea typeface="+mn-ea"/>
                <a:cs typeface="+mn-cs"/>
              </a:rPr>
              <a:t>BP 72081 – 31019 Toulouse cedex 2</a:t>
            </a:r>
          </a:p>
          <a:p>
            <a:r>
              <a:rPr kumimoji="0" lang="fr-FR" sz="950" b="0" i="0" u="none" strike="noStrike" kern="0" cap="none" spc="0" normalizeH="0" baseline="0" dirty="0">
                <a:ln>
                  <a:noFill/>
                </a:ln>
                <a:solidFill>
                  <a:schemeClr val="tx2"/>
                </a:solidFill>
                <a:effectLst/>
                <a:uLnTx/>
                <a:uFillTx/>
                <a:latin typeface="+mn-lt"/>
                <a:ea typeface="+mn-ea"/>
                <a:cs typeface="+mn-cs"/>
              </a:rPr>
              <a:t>Tél. 05 34 41 53 70</a:t>
            </a: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1607856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dressages-Sémaphores Audit">
    <p:spTree>
      <p:nvGrpSpPr>
        <p:cNvPr id="1" name=""/>
        <p:cNvGrpSpPr/>
        <p:nvPr/>
      </p:nvGrpSpPr>
      <p:grpSpPr>
        <a:xfrm>
          <a:off x="0" y="0"/>
          <a:ext cx="0" cy="0"/>
          <a:chOff x="0" y="0"/>
          <a:chExt cx="0" cy="0"/>
        </a:xfrm>
      </p:grpSpPr>
      <p:sp>
        <p:nvSpPr>
          <p:cNvPr id="8" name="Toulouse" title="Ouest">
            <a:extLst>
              <a:ext uri="{FF2B5EF4-FFF2-40B4-BE49-F238E27FC236}">
                <a16:creationId xmlns:a16="http://schemas.microsoft.com/office/drawing/2014/main" id="{019464C4-D6A4-4BC1-978D-3E7289707BF0}"/>
              </a:ext>
            </a:extLst>
          </p:cNvPr>
          <p:cNvSpPr txBox="1">
            <a:spLocks noChangeArrowheads="1"/>
          </p:cNvSpPr>
          <p:nvPr userDrawn="1"/>
        </p:nvSpPr>
        <p:spPr bwMode="auto">
          <a:xfrm>
            <a:off x="8881163" y="341530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Central Parc 2 • 11 avenue Parmentier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BP 72081 31019 Toulouse cedex 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05 34 41 53 70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Paris" title="Ouest">
            <a:extLst>
              <a:ext uri="{FF2B5EF4-FFF2-40B4-BE49-F238E27FC236}">
                <a16:creationId xmlns:a16="http://schemas.microsoft.com/office/drawing/2014/main" id="{B075D93B-0876-478B-9FB1-49F524EA26EE}"/>
              </a:ext>
            </a:extLst>
          </p:cNvPr>
          <p:cNvSpPr txBox="1">
            <a:spLocks noChangeArrowheads="1"/>
          </p:cNvSpPr>
          <p:nvPr userDrawn="1"/>
        </p:nvSpPr>
        <p:spPr bwMode="auto">
          <a:xfrm>
            <a:off x="4081503" y="3847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 75116 PARIS • Tél. 01 43 90 53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Nantes" title="Ouest">
            <a:extLst>
              <a:ext uri="{FF2B5EF4-FFF2-40B4-BE49-F238E27FC236}">
                <a16:creationId xmlns:a16="http://schemas.microsoft.com/office/drawing/2014/main" id="{D3780556-108E-43A3-8CAA-449854E4B30B}"/>
              </a:ext>
            </a:extLst>
          </p:cNvPr>
          <p:cNvSpPr txBox="1">
            <a:spLocks noChangeArrowheads="1"/>
          </p:cNvSpPr>
          <p:nvPr userDrawn="1"/>
        </p:nvSpPr>
        <p:spPr bwMode="auto">
          <a:xfrm>
            <a:off x="784785"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9 rue Eugène Orieux • BP 10139 </a:t>
            </a:r>
          </a:p>
          <a:p>
            <a:r>
              <a:rPr kumimoji="0" lang="fr-FR" sz="950" b="0" i="0" u="none" strike="noStrike" kern="0" cap="none" spc="0" normalizeH="0" baseline="0" dirty="0">
                <a:ln>
                  <a:noFill/>
                </a:ln>
                <a:solidFill>
                  <a:schemeClr val="tx2"/>
                </a:solidFill>
                <a:effectLst/>
                <a:uLnTx/>
                <a:uFillTx/>
                <a:latin typeface="Calibri Light"/>
                <a:ea typeface="+mn-ea"/>
                <a:cs typeface="+mn-cs"/>
              </a:rPr>
              <a:t>44403 Rezé cedex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02 40 35 35 17</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Montpellier"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9962040" y="139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Immeuble Les Portes d’Antigone </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71 place Vauban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34000 Montpellier</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Tél. 04 67 13 81 76</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4" name="Marseille" title="Ouest">
            <a:extLst>
              <a:ext uri="{FF2B5EF4-FFF2-40B4-BE49-F238E27FC236}">
                <a16:creationId xmlns:a16="http://schemas.microsoft.com/office/drawing/2014/main" id="{167F2C1D-ABCE-4526-BB30-56125451A206}"/>
              </a:ext>
            </a:extLst>
          </p:cNvPr>
          <p:cNvSpPr txBox="1">
            <a:spLocks noChangeArrowheads="1"/>
          </p:cNvSpPr>
          <p:nvPr userDrawn="1"/>
        </p:nvSpPr>
        <p:spPr bwMode="auto">
          <a:xfrm>
            <a:off x="6141111"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Les Docks, Atrium 10.4 • 10, place de la Joliette 13002 Marseille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04 96 17 05 60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5" name="Lyon" title="Ouest">
            <a:extLst>
              <a:ext uri="{FF2B5EF4-FFF2-40B4-BE49-F238E27FC236}">
                <a16:creationId xmlns:a16="http://schemas.microsoft.com/office/drawing/2014/main" id="{31AB5E71-3223-4C45-8F55-6A2C9F3E280D}"/>
              </a:ext>
            </a:extLst>
          </p:cNvPr>
          <p:cNvSpPr txBox="1">
            <a:spLocks noChangeArrowheads="1"/>
          </p:cNvSpPr>
          <p:nvPr userDrawn="1"/>
        </p:nvSpPr>
        <p:spPr bwMode="auto">
          <a:xfrm>
            <a:off x="3046596" y="-73619"/>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Immeuble Le Green • 241 rue Garibaldi  69422 Lyon cedex 03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04 78 63 78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12" name="Lille"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521664" y="-16192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 59042 Lille cedex  Tél. 03 20 14 64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188651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dressages-GVA">
    <p:spTree>
      <p:nvGrpSpPr>
        <p:cNvPr id="1" name=""/>
        <p:cNvGrpSpPr/>
        <p:nvPr/>
      </p:nvGrpSpPr>
      <p:grpSpPr>
        <a:xfrm>
          <a:off x="0" y="0"/>
          <a:ext cx="0" cy="0"/>
          <a:chOff x="0" y="0"/>
          <a:chExt cx="0" cy="0"/>
        </a:xfrm>
      </p:grpSpPr>
      <p:sp>
        <p:nvSpPr>
          <p:cNvPr id="3" name="GVA AUDIT" title="Ouest">
            <a:extLst>
              <a:ext uri="{FF2B5EF4-FFF2-40B4-BE49-F238E27FC236}">
                <a16:creationId xmlns:a16="http://schemas.microsoft.com/office/drawing/2014/main" id="{AF29DF0D-1282-4F6F-A064-B231294A919F}"/>
              </a:ext>
            </a:extLst>
          </p:cNvPr>
          <p:cNvSpPr txBox="1">
            <a:spLocks noChangeArrowheads="1"/>
          </p:cNvSpPr>
          <p:nvPr userDrawn="1"/>
        </p:nvSpPr>
        <p:spPr bwMode="auto">
          <a:xfrm>
            <a:off x="2298432" y="79490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GVA AUDIT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50.000 €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 Commissariat aux Comptes membre de la Compagnie Régionale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de Paris</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CS 81691 • 75116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00 • info@gva.fr  www.gva.fr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347 496 788 RCS Paris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NAF 6920 Z</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45 347 496 788 </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indépendant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du Groupement Différence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4" name="GVA-EURAUDIT" title="Ouest">
            <a:extLst>
              <a:ext uri="{FF2B5EF4-FFF2-40B4-BE49-F238E27FC236}">
                <a16:creationId xmlns:a16="http://schemas.microsoft.com/office/drawing/2014/main" id="{FB9A22E9-E2A3-4784-AC89-5744EAFA516E}"/>
              </a:ext>
            </a:extLst>
          </p:cNvPr>
          <p:cNvSpPr txBox="1">
            <a:spLocks noChangeArrowheads="1"/>
          </p:cNvSpPr>
          <p:nvPr userDrawn="1"/>
        </p:nvSpPr>
        <p:spPr bwMode="auto">
          <a:xfrm>
            <a:off x="5843463" y="1216602"/>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GVA-EURAUDIT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350.000 €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et de Commissariat aux Comptes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inscrite au Tableau de l'Ordre des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Experts-Comptables et membre de la Compagnie Régionale des Commissaires aux Comptes de la Région de Paris/Ile de France</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CS 81691 •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75116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00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info@gva.fr  www.gva.fr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310 132 832 RCS PARIS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NAF 6920 Z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FR 19 310 132 832</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Membre de UHY international,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Membre indépendant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du Groupement Différence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1555049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dressages-GVA ARCCA">
    <p:spTree>
      <p:nvGrpSpPr>
        <p:cNvPr id="1" name=""/>
        <p:cNvGrpSpPr/>
        <p:nvPr/>
      </p:nvGrpSpPr>
      <p:grpSpPr>
        <a:xfrm>
          <a:off x="0" y="0"/>
          <a:ext cx="0" cy="0"/>
          <a:chOff x="0" y="0"/>
          <a:chExt cx="0" cy="0"/>
        </a:xfrm>
      </p:grpSpPr>
      <p:sp>
        <p:nvSpPr>
          <p:cNvPr id="5" name="ARCCA" title="Ouest">
            <a:extLst>
              <a:ext uri="{FF2B5EF4-FFF2-40B4-BE49-F238E27FC236}">
                <a16:creationId xmlns:a16="http://schemas.microsoft.com/office/drawing/2014/main" id="{1580336D-0757-4A1F-A48D-CFDAE1CA849E}"/>
              </a:ext>
            </a:extLst>
          </p:cNvPr>
          <p:cNvSpPr txBox="1">
            <a:spLocks noChangeArrowheads="1"/>
          </p:cNvSpPr>
          <p:nvPr userDrawn="1"/>
        </p:nvSpPr>
        <p:spPr bwMode="auto">
          <a:xfrm>
            <a:off x="2320143" y="1206822"/>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AUDITEURS REVISEURS COMMISSAIRES AUX COMPTES ASSOCIES (ARCCA)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420.000 €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et de Commissariat aux Comptes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inscrite au Tableau de l'Ordre des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Experts-Comptables et membre de la Compagnie Régionale des Commissaires aux Comptes de la Région de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Paris/Ile de France</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 75116 PARIS </a:t>
            </a: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00</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info@arcca.fr www.arcca.fr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341 001 055 RCS PARIS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 NAF 6920 Z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49 341 001 055</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indépendant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du Groupement Différence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1013993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dressages-GVA UHY">
    <p:spTree>
      <p:nvGrpSpPr>
        <p:cNvPr id="1" name=""/>
        <p:cNvGrpSpPr/>
        <p:nvPr/>
      </p:nvGrpSpPr>
      <p:grpSpPr>
        <a:xfrm>
          <a:off x="0" y="0"/>
          <a:ext cx="0" cy="0"/>
          <a:chOff x="0" y="0"/>
          <a:chExt cx="0" cy="0"/>
        </a:xfrm>
      </p:grpSpPr>
      <p:sp>
        <p:nvSpPr>
          <p:cNvPr id="12" name="UHY GVA"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2116709" y="146681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UHY GVA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Anonyme au capital de 379.376 €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et de Commissariat aux comptes inscrite au Tableau de l'Ordre des Experts-Comptables et membre de la Compagnie Régionale de la Région de Paris/Ile de 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 75116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00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414 520 205 RCS PARIS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 NAF 6920 Z</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63 414 520 205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474332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dressages-TH Conseil">
    <p:spTree>
      <p:nvGrpSpPr>
        <p:cNvPr id="1" name=""/>
        <p:cNvGrpSpPr/>
        <p:nvPr/>
      </p:nvGrpSpPr>
      <p:grpSpPr>
        <a:xfrm>
          <a:off x="0" y="0"/>
          <a:ext cx="0" cy="0"/>
          <a:chOff x="0" y="0"/>
          <a:chExt cx="0" cy="0"/>
        </a:xfrm>
      </p:grpSpPr>
      <p:sp>
        <p:nvSpPr>
          <p:cNvPr id="12" name="Lyon"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870726" y="3495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TH CONSEIL</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8.237 €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2 Chemin de la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Chauderaie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69340 FRANCHEVILLE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(0)4 78 57 94 23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478 312 614 RCS LYON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b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b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73 478 312 614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Organisme Formation inscrit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auprès du Préfet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 Rhône-Alpes sous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le n 82.69.09009.69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62313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_Sous_Parti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775262" y="382338"/>
            <a:ext cx="8536298" cy="87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ctr" anchorCtr="0" compatLnSpc="1">
            <a:prstTxWarp prst="textNoShape">
              <a:avLst/>
            </a:prstTxWarp>
            <a:normAutofit/>
          </a:bodyPr>
          <a:lstStyle>
            <a:lvl1pPr>
              <a:defRPr lang="fr-FR" sz="2000" b="1" dirty="0">
                <a:solidFill>
                  <a:schemeClr val="tx2"/>
                </a:solidFill>
                <a:cs typeface="Segoe UI Semilight" pitchFamily="34" charset="0"/>
              </a:defRPr>
            </a:lvl1pPr>
          </a:lstStyle>
          <a:p>
            <a:pPr marL="0" lvl="0" indent="0" algn="l">
              <a:buClr>
                <a:schemeClr val="accent6"/>
              </a:buClr>
              <a:buSzPct val="120000"/>
              <a:buFont typeface="Arial" pitchFamily="34" charset="0"/>
              <a:buNone/>
            </a:pPr>
            <a:r>
              <a:rPr lang="fr-FR" dirty="0"/>
              <a:t>RAPPEL DU TITRE PARTIE (OPTIONNEL) </a:t>
            </a:r>
          </a:p>
        </p:txBody>
      </p:sp>
      <p:sp>
        <p:nvSpPr>
          <p:cNvPr id="10" name="Espace réservé du texte 5">
            <a:extLst>
              <a:ext uri="{FF2B5EF4-FFF2-40B4-BE49-F238E27FC236}">
                <a16:creationId xmlns:a16="http://schemas.microsoft.com/office/drawing/2014/main" id="{7D9B6BF7-F147-4B35-8A3A-7312E6A7B0A8}"/>
              </a:ext>
            </a:extLst>
          </p:cNvPr>
          <p:cNvSpPr>
            <a:spLocks noGrp="1"/>
          </p:cNvSpPr>
          <p:nvPr>
            <p:ph type="body" sz="quarter" idx="12" hasCustomPrompt="1"/>
          </p:nvPr>
        </p:nvSpPr>
        <p:spPr>
          <a:xfrm>
            <a:off x="4775262" y="2756329"/>
            <a:ext cx="8022904" cy="1631092"/>
          </a:xfrm>
          <a:prstGeom prst="rect">
            <a:avLst/>
          </a:prstGeom>
          <a:noFill/>
        </p:spPr>
        <p:txBody>
          <a:bodyPr anchor="ctr">
            <a:normAutofit/>
          </a:bodyPr>
          <a:lstStyle>
            <a:lvl1pPr marL="0" indent="0" algn="l">
              <a:buClr>
                <a:schemeClr val="accent6"/>
              </a:buClr>
              <a:buSzPct val="120000"/>
              <a:buFont typeface="Arial" pitchFamily="34" charset="0"/>
              <a:buNone/>
              <a:defRPr sz="3600" b="1" cap="none" baseline="0">
                <a:solidFill>
                  <a:schemeClr val="accent1"/>
                </a:solidFill>
                <a:effectLst/>
                <a:latin typeface="+mn-lt"/>
                <a:cs typeface="Segoe UI Semilight" pitchFamily="34" charset="0"/>
              </a:defRPr>
            </a:lvl1pPr>
          </a:lstStyle>
          <a:p>
            <a:pPr lvl="0"/>
            <a:r>
              <a:rPr lang="fr-FR" dirty="0"/>
              <a:t>Titre sous-partie</a:t>
            </a:r>
          </a:p>
        </p:txBody>
      </p:sp>
      <p:pic>
        <p:nvPicPr>
          <p:cNvPr id="7" name="Image 6">
            <a:extLst>
              <a:ext uri="{FF2B5EF4-FFF2-40B4-BE49-F238E27FC236}">
                <a16:creationId xmlns:a16="http://schemas.microsoft.com/office/drawing/2014/main" id="{C7306DC3-08AF-4840-82D5-8406AA2B314F}"/>
              </a:ext>
            </a:extLst>
          </p:cNvPr>
          <p:cNvPicPr>
            <a:picLocks noChangeAspect="1"/>
          </p:cNvPicPr>
          <p:nvPr userDrawn="1"/>
        </p:nvPicPr>
        <p:blipFill rotWithShape="1">
          <a:blip r:embed="rId2"/>
          <a:srcRect l="36869" b="13889"/>
          <a:stretch/>
        </p:blipFill>
        <p:spPr>
          <a:xfrm>
            <a:off x="0" y="0"/>
            <a:ext cx="4892776" cy="7143750"/>
          </a:xfrm>
          <a:prstGeom prst="rect">
            <a:avLst/>
          </a:prstGeom>
          <a:noFill/>
          <a:ln>
            <a:noFill/>
          </a:ln>
        </p:spPr>
      </p:pic>
      <p:sp>
        <p:nvSpPr>
          <p:cNvPr id="12" name="Flèche : chevron 11">
            <a:extLst>
              <a:ext uri="{FF2B5EF4-FFF2-40B4-BE49-F238E27FC236}">
                <a16:creationId xmlns:a16="http://schemas.microsoft.com/office/drawing/2014/main" id="{6AE0027E-3B93-4A59-A939-6A966C06E492}"/>
              </a:ext>
            </a:extLst>
          </p:cNvPr>
          <p:cNvSpPr/>
          <p:nvPr userDrawn="1"/>
        </p:nvSpPr>
        <p:spPr>
          <a:xfrm>
            <a:off x="3436730" y="2507106"/>
            <a:ext cx="788894" cy="2129538"/>
          </a:xfrm>
          <a:prstGeom prst="chevron">
            <a:avLst>
              <a:gd name="adj" fmla="val 89716"/>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pied de page 1">
            <a:extLst>
              <a:ext uri="{FF2B5EF4-FFF2-40B4-BE49-F238E27FC236}">
                <a16:creationId xmlns:a16="http://schemas.microsoft.com/office/drawing/2014/main" id="{FB5EA788-7295-4F08-942F-AEF3C6F1419A}"/>
              </a:ext>
            </a:extLst>
          </p:cNvPr>
          <p:cNvSpPr>
            <a:spLocks noGrp="1"/>
          </p:cNvSpPr>
          <p:nvPr>
            <p:ph type="ftr" sz="quarter" idx="13"/>
          </p:nvPr>
        </p:nvSpPr>
        <p:spPr/>
        <p:txBody>
          <a:bodyPr/>
          <a:lstStyle/>
          <a:p>
            <a:r>
              <a:rPr lang="fr-FR"/>
              <a:t>ADOM - Evolutions réglementaires - 16 février 2023</a:t>
            </a:r>
          </a:p>
        </p:txBody>
      </p:sp>
      <p:sp>
        <p:nvSpPr>
          <p:cNvPr id="3" name="Espace réservé du numéro de diapositive 2">
            <a:extLst>
              <a:ext uri="{FF2B5EF4-FFF2-40B4-BE49-F238E27FC236}">
                <a16:creationId xmlns:a16="http://schemas.microsoft.com/office/drawing/2014/main" id="{DAB4411E-D0E2-4387-A95A-DB2F1DCB358D}"/>
              </a:ext>
            </a:extLst>
          </p:cNvPr>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80847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11E271E-95A8-43D8-B1D7-4FA6BC22BC48}"/>
              </a:ext>
            </a:extLst>
          </p:cNvPr>
          <p:cNvSpPr>
            <a:spLocks noGrp="1"/>
          </p:cNvSpPr>
          <p:nvPr>
            <p:ph sz="quarter" idx="11"/>
          </p:nvPr>
        </p:nvSpPr>
        <p:spPr>
          <a:xfrm>
            <a:off x="485744" y="1285875"/>
            <a:ext cx="12708000" cy="5781675"/>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CDB52370-1FD2-44D9-A292-F745AA86B8CF}"/>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7387D49D-986D-4D74-A49D-D0D84C97BF80}"/>
              </a:ext>
            </a:extLst>
          </p:cNvPr>
          <p:cNvSpPr>
            <a:spLocks noGrp="1"/>
          </p:cNvSpPr>
          <p:nvPr>
            <p:ph type="ftr" sz="quarter" idx="12"/>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F12200D2-01F4-4CCD-8282-A36DAF6C0443}"/>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78771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91AEE-ABDC-4C5A-85B6-B9AF297268F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699A86F4-806E-4A6D-99D2-C71FCE3754DE}"/>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AD11F0E0-692A-49D5-BCCC-BA3780CA4C0B}"/>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54576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2025ED2-AC79-4BC5-A4DE-791C7AAD934C}"/>
              </a:ext>
            </a:extLst>
          </p:cNvPr>
          <p:cNvSpPr>
            <a:spLocks noGrp="1"/>
          </p:cNvSpPr>
          <p:nvPr>
            <p:ph sz="quarter" idx="11"/>
          </p:nvPr>
        </p:nvSpPr>
        <p:spPr>
          <a:xfrm>
            <a:off x="2895600" y="1282700"/>
            <a:ext cx="10414000" cy="5788025"/>
          </a:xfrm>
          <a:ln>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pic>
        <p:nvPicPr>
          <p:cNvPr id="12" name="Image 11">
            <a:extLst>
              <a:ext uri="{FF2B5EF4-FFF2-40B4-BE49-F238E27FC236}">
                <a16:creationId xmlns:a16="http://schemas.microsoft.com/office/drawing/2014/main" id="{BCCCB8E3-96A0-4C18-8050-C9C4341C15E3}"/>
              </a:ext>
            </a:extLst>
          </p:cNvPr>
          <p:cNvPicPr>
            <a:picLocks noChangeAspect="1"/>
          </p:cNvPicPr>
          <p:nvPr userDrawn="1"/>
        </p:nvPicPr>
        <p:blipFill>
          <a:blip r:embed="rId2"/>
          <a:stretch>
            <a:fillRect/>
          </a:stretch>
        </p:blipFill>
        <p:spPr>
          <a:xfrm>
            <a:off x="0" y="794"/>
            <a:ext cx="3304318" cy="7693819"/>
          </a:xfrm>
          <a:prstGeom prst="rect">
            <a:avLst/>
          </a:prstGeom>
        </p:spPr>
      </p:pic>
      <p:grpSp>
        <p:nvGrpSpPr>
          <p:cNvPr id="23" name="Groupe 22">
            <a:extLst>
              <a:ext uri="{FF2B5EF4-FFF2-40B4-BE49-F238E27FC236}">
                <a16:creationId xmlns:a16="http://schemas.microsoft.com/office/drawing/2014/main" id="{76BDC91E-11EA-48F3-9EF8-6104DC3A24EE}"/>
              </a:ext>
            </a:extLst>
          </p:cNvPr>
          <p:cNvGrpSpPr/>
          <p:nvPr userDrawn="1"/>
        </p:nvGrpSpPr>
        <p:grpSpPr>
          <a:xfrm>
            <a:off x="211520" y="1022603"/>
            <a:ext cx="1913387" cy="1516311"/>
            <a:chOff x="11495" y="1080248"/>
            <a:chExt cx="1913387" cy="1516311"/>
          </a:xfrm>
        </p:grpSpPr>
        <p:sp>
          <p:nvSpPr>
            <p:cNvPr id="24" name="ZoneTexte 23">
              <a:extLst>
                <a:ext uri="{FF2B5EF4-FFF2-40B4-BE49-F238E27FC236}">
                  <a16:creationId xmlns:a16="http://schemas.microsoft.com/office/drawing/2014/main" id="{EBB3783F-A6C9-4B86-9DD0-198AC72A29E1}"/>
                </a:ext>
              </a:extLst>
            </p:cNvPr>
            <p:cNvSpPr txBox="1"/>
            <p:nvPr userDrawn="1"/>
          </p:nvSpPr>
          <p:spPr>
            <a:xfrm>
              <a:off x="11495" y="1080248"/>
              <a:ext cx="191338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0087BD"/>
                  </a:solidFill>
                  <a:effectLst/>
                  <a:uLnTx/>
                  <a:uFillTx/>
                  <a:latin typeface="Calibri Light"/>
                  <a:ea typeface="+mn-ea"/>
                  <a:cs typeface="+mn-cs"/>
                </a:rPr>
                <a:t>SYN</a:t>
              </a:r>
              <a:r>
                <a:rPr kumimoji="0" lang="fr-FR" sz="3200" b="1" i="0" u="none" strike="noStrike" kern="0" cap="none" spc="0" normalizeH="0" baseline="0" noProof="0" dirty="0">
                  <a:ln>
                    <a:noFill/>
                  </a:ln>
                  <a:solidFill>
                    <a:srgbClr val="0F6396"/>
                  </a:solidFill>
                  <a:effectLst/>
                  <a:uLnTx/>
                  <a:uFillTx/>
                  <a:latin typeface="Calibri Light"/>
                  <a:ea typeface="+mn-ea"/>
                  <a:cs typeface="+mn-cs"/>
                </a:rPr>
                <a:t>THÈSE</a:t>
              </a:r>
            </a:p>
          </p:txBody>
        </p:sp>
        <p:cxnSp>
          <p:nvCxnSpPr>
            <p:cNvPr id="25" name="Connecteur droit 24">
              <a:extLst>
                <a:ext uri="{FF2B5EF4-FFF2-40B4-BE49-F238E27FC236}">
                  <a16:creationId xmlns:a16="http://schemas.microsoft.com/office/drawing/2014/main" id="{E6CC0DAC-014F-4A4F-8113-858B2D2D5952}"/>
                </a:ext>
              </a:extLst>
            </p:cNvPr>
            <p:cNvCxnSpPr/>
            <p:nvPr userDrawn="1"/>
          </p:nvCxnSpPr>
          <p:spPr>
            <a:xfrm>
              <a:off x="1291712" y="1645006"/>
              <a:ext cx="410022" cy="0"/>
            </a:xfrm>
            <a:prstGeom prst="line">
              <a:avLst/>
            </a:prstGeom>
            <a:noFill/>
            <a:ln w="12700" cap="flat" cmpd="sng" algn="ctr">
              <a:solidFill>
                <a:srgbClr val="0087BD"/>
              </a:solidFill>
              <a:prstDash val="solid"/>
              <a:miter lim="800000"/>
            </a:ln>
            <a:effectLst/>
          </p:spPr>
        </p:cxnSp>
        <p:pic>
          <p:nvPicPr>
            <p:cNvPr id="26" name="Graphique 25" descr="Ampoule">
              <a:extLst>
                <a:ext uri="{FF2B5EF4-FFF2-40B4-BE49-F238E27FC236}">
                  <a16:creationId xmlns:a16="http://schemas.microsoft.com/office/drawing/2014/main" id="{EDC5AB96-94A9-49D4-9BE3-02C239012F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312" y="1830871"/>
              <a:ext cx="765688" cy="765688"/>
            </a:xfrm>
            <a:prstGeom prst="rect">
              <a:avLst/>
            </a:prstGeom>
          </p:spPr>
        </p:pic>
      </p:grpSp>
      <p:sp>
        <p:nvSpPr>
          <p:cNvPr id="3" name="Titre 2">
            <a:extLst>
              <a:ext uri="{FF2B5EF4-FFF2-40B4-BE49-F238E27FC236}">
                <a16:creationId xmlns:a16="http://schemas.microsoft.com/office/drawing/2014/main" id="{8A3E1591-589F-46B8-B2B9-D633193028CC}"/>
              </a:ext>
            </a:extLst>
          </p:cNvPr>
          <p:cNvSpPr>
            <a:spLocks noGrp="1"/>
          </p:cNvSpPr>
          <p:nvPr>
            <p:ph type="title"/>
          </p:nvPr>
        </p:nvSpPr>
        <p:spPr>
          <a:xfrm>
            <a:off x="2895600" y="197249"/>
            <a:ext cx="10298144" cy="825739"/>
          </a:xfrm>
        </p:spPr>
        <p:txBody>
          <a:bodyPr/>
          <a:lstStyle/>
          <a:p>
            <a:r>
              <a:rPr lang="fr-FR"/>
              <a:t>Modifiez le style du titre</a:t>
            </a:r>
          </a:p>
        </p:txBody>
      </p:sp>
      <p:sp>
        <p:nvSpPr>
          <p:cNvPr id="6" name="Espace réservé du pied de page 5">
            <a:extLst>
              <a:ext uri="{FF2B5EF4-FFF2-40B4-BE49-F238E27FC236}">
                <a16:creationId xmlns:a16="http://schemas.microsoft.com/office/drawing/2014/main" id="{FD22CD0F-1A1B-466B-9479-3E2ECF819D6C}"/>
              </a:ext>
            </a:extLst>
          </p:cNvPr>
          <p:cNvSpPr>
            <a:spLocks noGrp="1"/>
          </p:cNvSpPr>
          <p:nvPr>
            <p:ph type="ftr" sz="quarter" idx="12"/>
          </p:nvPr>
        </p:nvSpPr>
        <p:spPr/>
        <p:txBody>
          <a:bodyPr/>
          <a:lstStyle/>
          <a:p>
            <a:r>
              <a:rPr lang="fr-FR"/>
              <a:t>ADOM - Evolutions réglementaires - 16 février 2023</a:t>
            </a:r>
          </a:p>
        </p:txBody>
      </p:sp>
      <p:sp>
        <p:nvSpPr>
          <p:cNvPr id="7" name="Espace réservé du numéro de diapositive 6">
            <a:extLst>
              <a:ext uri="{FF2B5EF4-FFF2-40B4-BE49-F238E27FC236}">
                <a16:creationId xmlns:a16="http://schemas.microsoft.com/office/drawing/2014/main" id="{55030D21-9BE3-4A5C-B184-314335A5A2CD}"/>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479760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9.GI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8.GI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2.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0.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re_Secafi"/>
          <p:cNvSpPr>
            <a:spLocks noGrp="1" noChangeArrowheads="1"/>
          </p:cNvSpPr>
          <p:nvPr>
            <p:ph type="title"/>
          </p:nvPr>
        </p:nvSpPr>
        <p:spPr bwMode="auto">
          <a:xfrm>
            <a:off x="485744" y="197249"/>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p>
            <a:pPr lvl="0"/>
            <a:endParaRPr lang="fr-FR" altLang="fr-FR" dirty="0"/>
          </a:p>
        </p:txBody>
      </p:sp>
      <p:sp>
        <p:nvSpPr>
          <p:cNvPr id="20" name="Rectangle 25">
            <a:extLst>
              <a:ext uri="{FF2B5EF4-FFF2-40B4-BE49-F238E27FC236}">
                <a16:creationId xmlns:a16="http://schemas.microsoft.com/office/drawing/2014/main" id="{6A0E5225-C68C-4834-A827-21A86DFFCCB2}"/>
              </a:ext>
            </a:extLst>
          </p:cNvPr>
          <p:cNvSpPr>
            <a:spLocks noGrp="1" noChangeArrowheads="1"/>
          </p:cNvSpPr>
          <p:nvPr>
            <p:ph type="sldNum" sz="quarter" idx="4"/>
          </p:nvPr>
        </p:nvSpPr>
        <p:spPr bwMode="auto">
          <a:xfrm>
            <a:off x="13047856" y="7258579"/>
            <a:ext cx="520683" cy="213823"/>
          </a:xfrm>
          <a:prstGeom prst="rect">
            <a:avLst/>
          </a:prstGeom>
          <a:noFill/>
          <a:ln>
            <a:noFill/>
          </a:ln>
          <a:effectLst/>
        </p:spPr>
        <p:txBody>
          <a:bodyPr vert="horz" wrap="square" lIns="0" tIns="0" rIns="0" bIns="0" numCol="1" anchor="ctr" anchorCtr="0" compatLnSpc="1">
            <a:prstTxWarp prst="textNoShape">
              <a:avLst/>
            </a:prstTxWarp>
          </a:bodyPr>
          <a:lstStyle>
            <a:lvl1pPr algn="r">
              <a:defRPr sz="1200" b="1">
                <a:solidFill>
                  <a:schemeClr val="accent1"/>
                </a:solidFill>
                <a:latin typeface="+mj-lt"/>
                <a:cs typeface="Segoe UI" pitchFamily="34" charset="0"/>
              </a:defRPr>
            </a:lvl1pPr>
          </a:lstStyle>
          <a:p>
            <a:fld id="{FD495AF3-2BE3-4F2F-A3F0-65C3F202E4D2}" type="slidenum">
              <a:rPr lang="fr-FR" altLang="fr-FR" smtClean="0"/>
              <a:pPr/>
              <a:t>‹N°›</a:t>
            </a:fld>
            <a:endParaRPr lang="fr-FR" altLang="fr-FR" dirty="0"/>
          </a:p>
        </p:txBody>
      </p:sp>
      <p:sp>
        <p:nvSpPr>
          <p:cNvPr id="15" name="Rectangle 3">
            <a:extLst>
              <a:ext uri="{FF2B5EF4-FFF2-40B4-BE49-F238E27FC236}">
                <a16:creationId xmlns:a16="http://schemas.microsoft.com/office/drawing/2014/main" id="{5519691B-E0AA-40AA-BC24-C2392CAB1B57}"/>
              </a:ext>
            </a:extLst>
          </p:cNvPr>
          <p:cNvSpPr/>
          <p:nvPr userDrawn="1"/>
        </p:nvSpPr>
        <p:spPr>
          <a:xfrm>
            <a:off x="2220484" y="7298480"/>
            <a:ext cx="10973259" cy="144000"/>
          </a:xfrm>
          <a:custGeom>
            <a:avLst/>
            <a:gdLst>
              <a:gd name="connsiteX0" fmla="*/ 0 w 9271486"/>
              <a:gd name="connsiteY0" fmla="*/ 0 h 162000"/>
              <a:gd name="connsiteX1" fmla="*/ 9271486 w 9271486"/>
              <a:gd name="connsiteY1" fmla="*/ 0 h 162000"/>
              <a:gd name="connsiteX2" fmla="*/ 9271486 w 9271486"/>
              <a:gd name="connsiteY2" fmla="*/ 162000 h 162000"/>
              <a:gd name="connsiteX3" fmla="*/ 0 w 9271486"/>
              <a:gd name="connsiteY3" fmla="*/ 162000 h 162000"/>
              <a:gd name="connsiteX4" fmla="*/ 0 w 9271486"/>
              <a:gd name="connsiteY4" fmla="*/ 0 h 162000"/>
              <a:gd name="connsiteX0" fmla="*/ 55245 w 9271486"/>
              <a:gd name="connsiteY0" fmla="*/ 1905 h 162000"/>
              <a:gd name="connsiteX1" fmla="*/ 9271486 w 9271486"/>
              <a:gd name="connsiteY1" fmla="*/ 0 h 162000"/>
              <a:gd name="connsiteX2" fmla="*/ 9271486 w 9271486"/>
              <a:gd name="connsiteY2" fmla="*/ 162000 h 162000"/>
              <a:gd name="connsiteX3" fmla="*/ 0 w 9271486"/>
              <a:gd name="connsiteY3" fmla="*/ 162000 h 162000"/>
              <a:gd name="connsiteX4" fmla="*/ 55245 w 9271486"/>
              <a:gd name="connsiteY4" fmla="*/ 1905 h 162000"/>
              <a:gd name="connsiteX0" fmla="*/ 55245 w 9318355"/>
              <a:gd name="connsiteY0" fmla="*/ 1905 h 162000"/>
              <a:gd name="connsiteX1" fmla="*/ 9318355 w 9318355"/>
              <a:gd name="connsiteY1" fmla="*/ 0 h 162000"/>
              <a:gd name="connsiteX2" fmla="*/ 9271486 w 9318355"/>
              <a:gd name="connsiteY2" fmla="*/ 162000 h 162000"/>
              <a:gd name="connsiteX3" fmla="*/ 0 w 9318355"/>
              <a:gd name="connsiteY3" fmla="*/ 162000 h 162000"/>
              <a:gd name="connsiteX4" fmla="*/ 55245 w 9318355"/>
              <a:gd name="connsiteY4" fmla="*/ 1905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355" h="162000">
                <a:moveTo>
                  <a:pt x="55245" y="1905"/>
                </a:moveTo>
                <a:lnTo>
                  <a:pt x="9318355" y="0"/>
                </a:lnTo>
                <a:lnTo>
                  <a:pt x="9271486" y="162000"/>
                </a:lnTo>
                <a:lnTo>
                  <a:pt x="0" y="162000"/>
                </a:lnTo>
                <a:lnTo>
                  <a:pt x="55245" y="1905"/>
                </a:lnTo>
                <a:close/>
              </a:path>
            </a:pathLst>
          </a:custGeom>
          <a:gradFill>
            <a:gsLst>
              <a:gs pos="100000">
                <a:schemeClr val="accent1"/>
              </a:gs>
              <a:gs pos="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C6637C6-3614-43A2-A1D6-50B86B49D530}"/>
              </a:ext>
            </a:extLst>
          </p:cNvPr>
          <p:cNvSpPr/>
          <p:nvPr userDrawn="1"/>
        </p:nvSpPr>
        <p:spPr>
          <a:xfrm rot="17280000">
            <a:off x="12327349" y="6684716"/>
            <a:ext cx="2124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13965"/>
              </a:solidFill>
            </a:endParaRPr>
          </a:p>
        </p:txBody>
      </p:sp>
      <p:sp>
        <p:nvSpPr>
          <p:cNvPr id="17" name="Espace réservé du pied de page 4">
            <a:extLst>
              <a:ext uri="{FF2B5EF4-FFF2-40B4-BE49-F238E27FC236}">
                <a16:creationId xmlns:a16="http://schemas.microsoft.com/office/drawing/2014/main" id="{11664BD0-6D08-4CE0-88BB-CFEE6927F501}"/>
              </a:ext>
            </a:extLst>
          </p:cNvPr>
          <p:cNvSpPr>
            <a:spLocks noGrp="1"/>
          </p:cNvSpPr>
          <p:nvPr>
            <p:ph type="ftr" sz="quarter" idx="3"/>
          </p:nvPr>
        </p:nvSpPr>
        <p:spPr>
          <a:xfrm>
            <a:off x="2852620" y="7234766"/>
            <a:ext cx="10080000" cy="249385"/>
          </a:xfrm>
          <a:prstGeom prst="rect">
            <a:avLst/>
          </a:prstGeom>
        </p:spPr>
        <p:txBody>
          <a:bodyPr vert="horz" lIns="91440" tIns="45720" rIns="91440" bIns="45720" rtlCol="0" anchor="ctr"/>
          <a:lstStyle>
            <a:lvl1pPr algn="r">
              <a:defRPr sz="1050">
                <a:solidFill>
                  <a:schemeClr val="bg1"/>
                </a:solidFill>
                <a:latin typeface="+mj-lt"/>
              </a:defRPr>
            </a:lvl1pPr>
          </a:lstStyle>
          <a:p>
            <a:r>
              <a:rPr lang="fr-FR"/>
              <a:t>ADOM - Evolutions réglementaires - 16 février 2023</a:t>
            </a:r>
          </a:p>
        </p:txBody>
      </p:sp>
      <p:sp>
        <p:nvSpPr>
          <p:cNvPr id="18" name="Rectangle 17">
            <a:extLst>
              <a:ext uri="{FF2B5EF4-FFF2-40B4-BE49-F238E27FC236}">
                <a16:creationId xmlns:a16="http://schemas.microsoft.com/office/drawing/2014/main" id="{8F727485-CFEB-4226-B801-E777704095D0}"/>
              </a:ext>
            </a:extLst>
          </p:cNvPr>
          <p:cNvSpPr/>
          <p:nvPr userDrawn="1"/>
        </p:nvSpPr>
        <p:spPr>
          <a:xfrm rot="19473526">
            <a:off x="-88809" y="272923"/>
            <a:ext cx="972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13965"/>
              </a:solidFill>
            </a:endParaRPr>
          </a:p>
        </p:txBody>
      </p:sp>
      <p:sp>
        <p:nvSpPr>
          <p:cNvPr id="13" name="Rectangle 22">
            <a:extLst>
              <a:ext uri="{FF2B5EF4-FFF2-40B4-BE49-F238E27FC236}">
                <a16:creationId xmlns:a16="http://schemas.microsoft.com/office/drawing/2014/main" id="{7BDB6619-6E13-47C8-B967-6840F32F5366}"/>
              </a:ext>
            </a:extLst>
          </p:cNvPr>
          <p:cNvSpPr>
            <a:spLocks noGrp="1" noChangeArrowheads="1"/>
          </p:cNvSpPr>
          <p:nvPr>
            <p:ph type="body" idx="1"/>
          </p:nvPr>
        </p:nvSpPr>
        <p:spPr bwMode="auto">
          <a:xfrm>
            <a:off x="485744" y="1287781"/>
            <a:ext cx="12708000" cy="57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endParaRPr lang="fr-FR" sz="1800" dirty="0"/>
          </a:p>
        </p:txBody>
      </p:sp>
      <p:pic>
        <p:nvPicPr>
          <p:cNvPr id="7" name="banniere">
            <a:extLst>
              <a:ext uri="{FF2B5EF4-FFF2-40B4-BE49-F238E27FC236}">
                <a16:creationId xmlns:a16="http://schemas.microsoft.com/office/drawing/2014/main" id="{D89D0D85-9856-4A47-85F4-20706C8F004D}"/>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10555" y="7258579"/>
            <a:ext cx="1958471" cy="364836"/>
          </a:xfrm>
          <a:prstGeom prst="rect">
            <a:avLst/>
          </a:prstGeom>
        </p:spPr>
      </p:pic>
    </p:spTree>
    <p:extLst>
      <p:ext uri="{BB962C8B-B14F-4D97-AF65-F5344CB8AC3E}">
        <p14:creationId xmlns:p14="http://schemas.microsoft.com/office/powerpoint/2010/main" val="1396068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26" r:id="rId45"/>
  </p:sldLayoutIdLst>
  <p:hf hdr="0" dt="0"/>
  <p:txStyles>
    <p:title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p:titleStyle>
    <p:body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48"/>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p:bodyStyle>
    <p:otherStyle>
      <a:defPPr>
        <a:defRPr lang="fr-FR"/>
      </a:defPPr>
      <a:lvl1pPr marL="0" algn="l" defTabSz="535482" rtl="0" eaLnBrk="1" latinLnBrk="0" hangingPunct="1">
        <a:defRPr sz="1069" kern="1200">
          <a:solidFill>
            <a:schemeClr val="tx1"/>
          </a:solidFill>
          <a:latin typeface="+mn-lt"/>
          <a:ea typeface="+mn-ea"/>
          <a:cs typeface="+mn-cs"/>
        </a:defRPr>
      </a:lvl1pPr>
      <a:lvl2pPr marL="267741" algn="l" defTabSz="535482" rtl="0" eaLnBrk="1" latinLnBrk="0" hangingPunct="1">
        <a:defRPr sz="1069" kern="1200">
          <a:solidFill>
            <a:schemeClr val="tx1"/>
          </a:solidFill>
          <a:latin typeface="+mn-lt"/>
          <a:ea typeface="+mn-ea"/>
          <a:cs typeface="+mn-cs"/>
        </a:defRPr>
      </a:lvl2pPr>
      <a:lvl3pPr marL="535482" algn="l" defTabSz="535482" rtl="0" eaLnBrk="1" latinLnBrk="0" hangingPunct="1">
        <a:defRPr sz="1069" kern="1200">
          <a:solidFill>
            <a:schemeClr val="tx1"/>
          </a:solidFill>
          <a:latin typeface="+mn-lt"/>
          <a:ea typeface="+mn-ea"/>
          <a:cs typeface="+mn-cs"/>
        </a:defRPr>
      </a:lvl3pPr>
      <a:lvl4pPr marL="803223" algn="l" defTabSz="535482" rtl="0" eaLnBrk="1" latinLnBrk="0" hangingPunct="1">
        <a:defRPr sz="1069" kern="1200">
          <a:solidFill>
            <a:schemeClr val="tx1"/>
          </a:solidFill>
          <a:latin typeface="+mn-lt"/>
          <a:ea typeface="+mn-ea"/>
          <a:cs typeface="+mn-cs"/>
        </a:defRPr>
      </a:lvl4pPr>
      <a:lvl5pPr marL="1070964" algn="l" defTabSz="535482" rtl="0" eaLnBrk="1" latinLnBrk="0" hangingPunct="1">
        <a:defRPr sz="1069" kern="1200">
          <a:solidFill>
            <a:schemeClr val="tx1"/>
          </a:solidFill>
          <a:latin typeface="+mn-lt"/>
          <a:ea typeface="+mn-ea"/>
          <a:cs typeface="+mn-cs"/>
        </a:defRPr>
      </a:lvl5pPr>
      <a:lvl6pPr marL="1338705" algn="l" defTabSz="535482" rtl="0" eaLnBrk="1" latinLnBrk="0" hangingPunct="1">
        <a:defRPr sz="1069" kern="1200">
          <a:solidFill>
            <a:schemeClr val="tx1"/>
          </a:solidFill>
          <a:latin typeface="+mn-lt"/>
          <a:ea typeface="+mn-ea"/>
          <a:cs typeface="+mn-cs"/>
        </a:defRPr>
      </a:lvl6pPr>
      <a:lvl7pPr marL="1606448" algn="l" defTabSz="535482" rtl="0" eaLnBrk="1" latinLnBrk="0" hangingPunct="1">
        <a:defRPr sz="1069" kern="1200">
          <a:solidFill>
            <a:schemeClr val="tx1"/>
          </a:solidFill>
          <a:latin typeface="+mn-lt"/>
          <a:ea typeface="+mn-ea"/>
          <a:cs typeface="+mn-cs"/>
        </a:defRPr>
      </a:lvl7pPr>
      <a:lvl8pPr marL="1874188" algn="l" defTabSz="535482" rtl="0" eaLnBrk="1" latinLnBrk="0" hangingPunct="1">
        <a:defRPr sz="1069" kern="1200">
          <a:solidFill>
            <a:schemeClr val="tx1"/>
          </a:solidFill>
          <a:latin typeface="+mn-lt"/>
          <a:ea typeface="+mn-ea"/>
          <a:cs typeface="+mn-cs"/>
        </a:defRPr>
      </a:lvl8pPr>
      <a:lvl9pPr marL="2141929" algn="l" defTabSz="535482" rtl="0" eaLnBrk="1" latinLnBrk="0" hangingPunct="1">
        <a:defRPr sz="10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88423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dt="0"/>
  <p:txStyles>
    <p:titleStyle>
      <a:lvl1pPr algn="r" defTabSz="1072994" rtl="0" eaLnBrk="1" fontAlgn="base" hangingPunct="1">
        <a:spcBef>
          <a:spcPct val="0"/>
        </a:spcBef>
        <a:spcAft>
          <a:spcPct val="0"/>
        </a:spcAft>
        <a:defRPr sz="2137" b="1">
          <a:solidFill>
            <a:schemeClr val="tx1"/>
          </a:solidFill>
          <a:latin typeface="Segoe UI" panose="020B0502040204020203" pitchFamily="34" charset="0"/>
          <a:ea typeface="+mj-ea"/>
          <a:cs typeface="Segoe UI" panose="020B0502040204020203" pitchFamily="34" charset="0"/>
        </a:defRPr>
      </a:lvl1pPr>
      <a:lvl2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2pPr>
      <a:lvl3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3pPr>
      <a:lvl4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4pPr>
      <a:lvl5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5pPr>
      <a:lvl6pPr marL="484360" algn="r" defTabSz="1072994" rtl="0" eaLnBrk="1" fontAlgn="base" hangingPunct="1">
        <a:lnSpc>
          <a:spcPct val="90000"/>
        </a:lnSpc>
        <a:spcBef>
          <a:spcPct val="0"/>
        </a:spcBef>
        <a:spcAft>
          <a:spcPct val="0"/>
        </a:spcAft>
        <a:defRPr sz="2137">
          <a:solidFill>
            <a:srgbClr val="000000"/>
          </a:solidFill>
          <a:latin typeface="Univers" pitchFamily="34" charset="0"/>
        </a:defRPr>
      </a:lvl6pPr>
      <a:lvl7pPr marL="968723" algn="r" defTabSz="1072994" rtl="0" eaLnBrk="1" fontAlgn="base" hangingPunct="1">
        <a:lnSpc>
          <a:spcPct val="90000"/>
        </a:lnSpc>
        <a:spcBef>
          <a:spcPct val="0"/>
        </a:spcBef>
        <a:spcAft>
          <a:spcPct val="0"/>
        </a:spcAft>
        <a:defRPr sz="2137">
          <a:solidFill>
            <a:srgbClr val="000000"/>
          </a:solidFill>
          <a:latin typeface="Univers" pitchFamily="34" charset="0"/>
        </a:defRPr>
      </a:lvl7pPr>
      <a:lvl8pPr marL="1453085" algn="r" defTabSz="1072994" rtl="0" eaLnBrk="1" fontAlgn="base" hangingPunct="1">
        <a:lnSpc>
          <a:spcPct val="90000"/>
        </a:lnSpc>
        <a:spcBef>
          <a:spcPct val="0"/>
        </a:spcBef>
        <a:spcAft>
          <a:spcPct val="0"/>
        </a:spcAft>
        <a:defRPr sz="2137">
          <a:solidFill>
            <a:srgbClr val="000000"/>
          </a:solidFill>
          <a:latin typeface="Univers" pitchFamily="34" charset="0"/>
        </a:defRPr>
      </a:lvl8pPr>
      <a:lvl9pPr marL="1937446" algn="r" defTabSz="1072994" rtl="0" eaLnBrk="1" fontAlgn="base" hangingPunct="1">
        <a:lnSpc>
          <a:spcPct val="90000"/>
        </a:lnSpc>
        <a:spcBef>
          <a:spcPct val="0"/>
        </a:spcBef>
        <a:spcAft>
          <a:spcPct val="0"/>
        </a:spcAft>
        <a:defRPr sz="2137">
          <a:solidFill>
            <a:srgbClr val="000000"/>
          </a:solidFill>
          <a:latin typeface="Univers" pitchFamily="34" charset="0"/>
        </a:defRPr>
      </a:lvl9pPr>
    </p:titleStyle>
    <p:bodyStyle>
      <a:lvl1pPr marL="293065" indent="-219800" algn="just" defTabSz="1072994" rtl="0" eaLnBrk="1" fontAlgn="base" hangingPunct="1">
        <a:lnSpc>
          <a:spcPct val="100000"/>
        </a:lnSpc>
        <a:spcBef>
          <a:spcPts val="2035"/>
        </a:spcBef>
        <a:spcAft>
          <a:spcPct val="0"/>
        </a:spcAft>
        <a:buClr>
          <a:srgbClr val="80003B"/>
        </a:buClr>
        <a:buSzPct val="115000"/>
        <a:buFontTx/>
        <a:buBlip>
          <a:blip r:embed="rId12"/>
        </a:buBlip>
        <a:defRPr lang="fr-FR" sz="1628" b="0" dirty="0">
          <a:solidFill>
            <a:schemeClr val="tx1"/>
          </a:solidFill>
          <a:latin typeface="Segoe UI" panose="020B0502040204020203" pitchFamily="34" charset="0"/>
          <a:ea typeface="+mn-ea"/>
          <a:cs typeface="Segoe UI" panose="020B0502040204020203" pitchFamily="34" charset="0"/>
        </a:defRPr>
      </a:lvl1pPr>
      <a:lvl2pPr marL="805927" indent="-219800" algn="just" defTabSz="1072994" rtl="0" eaLnBrk="1" fontAlgn="base" hangingPunct="1">
        <a:lnSpc>
          <a:spcPct val="100000"/>
        </a:lnSpc>
        <a:spcBef>
          <a:spcPts val="712"/>
        </a:spcBef>
        <a:spcAft>
          <a:spcPct val="0"/>
        </a:spcAft>
        <a:buClr>
          <a:srgbClr val="80003B"/>
        </a:buClr>
        <a:buSzPct val="80000"/>
        <a:buFontTx/>
        <a:buBlip>
          <a:blip r:embed="rId13"/>
        </a:buBlip>
        <a:defRPr lang="fr-FR" sz="1425" dirty="0">
          <a:solidFill>
            <a:schemeClr val="tx1"/>
          </a:solidFill>
          <a:latin typeface="Segoe UI" panose="020B0502040204020203" pitchFamily="34" charset="0"/>
          <a:cs typeface="Segoe UI" panose="020B0502040204020203" pitchFamily="34" charset="0"/>
        </a:defRPr>
      </a:lvl2pPr>
      <a:lvl3pPr marL="1062360" indent="-219800" algn="just" defTabSz="1072994" rtl="0" eaLnBrk="1" fontAlgn="base" hangingPunct="1">
        <a:lnSpc>
          <a:spcPct val="100000"/>
        </a:lnSpc>
        <a:spcBef>
          <a:spcPts val="407"/>
        </a:spcBef>
        <a:spcAft>
          <a:spcPct val="0"/>
        </a:spcAft>
        <a:buClr>
          <a:schemeClr val="accent2"/>
        </a:buClr>
        <a:buSzPct val="80000"/>
        <a:buFontTx/>
        <a:buBlip>
          <a:blip r:embed="rId14"/>
        </a:buBlip>
        <a:defRPr lang="fr-FR" sz="1221" dirty="0">
          <a:solidFill>
            <a:schemeClr val="tx1"/>
          </a:solidFill>
          <a:latin typeface="Segoe UI" panose="020B0502040204020203" pitchFamily="34" charset="0"/>
          <a:cs typeface="Segoe UI" panose="020B0502040204020203" pitchFamily="34" charset="0"/>
        </a:defRPr>
      </a:lvl3pPr>
      <a:lvl4pPr marL="1245524" indent="-183164" algn="just" defTabSz="1072994" rtl="0" eaLnBrk="1" fontAlgn="base" hangingPunct="1">
        <a:lnSpc>
          <a:spcPct val="100000"/>
        </a:lnSpc>
        <a:spcBef>
          <a:spcPts val="407"/>
        </a:spcBef>
        <a:spcAft>
          <a:spcPct val="0"/>
        </a:spcAft>
        <a:buClr>
          <a:schemeClr val="accent4"/>
        </a:buClr>
        <a:buSzPct val="60000"/>
        <a:buFont typeface="Wingdings" pitchFamily="2" charset="2"/>
        <a:buChar char="l"/>
        <a:defRPr lang="fr-FR" sz="1221" dirty="0">
          <a:solidFill>
            <a:schemeClr val="tx1"/>
          </a:solidFill>
          <a:latin typeface="Segoe UI" panose="020B0502040204020203" pitchFamily="34" charset="0"/>
          <a:cs typeface="Segoe UI" panose="020B0502040204020203" pitchFamily="34" charset="0"/>
        </a:defRPr>
      </a:lvl4pPr>
      <a:lvl5pPr marL="1518675" indent="-265728" algn="l" defTabSz="1072994" rtl="0" eaLnBrk="1" fontAlgn="base" hangingPunct="1">
        <a:lnSpc>
          <a:spcPct val="130000"/>
        </a:lnSpc>
        <a:spcBef>
          <a:spcPct val="20000"/>
        </a:spcBef>
        <a:spcAft>
          <a:spcPct val="0"/>
        </a:spcAft>
        <a:buClr>
          <a:schemeClr val="accent4"/>
        </a:buClr>
        <a:buFont typeface="Arial" pitchFamily="34" charset="0"/>
        <a:buChar char="•"/>
        <a:defRPr lang="fr-FR" sz="1221" dirty="0">
          <a:solidFill>
            <a:srgbClr val="004070"/>
          </a:solidFill>
          <a:latin typeface="Segoe UI" pitchFamily="34" charset="0"/>
          <a:cs typeface="Segoe UI" pitchFamily="34" charset="0"/>
        </a:defRPr>
      </a:lvl5pPr>
      <a:lvl6pPr marL="2633715"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6pPr>
      <a:lvl7pPr marL="3118076"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7pPr>
      <a:lvl8pPr marL="3602435"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8pPr>
      <a:lvl9pPr marL="4086799"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9pPr>
    </p:bodyStyle>
    <p:otherStyle>
      <a:defPPr>
        <a:defRPr lang="fr-FR"/>
      </a:defPPr>
      <a:lvl1pPr marL="0" algn="l" defTabSz="968723" rtl="0" eaLnBrk="1" latinLnBrk="0" hangingPunct="1">
        <a:defRPr sz="1933" kern="1200">
          <a:solidFill>
            <a:schemeClr val="tx1"/>
          </a:solidFill>
          <a:latin typeface="+mn-lt"/>
          <a:ea typeface="+mn-ea"/>
          <a:cs typeface="+mn-cs"/>
        </a:defRPr>
      </a:lvl1pPr>
      <a:lvl2pPr marL="484360" algn="l" defTabSz="968723" rtl="0" eaLnBrk="1" latinLnBrk="0" hangingPunct="1">
        <a:defRPr sz="1933" kern="1200">
          <a:solidFill>
            <a:schemeClr val="tx1"/>
          </a:solidFill>
          <a:latin typeface="+mn-lt"/>
          <a:ea typeface="+mn-ea"/>
          <a:cs typeface="+mn-cs"/>
        </a:defRPr>
      </a:lvl2pPr>
      <a:lvl3pPr marL="968723" algn="l" defTabSz="968723" rtl="0" eaLnBrk="1" latinLnBrk="0" hangingPunct="1">
        <a:defRPr sz="1933" kern="1200">
          <a:solidFill>
            <a:schemeClr val="tx1"/>
          </a:solidFill>
          <a:latin typeface="+mn-lt"/>
          <a:ea typeface="+mn-ea"/>
          <a:cs typeface="+mn-cs"/>
        </a:defRPr>
      </a:lvl3pPr>
      <a:lvl4pPr marL="1453085" algn="l" defTabSz="968723" rtl="0" eaLnBrk="1" latinLnBrk="0" hangingPunct="1">
        <a:defRPr sz="1933" kern="1200">
          <a:solidFill>
            <a:schemeClr val="tx1"/>
          </a:solidFill>
          <a:latin typeface="+mn-lt"/>
          <a:ea typeface="+mn-ea"/>
          <a:cs typeface="+mn-cs"/>
        </a:defRPr>
      </a:lvl4pPr>
      <a:lvl5pPr marL="1937446" algn="l" defTabSz="968723" rtl="0" eaLnBrk="1" latinLnBrk="0" hangingPunct="1">
        <a:defRPr sz="1933" kern="1200">
          <a:solidFill>
            <a:schemeClr val="tx1"/>
          </a:solidFill>
          <a:latin typeface="+mn-lt"/>
          <a:ea typeface="+mn-ea"/>
          <a:cs typeface="+mn-cs"/>
        </a:defRPr>
      </a:lvl5pPr>
      <a:lvl6pPr marL="2421806" algn="l" defTabSz="968723" rtl="0" eaLnBrk="1" latinLnBrk="0" hangingPunct="1">
        <a:defRPr sz="1933" kern="1200">
          <a:solidFill>
            <a:schemeClr val="tx1"/>
          </a:solidFill>
          <a:latin typeface="+mn-lt"/>
          <a:ea typeface="+mn-ea"/>
          <a:cs typeface="+mn-cs"/>
        </a:defRPr>
      </a:lvl6pPr>
      <a:lvl7pPr marL="2906169" algn="l" defTabSz="968723" rtl="0" eaLnBrk="1" latinLnBrk="0" hangingPunct="1">
        <a:defRPr sz="1933" kern="1200">
          <a:solidFill>
            <a:schemeClr val="tx1"/>
          </a:solidFill>
          <a:latin typeface="+mn-lt"/>
          <a:ea typeface="+mn-ea"/>
          <a:cs typeface="+mn-cs"/>
        </a:defRPr>
      </a:lvl7pPr>
      <a:lvl8pPr marL="3390529" algn="l" defTabSz="968723" rtl="0" eaLnBrk="1" latinLnBrk="0" hangingPunct="1">
        <a:defRPr sz="1933" kern="1200">
          <a:solidFill>
            <a:schemeClr val="tx1"/>
          </a:solidFill>
          <a:latin typeface="+mn-lt"/>
          <a:ea typeface="+mn-ea"/>
          <a:cs typeface="+mn-cs"/>
        </a:defRPr>
      </a:lvl8pPr>
      <a:lvl9pPr marL="3874891" algn="l" defTabSz="968723" rtl="0" eaLnBrk="1" latinLnBrk="0" hangingPunct="1">
        <a:defRPr sz="1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811A7-BC56-441D-8337-383DD15E00D6}"/>
              </a:ext>
            </a:extLst>
          </p:cNvPr>
          <p:cNvSpPr>
            <a:spLocks noGrp="1"/>
          </p:cNvSpPr>
          <p:nvPr>
            <p:ph type="ctrTitle" sz="quarter"/>
          </p:nvPr>
        </p:nvSpPr>
        <p:spPr>
          <a:xfrm>
            <a:off x="8229599" y="3031402"/>
            <a:ext cx="5125727" cy="763839"/>
          </a:xfrm>
        </p:spPr>
        <p:txBody>
          <a:bodyPr/>
          <a:lstStyle/>
          <a:p>
            <a:br>
              <a:rPr lang="fr-FR" sz="4000" dirty="0"/>
            </a:br>
            <a:r>
              <a:rPr lang="fr-FR" sz="3200" dirty="0"/>
              <a:t>Evolutions Réglementaires du monde </a:t>
            </a:r>
            <a:r>
              <a:rPr lang="fr-FR" sz="3200" dirty="0" err="1"/>
              <a:t>mutaliste</a:t>
            </a:r>
            <a:endParaRPr lang="fr-FR" sz="4000" dirty="0"/>
          </a:p>
        </p:txBody>
      </p:sp>
      <p:sp>
        <p:nvSpPr>
          <p:cNvPr id="3" name="Espace réservé du texte 2">
            <a:extLst>
              <a:ext uri="{FF2B5EF4-FFF2-40B4-BE49-F238E27FC236}">
                <a16:creationId xmlns:a16="http://schemas.microsoft.com/office/drawing/2014/main" id="{A3543A76-809E-43C4-B1A8-116FED91DDF0}"/>
              </a:ext>
            </a:extLst>
          </p:cNvPr>
          <p:cNvSpPr>
            <a:spLocks noGrp="1"/>
          </p:cNvSpPr>
          <p:nvPr>
            <p:ph type="body" sz="quarter" idx="12"/>
          </p:nvPr>
        </p:nvSpPr>
        <p:spPr/>
        <p:txBody>
          <a:bodyPr/>
          <a:lstStyle/>
          <a:p>
            <a:r>
              <a:rPr lang="fr-FR" dirty="0"/>
              <a:t>Matinée Débat</a:t>
            </a:r>
          </a:p>
          <a:p>
            <a:r>
              <a:rPr lang="fr-FR" dirty="0"/>
              <a:t>16 Février 2023</a:t>
            </a:r>
          </a:p>
        </p:txBody>
      </p:sp>
      <p:pic>
        <p:nvPicPr>
          <p:cNvPr id="4" name="Image 3">
            <a:extLst>
              <a:ext uri="{FF2B5EF4-FFF2-40B4-BE49-F238E27FC236}">
                <a16:creationId xmlns:a16="http://schemas.microsoft.com/office/drawing/2014/main" id="{285EF996-6318-4F47-8829-F3989EF533F7}"/>
              </a:ext>
            </a:extLst>
          </p:cNvPr>
          <p:cNvPicPr>
            <a:picLocks noChangeAspect="1"/>
          </p:cNvPicPr>
          <p:nvPr/>
        </p:nvPicPr>
        <p:blipFill>
          <a:blip r:embed="rId2"/>
          <a:stretch>
            <a:fillRect/>
          </a:stretch>
        </p:blipFill>
        <p:spPr>
          <a:xfrm>
            <a:off x="11450325" y="810548"/>
            <a:ext cx="1905000" cy="1905000"/>
          </a:xfrm>
          <a:prstGeom prst="rect">
            <a:avLst/>
          </a:prstGeom>
        </p:spPr>
      </p:pic>
    </p:spTree>
    <p:extLst>
      <p:ext uri="{BB962C8B-B14F-4D97-AF65-F5344CB8AC3E}">
        <p14:creationId xmlns:p14="http://schemas.microsoft.com/office/powerpoint/2010/main" val="162962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891E3D74-A3B4-4FDB-A291-F22E44C670C4}"/>
              </a:ext>
            </a:extLst>
          </p:cNvPr>
          <p:cNvSpPr/>
          <p:nvPr/>
        </p:nvSpPr>
        <p:spPr>
          <a:xfrm>
            <a:off x="4836702" y="2433806"/>
            <a:ext cx="3997012" cy="3955243"/>
          </a:xfrm>
          <a:custGeom>
            <a:avLst/>
            <a:gdLst/>
            <a:ahLst/>
            <a:cxnLst>
              <a:cxn ang="0">
                <a:pos x="wd2" y="hd2"/>
              </a:cxn>
              <a:cxn ang="5400000">
                <a:pos x="wd2" y="hd2"/>
              </a:cxn>
              <a:cxn ang="10800000">
                <a:pos x="wd2" y="hd2"/>
              </a:cxn>
              <a:cxn ang="16200000">
                <a:pos x="wd2" y="hd2"/>
              </a:cxn>
            </a:cxnLst>
            <a:rect l="0" t="0" r="r" b="b"/>
            <a:pathLst>
              <a:path w="21076" h="21392" extrusionOk="0">
                <a:moveTo>
                  <a:pt x="7875" y="624"/>
                </a:moveTo>
                <a:lnTo>
                  <a:pt x="4347" y="2367"/>
                </a:lnTo>
                <a:cubicBezTo>
                  <a:pt x="2664" y="3198"/>
                  <a:pt x="1441" y="4770"/>
                  <a:pt x="1025" y="6638"/>
                </a:cubicBezTo>
                <a:lnTo>
                  <a:pt x="154" y="10554"/>
                </a:lnTo>
                <a:cubicBezTo>
                  <a:pt x="-262" y="12422"/>
                  <a:pt x="175" y="14383"/>
                  <a:pt x="1339" y="15881"/>
                </a:cubicBezTo>
                <a:lnTo>
                  <a:pt x="3780" y="19021"/>
                </a:lnTo>
                <a:cubicBezTo>
                  <a:pt x="4945" y="20519"/>
                  <a:pt x="6712" y="21392"/>
                  <a:pt x="8580" y="21392"/>
                </a:cubicBezTo>
                <a:lnTo>
                  <a:pt x="12495" y="21392"/>
                </a:lnTo>
                <a:cubicBezTo>
                  <a:pt x="14364" y="21392"/>
                  <a:pt x="16130" y="20519"/>
                  <a:pt x="17295" y="19021"/>
                </a:cubicBezTo>
                <a:lnTo>
                  <a:pt x="19737" y="15881"/>
                </a:lnTo>
                <a:cubicBezTo>
                  <a:pt x="20901" y="14383"/>
                  <a:pt x="21338" y="12422"/>
                  <a:pt x="20922" y="10554"/>
                </a:cubicBezTo>
                <a:lnTo>
                  <a:pt x="20050" y="6638"/>
                </a:lnTo>
                <a:cubicBezTo>
                  <a:pt x="19634" y="4770"/>
                  <a:pt x="18411" y="3198"/>
                  <a:pt x="16729" y="2367"/>
                </a:cubicBezTo>
                <a:lnTo>
                  <a:pt x="13200" y="624"/>
                </a:lnTo>
                <a:cubicBezTo>
                  <a:pt x="11518" y="-208"/>
                  <a:pt x="9558" y="-208"/>
                  <a:pt x="7875" y="624"/>
                </a:cubicBezTo>
                <a:close/>
              </a:path>
            </a:pathLst>
          </a:custGeom>
          <a:solidFill>
            <a:srgbClr val="EBECED"/>
          </a:solidFill>
          <a:ln w="12700">
            <a:miter lim="400000"/>
          </a:ln>
        </p:spPr>
        <p:txBody>
          <a:bodyPr lIns="42748" tIns="42748" rIns="42748" bIns="42748" anchor="ctr"/>
          <a:lstStyle/>
          <a:p>
            <a:pPr>
              <a:defRPr sz="3000">
                <a:solidFill>
                  <a:srgbClr val="FFFFFF"/>
                </a:solidFill>
              </a:defRPr>
            </a:pPr>
            <a:endParaRPr sz="3366"/>
          </a:p>
        </p:txBody>
      </p:sp>
      <p:sp>
        <p:nvSpPr>
          <p:cNvPr id="4" name="Shape">
            <a:extLst>
              <a:ext uri="{FF2B5EF4-FFF2-40B4-BE49-F238E27FC236}">
                <a16:creationId xmlns:a16="http://schemas.microsoft.com/office/drawing/2014/main" id="{44413370-4096-4943-9EB7-8A1E6B2F067A}"/>
              </a:ext>
            </a:extLst>
          </p:cNvPr>
          <p:cNvSpPr/>
          <p:nvPr/>
        </p:nvSpPr>
        <p:spPr>
          <a:xfrm>
            <a:off x="7894423" y="2897075"/>
            <a:ext cx="1323620" cy="3388521"/>
          </a:xfrm>
          <a:custGeom>
            <a:avLst/>
            <a:gdLst>
              <a:gd name="connsiteX0" fmla="*/ 20417 w 20838"/>
              <a:gd name="connsiteY0" fmla="*/ 10207 h 21600"/>
              <a:gd name="connsiteX1" fmla="*/ 16375 w 20838"/>
              <a:gd name="connsiteY1" fmla="*/ 3504 h 21600"/>
              <a:gd name="connsiteX2" fmla="*/ 0 w 20838"/>
              <a:gd name="connsiteY2" fmla="*/ 0 h 21600"/>
              <a:gd name="connsiteX3" fmla="*/ 6484 w 20838"/>
              <a:gd name="connsiteY3" fmla="*/ 12239 h 21600"/>
              <a:gd name="connsiteX4" fmla="*/ 8596 w 20838"/>
              <a:gd name="connsiteY4" fmla="*/ 16224 h 21600"/>
              <a:gd name="connsiteX5" fmla="*/ 6446 w 20838"/>
              <a:gd name="connsiteY5" fmla="*/ 21600 h 21600"/>
              <a:gd name="connsiteX6" fmla="*/ 16727 w 20838"/>
              <a:gd name="connsiteY6" fmla="*/ 16478 h 21600"/>
              <a:gd name="connsiteX7" fmla="*/ 16778 w 20838"/>
              <a:gd name="connsiteY7" fmla="*/ 16452 h 21600"/>
              <a:gd name="connsiteX8" fmla="*/ 20417 w 20838"/>
              <a:gd name="connsiteY8" fmla="*/ 10207 h 21600"/>
              <a:gd name="connsiteX0" fmla="*/ 20417 w 20838"/>
              <a:gd name="connsiteY0" fmla="*/ 10207 h 21600"/>
              <a:gd name="connsiteX1" fmla="*/ 16375 w 20838"/>
              <a:gd name="connsiteY1" fmla="*/ 3504 h 21600"/>
              <a:gd name="connsiteX2" fmla="*/ 0 w 20838"/>
              <a:gd name="connsiteY2" fmla="*/ 0 h 21600"/>
              <a:gd name="connsiteX3" fmla="*/ 6484 w 20838"/>
              <a:gd name="connsiteY3" fmla="*/ 12239 h 21600"/>
              <a:gd name="connsiteX4" fmla="*/ 8540 w 20838"/>
              <a:gd name="connsiteY4" fmla="*/ 16224 h 21600"/>
              <a:gd name="connsiteX5" fmla="*/ 6446 w 20838"/>
              <a:gd name="connsiteY5" fmla="*/ 21600 h 21600"/>
              <a:gd name="connsiteX6" fmla="*/ 16727 w 20838"/>
              <a:gd name="connsiteY6" fmla="*/ 16478 h 21600"/>
              <a:gd name="connsiteX7" fmla="*/ 16778 w 20838"/>
              <a:gd name="connsiteY7" fmla="*/ 16452 h 21600"/>
              <a:gd name="connsiteX8" fmla="*/ 20417 w 20838"/>
              <a:gd name="connsiteY8" fmla="*/ 10207 h 21600"/>
              <a:gd name="connsiteX0" fmla="*/ 20417 w 20838"/>
              <a:gd name="connsiteY0" fmla="*/ 10207 h 21600"/>
              <a:gd name="connsiteX1" fmla="*/ 16375 w 20838"/>
              <a:gd name="connsiteY1" fmla="*/ 3504 h 21600"/>
              <a:gd name="connsiteX2" fmla="*/ 0 w 20838"/>
              <a:gd name="connsiteY2" fmla="*/ 0 h 21600"/>
              <a:gd name="connsiteX3" fmla="*/ 6428 w 20838"/>
              <a:gd name="connsiteY3" fmla="*/ 12262 h 21600"/>
              <a:gd name="connsiteX4" fmla="*/ 8540 w 20838"/>
              <a:gd name="connsiteY4" fmla="*/ 16224 h 21600"/>
              <a:gd name="connsiteX5" fmla="*/ 6446 w 20838"/>
              <a:gd name="connsiteY5" fmla="*/ 21600 h 21600"/>
              <a:gd name="connsiteX6" fmla="*/ 16727 w 20838"/>
              <a:gd name="connsiteY6" fmla="*/ 16478 h 21600"/>
              <a:gd name="connsiteX7" fmla="*/ 16778 w 20838"/>
              <a:gd name="connsiteY7" fmla="*/ 16452 h 21600"/>
              <a:gd name="connsiteX8" fmla="*/ 20417 w 20838"/>
              <a:gd name="connsiteY8" fmla="*/ 10207 h 21600"/>
              <a:gd name="connsiteX0" fmla="*/ 20417 w 20838"/>
              <a:gd name="connsiteY0" fmla="*/ 10207 h 21623"/>
              <a:gd name="connsiteX1" fmla="*/ 16375 w 20838"/>
              <a:gd name="connsiteY1" fmla="*/ 3504 h 21623"/>
              <a:gd name="connsiteX2" fmla="*/ 0 w 20838"/>
              <a:gd name="connsiteY2" fmla="*/ 0 h 21623"/>
              <a:gd name="connsiteX3" fmla="*/ 6428 w 20838"/>
              <a:gd name="connsiteY3" fmla="*/ 12262 h 21623"/>
              <a:gd name="connsiteX4" fmla="*/ 8540 w 20838"/>
              <a:gd name="connsiteY4" fmla="*/ 16224 h 21623"/>
              <a:gd name="connsiteX5" fmla="*/ 6222 w 20838"/>
              <a:gd name="connsiteY5" fmla="*/ 21623 h 21623"/>
              <a:gd name="connsiteX6" fmla="*/ 16727 w 20838"/>
              <a:gd name="connsiteY6" fmla="*/ 16478 h 21623"/>
              <a:gd name="connsiteX7" fmla="*/ 16778 w 20838"/>
              <a:gd name="connsiteY7" fmla="*/ 16452 h 21623"/>
              <a:gd name="connsiteX8" fmla="*/ 20417 w 20838"/>
              <a:gd name="connsiteY8" fmla="*/ 10207 h 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8" h="21623" extrusionOk="0">
                <a:moveTo>
                  <a:pt x="20417" y="10207"/>
                </a:moveTo>
                <a:lnTo>
                  <a:pt x="16375" y="3504"/>
                </a:lnTo>
                <a:lnTo>
                  <a:pt x="0" y="0"/>
                </a:lnTo>
                <a:lnTo>
                  <a:pt x="6428" y="12262"/>
                </a:lnTo>
                <a:lnTo>
                  <a:pt x="8540" y="16224"/>
                </a:lnTo>
                <a:cubicBezTo>
                  <a:pt x="9535" y="18074"/>
                  <a:pt x="8574" y="20017"/>
                  <a:pt x="6222" y="21623"/>
                </a:cubicBezTo>
                <a:lnTo>
                  <a:pt x="16727" y="16478"/>
                </a:lnTo>
                <a:cubicBezTo>
                  <a:pt x="16744" y="16469"/>
                  <a:pt x="16761" y="16461"/>
                  <a:pt x="16778" y="16452"/>
                </a:cubicBezTo>
                <a:cubicBezTo>
                  <a:pt x="20260" y="14701"/>
                  <a:pt x="21600" y="12404"/>
                  <a:pt x="20417" y="10207"/>
                </a:cubicBezTo>
                <a:close/>
              </a:path>
            </a:pathLst>
          </a:custGeom>
          <a:solidFill>
            <a:schemeClr val="accent5"/>
          </a:solidFill>
          <a:ln w="12700">
            <a:miter lim="400000"/>
          </a:ln>
        </p:spPr>
        <p:txBody>
          <a:bodyPr lIns="42748" tIns="42748" rIns="42748" bIns="42748" anchor="ctr"/>
          <a:lstStyle/>
          <a:p>
            <a:pPr>
              <a:defRPr sz="3000">
                <a:solidFill>
                  <a:srgbClr val="FFFFFF"/>
                </a:solidFill>
              </a:defRPr>
            </a:pPr>
            <a:endParaRPr sz="3366"/>
          </a:p>
        </p:txBody>
      </p:sp>
      <p:sp>
        <p:nvSpPr>
          <p:cNvPr id="5" name="Shape">
            <a:extLst>
              <a:ext uri="{FF2B5EF4-FFF2-40B4-BE49-F238E27FC236}">
                <a16:creationId xmlns:a16="http://schemas.microsoft.com/office/drawing/2014/main" id="{78F6F01D-C5E1-4008-AB02-0C7A932FEE85}"/>
              </a:ext>
            </a:extLst>
          </p:cNvPr>
          <p:cNvSpPr/>
          <p:nvPr/>
        </p:nvSpPr>
        <p:spPr>
          <a:xfrm>
            <a:off x="6257458" y="2185513"/>
            <a:ext cx="2912403" cy="2234296"/>
          </a:xfrm>
          <a:custGeom>
            <a:avLst/>
            <a:gdLst>
              <a:gd name="connsiteX0" fmla="*/ 19882 w 21600"/>
              <a:gd name="connsiteY0" fmla="*/ 11713 h 21345"/>
              <a:gd name="connsiteX1" fmla="*/ 15214 w 21600"/>
              <a:gd name="connsiteY1" fmla="*/ 4180 h 21345"/>
              <a:gd name="connsiteX2" fmla="*/ 7850 w 21600"/>
              <a:gd name="connsiteY2" fmla="*/ 0 h 21345"/>
              <a:gd name="connsiteX3" fmla="*/ 0 w 21600"/>
              <a:gd name="connsiteY3" fmla="*/ 4577 h 21345"/>
              <a:gd name="connsiteX4" fmla="*/ 17306 w 21600"/>
              <a:gd name="connsiteY4" fmla="*/ 15373 h 21345"/>
              <a:gd name="connsiteX5" fmla="*/ 21600 w 21600"/>
              <a:gd name="connsiteY5" fmla="*/ 21345 h 21345"/>
              <a:gd name="connsiteX6" fmla="*/ 19882 w 21600"/>
              <a:gd name="connsiteY6" fmla="*/ 11713 h 21345"/>
              <a:gd name="connsiteX0" fmla="*/ 19882 w 21521"/>
              <a:gd name="connsiteY0" fmla="*/ 11713 h 21345"/>
              <a:gd name="connsiteX1" fmla="*/ 15214 w 21521"/>
              <a:gd name="connsiteY1" fmla="*/ 4180 h 21345"/>
              <a:gd name="connsiteX2" fmla="*/ 7850 w 21521"/>
              <a:gd name="connsiteY2" fmla="*/ 0 h 21345"/>
              <a:gd name="connsiteX3" fmla="*/ 0 w 21521"/>
              <a:gd name="connsiteY3" fmla="*/ 4577 h 21345"/>
              <a:gd name="connsiteX4" fmla="*/ 17306 w 21521"/>
              <a:gd name="connsiteY4" fmla="*/ 15373 h 21345"/>
              <a:gd name="connsiteX5" fmla="*/ 21521 w 21521"/>
              <a:gd name="connsiteY5" fmla="*/ 21345 h 21345"/>
              <a:gd name="connsiteX6" fmla="*/ 19882 w 21521"/>
              <a:gd name="connsiteY6" fmla="*/ 11713 h 2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1" h="21345" extrusionOk="0">
                <a:moveTo>
                  <a:pt x="19882" y="11713"/>
                </a:moveTo>
                <a:cubicBezTo>
                  <a:pt x="19294" y="8414"/>
                  <a:pt x="17576" y="5643"/>
                  <a:pt x="15214" y="4180"/>
                </a:cubicBezTo>
                <a:lnTo>
                  <a:pt x="7850" y="0"/>
                </a:lnTo>
                <a:lnTo>
                  <a:pt x="0" y="4577"/>
                </a:lnTo>
                <a:lnTo>
                  <a:pt x="17306" y="15373"/>
                </a:lnTo>
                <a:cubicBezTo>
                  <a:pt x="19284" y="16597"/>
                  <a:pt x="20732" y="18741"/>
                  <a:pt x="21521" y="21345"/>
                </a:cubicBezTo>
                <a:lnTo>
                  <a:pt x="19882" y="11713"/>
                </a:lnTo>
                <a:close/>
              </a:path>
            </a:pathLst>
          </a:custGeom>
          <a:solidFill>
            <a:schemeClr val="accent2"/>
          </a:solidFill>
          <a:ln w="12700">
            <a:miter lim="400000"/>
          </a:ln>
        </p:spPr>
        <p:txBody>
          <a:bodyPr lIns="42748" tIns="42748" rIns="42748" bIns="42748" anchor="ctr"/>
          <a:lstStyle/>
          <a:p>
            <a:pPr>
              <a:defRPr sz="3000">
                <a:solidFill>
                  <a:srgbClr val="FFFFFF"/>
                </a:solidFill>
              </a:defRPr>
            </a:pPr>
            <a:endParaRPr sz="3366"/>
          </a:p>
        </p:txBody>
      </p:sp>
      <p:sp>
        <p:nvSpPr>
          <p:cNvPr id="6" name="Shape">
            <a:extLst>
              <a:ext uri="{FF2B5EF4-FFF2-40B4-BE49-F238E27FC236}">
                <a16:creationId xmlns:a16="http://schemas.microsoft.com/office/drawing/2014/main" id="{3DDE855B-E6E3-4B42-8209-035A70A7660F}"/>
              </a:ext>
            </a:extLst>
          </p:cNvPr>
          <p:cNvSpPr/>
          <p:nvPr/>
        </p:nvSpPr>
        <p:spPr>
          <a:xfrm>
            <a:off x="5081132" y="2051883"/>
            <a:ext cx="3201173" cy="1747761"/>
          </a:xfrm>
          <a:custGeom>
            <a:avLst/>
            <a:gdLst>
              <a:gd name="connsiteX0" fmla="*/ 15301 w 21600"/>
              <a:gd name="connsiteY0" fmla="*/ 1394 h 21135"/>
              <a:gd name="connsiteX1" fmla="*/ 8477 w 21600"/>
              <a:gd name="connsiteY1" fmla="*/ 1394 h 21135"/>
              <a:gd name="connsiteX2" fmla="*/ 1934 w 21600"/>
              <a:gd name="connsiteY2" fmla="*/ 7249 h 21135"/>
              <a:gd name="connsiteX3" fmla="*/ 0 w 21600"/>
              <a:gd name="connsiteY3" fmla="*/ 21135 h 21135"/>
              <a:gd name="connsiteX4" fmla="*/ 15850 w 21600"/>
              <a:gd name="connsiteY4" fmla="*/ 7579 h 21135"/>
              <a:gd name="connsiteX5" fmla="*/ 21600 w 21600"/>
              <a:gd name="connsiteY5" fmla="*/ 6821 h 21135"/>
              <a:gd name="connsiteX6" fmla="*/ 15301 w 21600"/>
              <a:gd name="connsiteY6" fmla="*/ 1394 h 21135"/>
              <a:gd name="connsiteX0" fmla="*/ 15301 w 21624"/>
              <a:gd name="connsiteY0" fmla="*/ 1394 h 21135"/>
              <a:gd name="connsiteX1" fmla="*/ 8477 w 21624"/>
              <a:gd name="connsiteY1" fmla="*/ 1394 h 21135"/>
              <a:gd name="connsiteX2" fmla="*/ 1934 w 21624"/>
              <a:gd name="connsiteY2" fmla="*/ 7249 h 21135"/>
              <a:gd name="connsiteX3" fmla="*/ 0 w 21624"/>
              <a:gd name="connsiteY3" fmla="*/ 21135 h 21135"/>
              <a:gd name="connsiteX4" fmla="*/ 15850 w 21624"/>
              <a:gd name="connsiteY4" fmla="*/ 7579 h 21135"/>
              <a:gd name="connsiteX5" fmla="*/ 21624 w 21624"/>
              <a:gd name="connsiteY5" fmla="*/ 6778 h 21135"/>
              <a:gd name="connsiteX6" fmla="*/ 15301 w 21624"/>
              <a:gd name="connsiteY6" fmla="*/ 1394 h 2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4" h="21135" extrusionOk="0">
                <a:moveTo>
                  <a:pt x="15301" y="1394"/>
                </a:moveTo>
                <a:cubicBezTo>
                  <a:pt x="13145" y="-465"/>
                  <a:pt x="10633" y="-465"/>
                  <a:pt x="8477" y="1394"/>
                </a:cubicBezTo>
                <a:lnTo>
                  <a:pt x="1934" y="7249"/>
                </a:lnTo>
                <a:lnTo>
                  <a:pt x="0" y="21135"/>
                </a:lnTo>
                <a:lnTo>
                  <a:pt x="15850" y="7579"/>
                </a:lnTo>
                <a:cubicBezTo>
                  <a:pt x="17656" y="6021"/>
                  <a:pt x="19737" y="5727"/>
                  <a:pt x="21624" y="6778"/>
                </a:cubicBezTo>
                <a:lnTo>
                  <a:pt x="15301" y="1394"/>
                </a:lnTo>
                <a:close/>
              </a:path>
            </a:pathLst>
          </a:custGeom>
          <a:solidFill>
            <a:schemeClr val="accent2">
              <a:lumMod val="60000"/>
              <a:lumOff val="40000"/>
            </a:schemeClr>
          </a:solidFill>
          <a:ln w="12700">
            <a:miter lim="400000"/>
          </a:ln>
        </p:spPr>
        <p:txBody>
          <a:bodyPr lIns="42748" tIns="42748" rIns="42748" bIns="42748" anchor="ctr"/>
          <a:lstStyle/>
          <a:p>
            <a:pPr>
              <a:defRPr sz="3000">
                <a:solidFill>
                  <a:srgbClr val="FFFFFF"/>
                </a:solidFill>
              </a:defRPr>
            </a:pPr>
            <a:endParaRPr sz="3366"/>
          </a:p>
        </p:txBody>
      </p:sp>
      <p:sp>
        <p:nvSpPr>
          <p:cNvPr id="7" name="Shape">
            <a:extLst>
              <a:ext uri="{FF2B5EF4-FFF2-40B4-BE49-F238E27FC236}">
                <a16:creationId xmlns:a16="http://schemas.microsoft.com/office/drawing/2014/main" id="{E81B5826-D280-453A-AE76-BF687C9B720F}"/>
              </a:ext>
            </a:extLst>
          </p:cNvPr>
          <p:cNvSpPr/>
          <p:nvPr/>
        </p:nvSpPr>
        <p:spPr>
          <a:xfrm>
            <a:off x="4500608" y="2174098"/>
            <a:ext cx="1833540" cy="3222368"/>
          </a:xfrm>
          <a:custGeom>
            <a:avLst/>
            <a:gdLst/>
            <a:ahLst/>
            <a:cxnLst>
              <a:cxn ang="0">
                <a:pos x="wd2" y="hd2"/>
              </a:cxn>
              <a:cxn ang="5400000">
                <a:pos x="wd2" y="hd2"/>
              </a:cxn>
              <a:cxn ang="10800000">
                <a:pos x="wd2" y="hd2"/>
              </a:cxn>
              <a:cxn ang="16200000">
                <a:pos x="wd2" y="hd2"/>
              </a:cxn>
            </a:cxnLst>
            <a:rect l="0" t="0" r="r" b="b"/>
            <a:pathLst>
              <a:path w="21600" h="21600" extrusionOk="0">
                <a:moveTo>
                  <a:pt x="10544" y="2921"/>
                </a:moveTo>
                <a:cubicBezTo>
                  <a:pt x="6760" y="3921"/>
                  <a:pt x="3979" y="5847"/>
                  <a:pt x="2993" y="8154"/>
                </a:cubicBezTo>
                <a:lnTo>
                  <a:pt x="0" y="15157"/>
                </a:lnTo>
                <a:lnTo>
                  <a:pt x="8478" y="21600"/>
                </a:lnTo>
                <a:lnTo>
                  <a:pt x="15809" y="4676"/>
                </a:lnTo>
                <a:cubicBezTo>
                  <a:pt x="16635" y="2742"/>
                  <a:pt x="18720" y="1077"/>
                  <a:pt x="21600" y="0"/>
                </a:cubicBezTo>
                <a:lnTo>
                  <a:pt x="10544" y="2921"/>
                </a:lnTo>
                <a:close/>
              </a:path>
            </a:pathLst>
          </a:custGeom>
          <a:solidFill>
            <a:schemeClr val="accent4">
              <a:lumMod val="75000"/>
            </a:schemeClr>
          </a:solidFill>
          <a:ln w="12700">
            <a:miter lim="400000"/>
          </a:ln>
        </p:spPr>
        <p:txBody>
          <a:bodyPr lIns="42748" tIns="42748" rIns="42748" bIns="42748" anchor="ctr"/>
          <a:lstStyle/>
          <a:p>
            <a:pPr>
              <a:defRPr sz="3000">
                <a:solidFill>
                  <a:srgbClr val="FFFFFF"/>
                </a:solidFill>
              </a:defRPr>
            </a:pPr>
            <a:endParaRPr sz="3366"/>
          </a:p>
        </p:txBody>
      </p:sp>
      <p:sp>
        <p:nvSpPr>
          <p:cNvPr id="8" name="Shape">
            <a:extLst>
              <a:ext uri="{FF2B5EF4-FFF2-40B4-BE49-F238E27FC236}">
                <a16:creationId xmlns:a16="http://schemas.microsoft.com/office/drawing/2014/main" id="{721A4F6C-0377-4CCE-9418-FEB50EF23BDE}"/>
              </a:ext>
            </a:extLst>
          </p:cNvPr>
          <p:cNvSpPr/>
          <p:nvPr/>
        </p:nvSpPr>
        <p:spPr>
          <a:xfrm>
            <a:off x="4461445" y="3426809"/>
            <a:ext cx="2098752" cy="2884290"/>
          </a:xfrm>
          <a:custGeom>
            <a:avLst/>
            <a:gdLst>
              <a:gd name="connsiteX0" fmla="*/ 338 w 21089"/>
              <a:gd name="connsiteY0" fmla="*/ 7526 h 21600"/>
              <a:gd name="connsiteX1" fmla="*/ 2433 w 21089"/>
              <a:gd name="connsiteY1" fmla="*/ 14928 h 21600"/>
              <a:gd name="connsiteX2" fmla="*/ 9259 w 21089"/>
              <a:gd name="connsiteY2" fmla="*/ 21133 h 21600"/>
              <a:gd name="connsiteX3" fmla="*/ 21089 w 21089"/>
              <a:gd name="connsiteY3" fmla="*/ 21600 h 21600"/>
              <a:gd name="connsiteX4" fmla="*/ 5201 w 21089"/>
              <a:gd name="connsiteY4" fmla="*/ 6140 h 21600"/>
              <a:gd name="connsiteX5" fmla="*/ 2820 w 21089"/>
              <a:gd name="connsiteY5" fmla="*/ 0 h 21600"/>
              <a:gd name="connsiteX6" fmla="*/ 338 w 21089"/>
              <a:gd name="connsiteY6" fmla="*/ 7526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9" h="21600" extrusionOk="0">
                <a:moveTo>
                  <a:pt x="338" y="7526"/>
                </a:moveTo>
                <a:cubicBezTo>
                  <a:pt x="-511" y="10102"/>
                  <a:pt x="260" y="12827"/>
                  <a:pt x="2433" y="14928"/>
                </a:cubicBezTo>
                <a:lnTo>
                  <a:pt x="9259" y="21133"/>
                </a:lnTo>
                <a:lnTo>
                  <a:pt x="21089" y="21600"/>
                </a:lnTo>
                <a:lnTo>
                  <a:pt x="5201" y="6140"/>
                </a:lnTo>
                <a:cubicBezTo>
                  <a:pt x="3380" y="4379"/>
                  <a:pt x="2544" y="2182"/>
                  <a:pt x="2820" y="0"/>
                </a:cubicBezTo>
                <a:lnTo>
                  <a:pt x="338" y="7526"/>
                </a:lnTo>
                <a:close/>
              </a:path>
            </a:pathLst>
          </a:custGeom>
          <a:solidFill>
            <a:schemeClr val="accent4"/>
          </a:solidFill>
          <a:ln w="12700">
            <a:miter lim="400000"/>
          </a:ln>
        </p:spPr>
        <p:txBody>
          <a:bodyPr lIns="42748" tIns="42748" rIns="42748" bIns="42748" anchor="ctr"/>
          <a:lstStyle/>
          <a:p>
            <a:pPr>
              <a:defRPr sz="3000">
                <a:solidFill>
                  <a:srgbClr val="FFFFFF"/>
                </a:solidFill>
              </a:defRPr>
            </a:pPr>
            <a:endParaRPr sz="3366"/>
          </a:p>
        </p:txBody>
      </p:sp>
      <p:sp>
        <p:nvSpPr>
          <p:cNvPr id="9" name="Shape">
            <a:extLst>
              <a:ext uri="{FF2B5EF4-FFF2-40B4-BE49-F238E27FC236}">
                <a16:creationId xmlns:a16="http://schemas.microsoft.com/office/drawing/2014/main" id="{0FF62434-2083-454D-A96D-BFEAB8F14399}"/>
              </a:ext>
            </a:extLst>
          </p:cNvPr>
          <p:cNvSpPr/>
          <p:nvPr/>
        </p:nvSpPr>
        <p:spPr>
          <a:xfrm>
            <a:off x="4745038" y="5473921"/>
            <a:ext cx="3393013" cy="1254253"/>
          </a:xfrm>
          <a:custGeom>
            <a:avLst/>
            <a:gdLst>
              <a:gd name="connsiteX0" fmla="*/ 4086 w 21600"/>
              <a:gd name="connsiteY0" fmla="*/ 13931 h 21519"/>
              <a:gd name="connsiteX1" fmla="*/ 9867 w 21600"/>
              <a:gd name="connsiteY1" fmla="*/ 21519 h 21519"/>
              <a:gd name="connsiteX2" fmla="*/ 16711 w 21600"/>
              <a:gd name="connsiteY2" fmla="*/ 20928 h 21519"/>
              <a:gd name="connsiteX3" fmla="*/ 21600 w 21600"/>
              <a:gd name="connsiteY3" fmla="*/ 5764 h 21519"/>
              <a:gd name="connsiteX4" fmla="*/ 5046 w 21600"/>
              <a:gd name="connsiteY4" fmla="*/ 5428 h 21519"/>
              <a:gd name="connsiteX5" fmla="*/ 0 w 21600"/>
              <a:gd name="connsiteY5" fmla="*/ 0 h 21519"/>
              <a:gd name="connsiteX6" fmla="*/ 4086 w 21600"/>
              <a:gd name="connsiteY6" fmla="*/ 13931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4086" y="13931"/>
                </a:moveTo>
                <a:cubicBezTo>
                  <a:pt x="5484" y="18698"/>
                  <a:pt x="7612" y="21493"/>
                  <a:pt x="9867" y="21519"/>
                </a:cubicBezTo>
                <a:lnTo>
                  <a:pt x="16711" y="20928"/>
                </a:lnTo>
                <a:lnTo>
                  <a:pt x="21600" y="5764"/>
                </a:lnTo>
                <a:lnTo>
                  <a:pt x="5046" y="5428"/>
                </a:lnTo>
                <a:cubicBezTo>
                  <a:pt x="3157" y="5405"/>
                  <a:pt x="1357" y="3441"/>
                  <a:pt x="0" y="0"/>
                </a:cubicBezTo>
                <a:lnTo>
                  <a:pt x="4086" y="13931"/>
                </a:lnTo>
                <a:close/>
              </a:path>
            </a:pathLst>
          </a:custGeom>
          <a:solidFill>
            <a:schemeClr val="accent3">
              <a:lumMod val="75000"/>
            </a:schemeClr>
          </a:solidFill>
          <a:ln w="12700">
            <a:miter lim="400000"/>
          </a:ln>
        </p:spPr>
        <p:txBody>
          <a:bodyPr lIns="42748" tIns="42748" rIns="42748" bIns="42748" anchor="ctr"/>
          <a:lstStyle/>
          <a:p>
            <a:pPr>
              <a:defRPr sz="3000">
                <a:solidFill>
                  <a:srgbClr val="FFFFFF"/>
                </a:solidFill>
              </a:defRPr>
            </a:pPr>
            <a:endParaRPr sz="3366"/>
          </a:p>
        </p:txBody>
      </p:sp>
      <p:sp>
        <p:nvSpPr>
          <p:cNvPr id="10" name="Shape">
            <a:extLst>
              <a:ext uri="{FF2B5EF4-FFF2-40B4-BE49-F238E27FC236}">
                <a16:creationId xmlns:a16="http://schemas.microsoft.com/office/drawing/2014/main" id="{5CB12F20-755F-44F8-8089-2C8EE2490CF0}"/>
              </a:ext>
            </a:extLst>
          </p:cNvPr>
          <p:cNvSpPr/>
          <p:nvPr/>
        </p:nvSpPr>
        <p:spPr>
          <a:xfrm>
            <a:off x="6333842" y="4801733"/>
            <a:ext cx="2135273" cy="1933334"/>
          </a:xfrm>
          <a:custGeom>
            <a:avLst/>
            <a:gdLst>
              <a:gd name="connsiteX0" fmla="*/ 19804 w 21600"/>
              <a:gd name="connsiteY0" fmla="*/ 7411 h 21571"/>
              <a:gd name="connsiteX1" fmla="*/ 16189 w 21600"/>
              <a:gd name="connsiteY1" fmla="*/ 16367 h 21571"/>
              <a:gd name="connsiteX2" fmla="*/ 17313 w 21600"/>
              <a:gd name="connsiteY2" fmla="*/ 6966 h 21571"/>
              <a:gd name="connsiteX3" fmla="*/ 16209 w 21600"/>
              <a:gd name="connsiteY3" fmla="*/ 0 h 21571"/>
              <a:gd name="connsiteX4" fmla="*/ 6113 w 21600"/>
              <a:gd name="connsiteY4" fmla="*/ 16798 h 21571"/>
              <a:gd name="connsiteX5" fmla="*/ 0 w 21600"/>
              <a:gd name="connsiteY5" fmla="*/ 21486 h 21571"/>
              <a:gd name="connsiteX6" fmla="*/ 8516 w 21600"/>
              <a:gd name="connsiteY6" fmla="*/ 21571 h 21571"/>
              <a:gd name="connsiteX7" fmla="*/ 16032 w 21600"/>
              <a:gd name="connsiteY7" fmla="*/ 16756 h 21571"/>
              <a:gd name="connsiteX8" fmla="*/ 21600 w 21600"/>
              <a:gd name="connsiteY8" fmla="*/ 7434 h 21571"/>
              <a:gd name="connsiteX9" fmla="*/ 21590 w 21600"/>
              <a:gd name="connsiteY9" fmla="*/ 7364 h 21571"/>
              <a:gd name="connsiteX10" fmla="*/ 19804 w 21600"/>
              <a:gd name="connsiteY10" fmla="*/ 7411 h 21571"/>
              <a:gd name="connsiteX0" fmla="*/ 19804 w 21600"/>
              <a:gd name="connsiteY0" fmla="*/ 7411 h 21571"/>
              <a:gd name="connsiteX1" fmla="*/ 16189 w 21600"/>
              <a:gd name="connsiteY1" fmla="*/ 16367 h 21571"/>
              <a:gd name="connsiteX2" fmla="*/ 17313 w 21600"/>
              <a:gd name="connsiteY2" fmla="*/ 6966 h 21571"/>
              <a:gd name="connsiteX3" fmla="*/ 16209 w 21600"/>
              <a:gd name="connsiteY3" fmla="*/ 0 h 21571"/>
              <a:gd name="connsiteX4" fmla="*/ 6113 w 21600"/>
              <a:gd name="connsiteY4" fmla="*/ 16798 h 21571"/>
              <a:gd name="connsiteX5" fmla="*/ 0 w 21600"/>
              <a:gd name="connsiteY5" fmla="*/ 21486 h 21571"/>
              <a:gd name="connsiteX6" fmla="*/ 8516 w 21600"/>
              <a:gd name="connsiteY6" fmla="*/ 21571 h 21571"/>
              <a:gd name="connsiteX7" fmla="*/ 16032 w 21600"/>
              <a:gd name="connsiteY7" fmla="*/ 16756 h 21571"/>
              <a:gd name="connsiteX8" fmla="*/ 21600 w 21600"/>
              <a:gd name="connsiteY8" fmla="*/ 7434 h 21571"/>
              <a:gd name="connsiteX9" fmla="*/ 20396 w 21600"/>
              <a:gd name="connsiteY9" fmla="*/ 6853 h 21571"/>
              <a:gd name="connsiteX10" fmla="*/ 19804 w 21600"/>
              <a:gd name="connsiteY10" fmla="*/ 7411 h 21571"/>
              <a:gd name="connsiteX0" fmla="*/ 19804 w 20940"/>
              <a:gd name="connsiteY0" fmla="*/ 7411 h 21571"/>
              <a:gd name="connsiteX1" fmla="*/ 16189 w 20940"/>
              <a:gd name="connsiteY1" fmla="*/ 16367 h 21571"/>
              <a:gd name="connsiteX2" fmla="*/ 17313 w 20940"/>
              <a:gd name="connsiteY2" fmla="*/ 6966 h 21571"/>
              <a:gd name="connsiteX3" fmla="*/ 16209 w 20940"/>
              <a:gd name="connsiteY3" fmla="*/ 0 h 21571"/>
              <a:gd name="connsiteX4" fmla="*/ 6113 w 20940"/>
              <a:gd name="connsiteY4" fmla="*/ 16798 h 21571"/>
              <a:gd name="connsiteX5" fmla="*/ 0 w 20940"/>
              <a:gd name="connsiteY5" fmla="*/ 21486 h 21571"/>
              <a:gd name="connsiteX6" fmla="*/ 8516 w 20940"/>
              <a:gd name="connsiteY6" fmla="*/ 21571 h 21571"/>
              <a:gd name="connsiteX7" fmla="*/ 16032 w 20940"/>
              <a:gd name="connsiteY7" fmla="*/ 16756 h 21571"/>
              <a:gd name="connsiteX8" fmla="*/ 20940 w 20940"/>
              <a:gd name="connsiteY8" fmla="*/ 7306 h 21571"/>
              <a:gd name="connsiteX9" fmla="*/ 20396 w 20940"/>
              <a:gd name="connsiteY9" fmla="*/ 6853 h 21571"/>
              <a:gd name="connsiteX10" fmla="*/ 19804 w 20940"/>
              <a:gd name="connsiteY10" fmla="*/ 7411 h 21571"/>
              <a:gd name="connsiteX0" fmla="*/ 20396 w 20940"/>
              <a:gd name="connsiteY0" fmla="*/ 6853 h 21571"/>
              <a:gd name="connsiteX1" fmla="*/ 16189 w 20940"/>
              <a:gd name="connsiteY1" fmla="*/ 16367 h 21571"/>
              <a:gd name="connsiteX2" fmla="*/ 17313 w 20940"/>
              <a:gd name="connsiteY2" fmla="*/ 6966 h 21571"/>
              <a:gd name="connsiteX3" fmla="*/ 16209 w 20940"/>
              <a:gd name="connsiteY3" fmla="*/ 0 h 21571"/>
              <a:gd name="connsiteX4" fmla="*/ 6113 w 20940"/>
              <a:gd name="connsiteY4" fmla="*/ 16798 h 21571"/>
              <a:gd name="connsiteX5" fmla="*/ 0 w 20940"/>
              <a:gd name="connsiteY5" fmla="*/ 21486 h 21571"/>
              <a:gd name="connsiteX6" fmla="*/ 8516 w 20940"/>
              <a:gd name="connsiteY6" fmla="*/ 21571 h 21571"/>
              <a:gd name="connsiteX7" fmla="*/ 16032 w 20940"/>
              <a:gd name="connsiteY7" fmla="*/ 16756 h 21571"/>
              <a:gd name="connsiteX8" fmla="*/ 20940 w 20940"/>
              <a:gd name="connsiteY8" fmla="*/ 7306 h 21571"/>
              <a:gd name="connsiteX9" fmla="*/ 20396 w 20940"/>
              <a:gd name="connsiteY9" fmla="*/ 6853 h 21571"/>
              <a:gd name="connsiteX0" fmla="*/ 20940 w 20940"/>
              <a:gd name="connsiteY0" fmla="*/ 7306 h 21571"/>
              <a:gd name="connsiteX1" fmla="*/ 16189 w 20940"/>
              <a:gd name="connsiteY1" fmla="*/ 16367 h 21571"/>
              <a:gd name="connsiteX2" fmla="*/ 17313 w 20940"/>
              <a:gd name="connsiteY2" fmla="*/ 6966 h 21571"/>
              <a:gd name="connsiteX3" fmla="*/ 16209 w 20940"/>
              <a:gd name="connsiteY3" fmla="*/ 0 h 21571"/>
              <a:gd name="connsiteX4" fmla="*/ 6113 w 20940"/>
              <a:gd name="connsiteY4" fmla="*/ 16798 h 21571"/>
              <a:gd name="connsiteX5" fmla="*/ 0 w 20940"/>
              <a:gd name="connsiteY5" fmla="*/ 21486 h 21571"/>
              <a:gd name="connsiteX6" fmla="*/ 8516 w 20940"/>
              <a:gd name="connsiteY6" fmla="*/ 21571 h 21571"/>
              <a:gd name="connsiteX7" fmla="*/ 16032 w 20940"/>
              <a:gd name="connsiteY7" fmla="*/ 16756 h 21571"/>
              <a:gd name="connsiteX8" fmla="*/ 20940 w 20940"/>
              <a:gd name="connsiteY8" fmla="*/ 7306 h 21571"/>
              <a:gd name="connsiteX0" fmla="*/ 16032 w 17533"/>
              <a:gd name="connsiteY0" fmla="*/ 16756 h 21571"/>
              <a:gd name="connsiteX1" fmla="*/ 16189 w 17533"/>
              <a:gd name="connsiteY1" fmla="*/ 16367 h 21571"/>
              <a:gd name="connsiteX2" fmla="*/ 17313 w 17533"/>
              <a:gd name="connsiteY2" fmla="*/ 6966 h 21571"/>
              <a:gd name="connsiteX3" fmla="*/ 16209 w 17533"/>
              <a:gd name="connsiteY3" fmla="*/ 0 h 21571"/>
              <a:gd name="connsiteX4" fmla="*/ 6113 w 17533"/>
              <a:gd name="connsiteY4" fmla="*/ 16798 h 21571"/>
              <a:gd name="connsiteX5" fmla="*/ 0 w 17533"/>
              <a:gd name="connsiteY5" fmla="*/ 21486 h 21571"/>
              <a:gd name="connsiteX6" fmla="*/ 8516 w 17533"/>
              <a:gd name="connsiteY6" fmla="*/ 21571 h 21571"/>
              <a:gd name="connsiteX7" fmla="*/ 16032 w 17533"/>
              <a:gd name="connsiteY7" fmla="*/ 16756 h 21571"/>
              <a:gd name="connsiteX0" fmla="*/ 16032 w 17544"/>
              <a:gd name="connsiteY0" fmla="*/ 16756 h 21571"/>
              <a:gd name="connsiteX1" fmla="*/ 16189 w 17544"/>
              <a:gd name="connsiteY1" fmla="*/ 16367 h 21571"/>
              <a:gd name="connsiteX2" fmla="*/ 17313 w 17544"/>
              <a:gd name="connsiteY2" fmla="*/ 6966 h 21571"/>
              <a:gd name="connsiteX3" fmla="*/ 16209 w 17544"/>
              <a:gd name="connsiteY3" fmla="*/ 0 h 21571"/>
              <a:gd name="connsiteX4" fmla="*/ 6113 w 17544"/>
              <a:gd name="connsiteY4" fmla="*/ 16798 h 21571"/>
              <a:gd name="connsiteX5" fmla="*/ 0 w 17544"/>
              <a:gd name="connsiteY5" fmla="*/ 21486 h 21571"/>
              <a:gd name="connsiteX6" fmla="*/ 8516 w 17544"/>
              <a:gd name="connsiteY6" fmla="*/ 21571 h 21571"/>
              <a:gd name="connsiteX7" fmla="*/ 16032 w 17544"/>
              <a:gd name="connsiteY7" fmla="*/ 16756 h 21571"/>
              <a:gd name="connsiteX0" fmla="*/ 16032 w 17556"/>
              <a:gd name="connsiteY0" fmla="*/ 16756 h 21571"/>
              <a:gd name="connsiteX1" fmla="*/ 16189 w 17556"/>
              <a:gd name="connsiteY1" fmla="*/ 16367 h 21571"/>
              <a:gd name="connsiteX2" fmla="*/ 17313 w 17556"/>
              <a:gd name="connsiteY2" fmla="*/ 6966 h 21571"/>
              <a:gd name="connsiteX3" fmla="*/ 16209 w 17556"/>
              <a:gd name="connsiteY3" fmla="*/ 0 h 21571"/>
              <a:gd name="connsiteX4" fmla="*/ 6113 w 17556"/>
              <a:gd name="connsiteY4" fmla="*/ 16798 h 21571"/>
              <a:gd name="connsiteX5" fmla="*/ 0 w 17556"/>
              <a:gd name="connsiteY5" fmla="*/ 21486 h 21571"/>
              <a:gd name="connsiteX6" fmla="*/ 8516 w 17556"/>
              <a:gd name="connsiteY6" fmla="*/ 21571 h 21571"/>
              <a:gd name="connsiteX7" fmla="*/ 16032 w 17556"/>
              <a:gd name="connsiteY7" fmla="*/ 16756 h 21571"/>
              <a:gd name="connsiteX0" fmla="*/ 16032 w 17571"/>
              <a:gd name="connsiteY0" fmla="*/ 16756 h 21571"/>
              <a:gd name="connsiteX1" fmla="*/ 16252 w 17571"/>
              <a:gd name="connsiteY1" fmla="*/ 16324 h 21571"/>
              <a:gd name="connsiteX2" fmla="*/ 17313 w 17571"/>
              <a:gd name="connsiteY2" fmla="*/ 6966 h 21571"/>
              <a:gd name="connsiteX3" fmla="*/ 16209 w 17571"/>
              <a:gd name="connsiteY3" fmla="*/ 0 h 21571"/>
              <a:gd name="connsiteX4" fmla="*/ 6113 w 17571"/>
              <a:gd name="connsiteY4" fmla="*/ 16798 h 21571"/>
              <a:gd name="connsiteX5" fmla="*/ 0 w 17571"/>
              <a:gd name="connsiteY5" fmla="*/ 21486 h 21571"/>
              <a:gd name="connsiteX6" fmla="*/ 8516 w 17571"/>
              <a:gd name="connsiteY6" fmla="*/ 21571 h 21571"/>
              <a:gd name="connsiteX7" fmla="*/ 16032 w 17571"/>
              <a:gd name="connsiteY7" fmla="*/ 16756 h 2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1" h="21571" extrusionOk="0">
                <a:moveTo>
                  <a:pt x="16032" y="16756"/>
                </a:moveTo>
                <a:cubicBezTo>
                  <a:pt x="16084" y="16626"/>
                  <a:pt x="16200" y="16454"/>
                  <a:pt x="16252" y="16324"/>
                </a:cubicBezTo>
                <a:cubicBezTo>
                  <a:pt x="17608" y="13517"/>
                  <a:pt x="17834" y="10203"/>
                  <a:pt x="17313" y="6966"/>
                </a:cubicBezTo>
                <a:lnTo>
                  <a:pt x="16209" y="0"/>
                </a:lnTo>
                <a:lnTo>
                  <a:pt x="6113" y="16798"/>
                </a:lnTo>
                <a:cubicBezTo>
                  <a:pt x="4576" y="19372"/>
                  <a:pt x="2385" y="21032"/>
                  <a:pt x="0" y="21486"/>
                </a:cubicBezTo>
                <a:lnTo>
                  <a:pt x="8516" y="21571"/>
                </a:lnTo>
                <a:cubicBezTo>
                  <a:pt x="11431" y="21600"/>
                  <a:pt x="14198" y="19829"/>
                  <a:pt x="16032" y="16756"/>
                </a:cubicBezTo>
                <a:close/>
              </a:path>
            </a:pathLst>
          </a:custGeom>
          <a:solidFill>
            <a:schemeClr val="accent3"/>
          </a:solidFill>
          <a:ln w="12700">
            <a:miter lim="400000"/>
          </a:ln>
        </p:spPr>
        <p:txBody>
          <a:bodyPr lIns="42748" tIns="42748" rIns="42748" bIns="42748" anchor="ctr"/>
          <a:lstStyle/>
          <a:p>
            <a:pPr>
              <a:defRPr sz="3000">
                <a:solidFill>
                  <a:srgbClr val="FFFFFF"/>
                </a:solidFill>
              </a:defRPr>
            </a:pPr>
            <a:endParaRPr sz="3366"/>
          </a:p>
        </p:txBody>
      </p:sp>
      <p:sp>
        <p:nvSpPr>
          <p:cNvPr id="11" name="TextBox 63">
            <a:extLst>
              <a:ext uri="{FF2B5EF4-FFF2-40B4-BE49-F238E27FC236}">
                <a16:creationId xmlns:a16="http://schemas.microsoft.com/office/drawing/2014/main" id="{D4E15D2A-ED34-4D3F-92AA-D3A2F232219D}"/>
              </a:ext>
            </a:extLst>
          </p:cNvPr>
          <p:cNvSpPr txBox="1"/>
          <p:nvPr/>
        </p:nvSpPr>
        <p:spPr>
          <a:xfrm>
            <a:off x="5858459" y="4528908"/>
            <a:ext cx="1962570" cy="921021"/>
          </a:xfrm>
          <a:prstGeom prst="rect">
            <a:avLst/>
          </a:prstGeom>
          <a:noFill/>
        </p:spPr>
        <p:txBody>
          <a:bodyPr wrap="square" lIns="0" rtlCol="0" anchor="ctr">
            <a:spAutoFit/>
          </a:bodyPr>
          <a:lstStyle/>
          <a:p>
            <a:pPr algn="ctr"/>
            <a:r>
              <a:rPr lang="en-US" sz="1795" b="1" noProof="1"/>
              <a:t>Regsitre National des Entreprises (RNE)</a:t>
            </a:r>
          </a:p>
        </p:txBody>
      </p:sp>
      <p:grpSp>
        <p:nvGrpSpPr>
          <p:cNvPr id="12" name="Group 64">
            <a:extLst>
              <a:ext uri="{FF2B5EF4-FFF2-40B4-BE49-F238E27FC236}">
                <a16:creationId xmlns:a16="http://schemas.microsoft.com/office/drawing/2014/main" id="{5348BCC0-5010-4C57-8CA3-ECE95836F312}"/>
              </a:ext>
            </a:extLst>
          </p:cNvPr>
          <p:cNvGrpSpPr/>
          <p:nvPr/>
        </p:nvGrpSpPr>
        <p:grpSpPr>
          <a:xfrm>
            <a:off x="1460460" y="1351697"/>
            <a:ext cx="3202204" cy="2253372"/>
            <a:chOff x="319755" y="4084879"/>
            <a:chExt cx="2088994" cy="2008370"/>
          </a:xfrm>
        </p:grpSpPr>
        <p:sp>
          <p:nvSpPr>
            <p:cNvPr id="13" name="TextBox 65">
              <a:extLst>
                <a:ext uri="{FF2B5EF4-FFF2-40B4-BE49-F238E27FC236}">
                  <a16:creationId xmlns:a16="http://schemas.microsoft.com/office/drawing/2014/main" id="{87774032-91AE-4912-8E4F-F9FD8C150F33}"/>
                </a:ext>
              </a:extLst>
            </p:cNvPr>
            <p:cNvSpPr txBox="1"/>
            <p:nvPr/>
          </p:nvSpPr>
          <p:spPr>
            <a:xfrm>
              <a:off x="319755" y="4084879"/>
              <a:ext cx="2088993" cy="696755"/>
            </a:xfrm>
            <a:prstGeom prst="rect">
              <a:avLst/>
            </a:prstGeom>
            <a:noFill/>
          </p:spPr>
          <p:txBody>
            <a:bodyPr wrap="square" lIns="0" rtlCol="0" anchor="b">
              <a:spAutoFit/>
            </a:bodyPr>
            <a:lstStyle/>
            <a:p>
              <a:pPr algn="r"/>
              <a:r>
                <a:rPr lang="fr-FR" sz="2240" b="1" dirty="0">
                  <a:solidFill>
                    <a:schemeClr val="accent4">
                      <a:lumMod val="75000"/>
                    </a:schemeClr>
                  </a:solidFill>
                </a:rPr>
                <a:t>Ordonnance 2021-1189 du 15 septembre 2021 </a:t>
              </a:r>
              <a:endParaRPr lang="en-US" sz="2240" b="1" noProof="1">
                <a:solidFill>
                  <a:schemeClr val="accent4">
                    <a:lumMod val="75000"/>
                  </a:schemeClr>
                </a:solidFill>
              </a:endParaRPr>
            </a:p>
          </p:txBody>
        </p:sp>
        <p:sp>
          <p:nvSpPr>
            <p:cNvPr id="14" name="Rectangle 13">
              <a:extLst>
                <a:ext uri="{FF2B5EF4-FFF2-40B4-BE49-F238E27FC236}">
                  <a16:creationId xmlns:a16="http://schemas.microsoft.com/office/drawing/2014/main" id="{71F11294-6E18-41D6-AA9D-52FEB18424CE}"/>
                </a:ext>
              </a:extLst>
            </p:cNvPr>
            <p:cNvSpPr/>
            <p:nvPr/>
          </p:nvSpPr>
          <p:spPr>
            <a:xfrm>
              <a:off x="319756" y="4765116"/>
              <a:ext cx="2088993" cy="1328133"/>
            </a:xfrm>
            <a:prstGeom prst="rect">
              <a:avLst/>
            </a:prstGeom>
          </p:spPr>
          <p:txBody>
            <a:bodyPr wrap="square" lIns="0">
              <a:spAutoFit/>
            </a:bodyPr>
            <a:lstStyle/>
            <a:p>
              <a:pPr algn="r">
                <a:spcBef>
                  <a:spcPts val="1346"/>
                </a:spcBef>
              </a:pPr>
              <a:r>
                <a:rPr lang="fr-FR" sz="1600" dirty="0"/>
                <a:t>Ce registre concerne l’ensemble des activités : commerciale, artisanale, libérale et agricole </a:t>
              </a:r>
            </a:p>
            <a:p>
              <a:pPr algn="r">
                <a:spcBef>
                  <a:spcPts val="1346"/>
                </a:spcBef>
              </a:pPr>
              <a:r>
                <a:rPr lang="en-US" sz="1600" noProof="1"/>
                <a:t>Les mutuelles sont concernées par ce dispositif</a:t>
              </a:r>
            </a:p>
          </p:txBody>
        </p:sp>
      </p:grpSp>
      <p:grpSp>
        <p:nvGrpSpPr>
          <p:cNvPr id="18" name="Group 73">
            <a:extLst>
              <a:ext uri="{FF2B5EF4-FFF2-40B4-BE49-F238E27FC236}">
                <a16:creationId xmlns:a16="http://schemas.microsoft.com/office/drawing/2014/main" id="{C713779E-4AE7-4BF2-8099-50BB32EFF107}"/>
              </a:ext>
            </a:extLst>
          </p:cNvPr>
          <p:cNvGrpSpPr/>
          <p:nvPr/>
        </p:nvGrpSpPr>
        <p:grpSpPr>
          <a:xfrm>
            <a:off x="1039158" y="4098150"/>
            <a:ext cx="3202204" cy="3155540"/>
            <a:chOff x="319755" y="4083737"/>
            <a:chExt cx="2088994" cy="2812446"/>
          </a:xfrm>
        </p:grpSpPr>
        <p:sp>
          <p:nvSpPr>
            <p:cNvPr id="19" name="TextBox 74">
              <a:extLst>
                <a:ext uri="{FF2B5EF4-FFF2-40B4-BE49-F238E27FC236}">
                  <a16:creationId xmlns:a16="http://schemas.microsoft.com/office/drawing/2014/main" id="{1C4CAB78-4A15-4E95-BE44-F998ACE258DE}"/>
                </a:ext>
              </a:extLst>
            </p:cNvPr>
            <p:cNvSpPr txBox="1"/>
            <p:nvPr/>
          </p:nvSpPr>
          <p:spPr>
            <a:xfrm>
              <a:off x="319755" y="4083737"/>
              <a:ext cx="2088993" cy="697898"/>
            </a:xfrm>
            <a:prstGeom prst="rect">
              <a:avLst/>
            </a:prstGeom>
            <a:noFill/>
          </p:spPr>
          <p:txBody>
            <a:bodyPr wrap="square" lIns="0" rtlCol="0" anchor="b">
              <a:spAutoFit/>
            </a:bodyPr>
            <a:lstStyle/>
            <a:p>
              <a:pPr algn="r"/>
              <a:r>
                <a:rPr lang="en-US" sz="2244" b="1" noProof="1">
                  <a:solidFill>
                    <a:schemeClr val="accent4"/>
                  </a:solidFill>
                </a:rPr>
                <a:t>Un Organisme unique d’immatriculation</a:t>
              </a:r>
            </a:p>
          </p:txBody>
        </p:sp>
        <p:sp>
          <p:nvSpPr>
            <p:cNvPr id="20" name="Rectangle 19">
              <a:extLst>
                <a:ext uri="{FF2B5EF4-FFF2-40B4-BE49-F238E27FC236}">
                  <a16:creationId xmlns:a16="http://schemas.microsoft.com/office/drawing/2014/main" id="{8F96EF0A-E59F-47D1-A2F2-DBD8365CA781}"/>
                </a:ext>
              </a:extLst>
            </p:cNvPr>
            <p:cNvSpPr/>
            <p:nvPr/>
          </p:nvSpPr>
          <p:spPr>
            <a:xfrm>
              <a:off x="319756" y="4765116"/>
              <a:ext cx="2088993" cy="2131067"/>
            </a:xfrm>
            <a:prstGeom prst="rect">
              <a:avLst/>
            </a:prstGeom>
          </p:spPr>
          <p:txBody>
            <a:bodyPr wrap="square" lIns="0">
              <a:spAutoFit/>
            </a:bodyPr>
            <a:lstStyle/>
            <a:p>
              <a:pPr algn="r">
                <a:spcBef>
                  <a:spcPts val="1346"/>
                </a:spcBef>
              </a:pPr>
              <a:r>
                <a:rPr lang="fr-FR" sz="1600" dirty="0"/>
                <a:t>Centralisera toutes les informations concernant les entreprises</a:t>
              </a:r>
            </a:p>
            <a:p>
              <a:pPr algn="r">
                <a:spcBef>
                  <a:spcPts val="1346"/>
                </a:spcBef>
              </a:pPr>
              <a:r>
                <a:rPr lang="fr-FR" sz="1600" noProof="1"/>
                <a:t>Regroupement 3 registres actuels :</a:t>
              </a:r>
            </a:p>
            <a:p>
              <a:pPr lvl="0" algn="r"/>
              <a:r>
                <a:rPr lang="fr-FR" sz="1600" dirty="0"/>
                <a:t>Registre national du commerce et des sociétés (RCS),</a:t>
              </a:r>
            </a:p>
            <a:p>
              <a:pPr lvl="0" algn="r"/>
              <a:r>
                <a:rPr lang="fr-FR" sz="1600" dirty="0"/>
                <a:t>Répertoire des métiers (RM),</a:t>
              </a:r>
            </a:p>
            <a:p>
              <a:pPr lvl="0" algn="r"/>
              <a:r>
                <a:rPr lang="fr-FR" sz="1600" dirty="0"/>
                <a:t>Registre des actifs agricoles (RAA)</a:t>
              </a:r>
            </a:p>
            <a:p>
              <a:pPr algn="r">
                <a:spcBef>
                  <a:spcPts val="1346"/>
                </a:spcBef>
              </a:pPr>
              <a:endParaRPr lang="en-US" sz="1571" noProof="1"/>
            </a:p>
          </p:txBody>
        </p:sp>
      </p:grpSp>
      <p:grpSp>
        <p:nvGrpSpPr>
          <p:cNvPr id="21" name="Group 76">
            <a:extLst>
              <a:ext uri="{FF2B5EF4-FFF2-40B4-BE49-F238E27FC236}">
                <a16:creationId xmlns:a16="http://schemas.microsoft.com/office/drawing/2014/main" id="{3DE2DDB2-A2FD-4DEB-A711-96AA545D6E30}"/>
              </a:ext>
            </a:extLst>
          </p:cNvPr>
          <p:cNvGrpSpPr/>
          <p:nvPr/>
        </p:nvGrpSpPr>
        <p:grpSpPr>
          <a:xfrm>
            <a:off x="9374294" y="2024972"/>
            <a:ext cx="3202204" cy="1003925"/>
            <a:chOff x="319755" y="4391540"/>
            <a:chExt cx="2088994" cy="894770"/>
          </a:xfrm>
        </p:grpSpPr>
        <p:sp>
          <p:nvSpPr>
            <p:cNvPr id="22" name="TextBox 77">
              <a:extLst>
                <a:ext uri="{FF2B5EF4-FFF2-40B4-BE49-F238E27FC236}">
                  <a16:creationId xmlns:a16="http://schemas.microsoft.com/office/drawing/2014/main" id="{C35FCF0B-99A7-486E-A405-1843B23272A0}"/>
                </a:ext>
              </a:extLst>
            </p:cNvPr>
            <p:cNvSpPr txBox="1"/>
            <p:nvPr/>
          </p:nvSpPr>
          <p:spPr>
            <a:xfrm>
              <a:off x="319755" y="4391540"/>
              <a:ext cx="2088993" cy="390096"/>
            </a:xfrm>
            <a:prstGeom prst="rect">
              <a:avLst/>
            </a:prstGeom>
            <a:noFill/>
          </p:spPr>
          <p:txBody>
            <a:bodyPr wrap="square" lIns="0" rtlCol="0" anchor="b">
              <a:spAutoFit/>
            </a:bodyPr>
            <a:lstStyle/>
            <a:p>
              <a:r>
                <a:rPr lang="en-US" sz="2244" b="1" noProof="1">
                  <a:solidFill>
                    <a:schemeClr val="accent2"/>
                  </a:solidFill>
                </a:rPr>
                <a:t>Gestion INPI</a:t>
              </a:r>
            </a:p>
          </p:txBody>
        </p:sp>
        <p:sp>
          <p:nvSpPr>
            <p:cNvPr id="23" name="Rectangle 22">
              <a:extLst>
                <a:ext uri="{FF2B5EF4-FFF2-40B4-BE49-F238E27FC236}">
                  <a16:creationId xmlns:a16="http://schemas.microsoft.com/office/drawing/2014/main" id="{1AEBFCCA-BEA3-4BF9-9854-D1804FA30076}"/>
                </a:ext>
              </a:extLst>
            </p:cNvPr>
            <p:cNvSpPr/>
            <p:nvPr/>
          </p:nvSpPr>
          <p:spPr>
            <a:xfrm>
              <a:off x="319756" y="4765116"/>
              <a:ext cx="2088993" cy="521194"/>
            </a:xfrm>
            <a:prstGeom prst="rect">
              <a:avLst/>
            </a:prstGeom>
          </p:spPr>
          <p:txBody>
            <a:bodyPr wrap="square" lIns="0">
              <a:spAutoFit/>
            </a:bodyPr>
            <a:lstStyle/>
            <a:p>
              <a:pPr>
                <a:spcBef>
                  <a:spcPts val="1346"/>
                </a:spcBef>
              </a:pPr>
              <a:r>
                <a:rPr lang="fr-FR" sz="1600" dirty="0"/>
                <a:t>Le Registre est géré par l’Institut National de la Propriété Intellectuelle</a:t>
              </a:r>
              <a:endParaRPr lang="en-US" sz="1400" noProof="1"/>
            </a:p>
          </p:txBody>
        </p:sp>
      </p:grpSp>
      <p:grpSp>
        <p:nvGrpSpPr>
          <p:cNvPr id="24" name="Group 79">
            <a:extLst>
              <a:ext uri="{FF2B5EF4-FFF2-40B4-BE49-F238E27FC236}">
                <a16:creationId xmlns:a16="http://schemas.microsoft.com/office/drawing/2014/main" id="{4B146A58-660A-468E-BD27-DBF30348204A}"/>
              </a:ext>
            </a:extLst>
          </p:cNvPr>
          <p:cNvGrpSpPr/>
          <p:nvPr/>
        </p:nvGrpSpPr>
        <p:grpSpPr>
          <a:xfrm>
            <a:off x="7308086" y="1145130"/>
            <a:ext cx="3202204" cy="757700"/>
            <a:chOff x="319755" y="4391539"/>
            <a:chExt cx="2088994" cy="675317"/>
          </a:xfrm>
        </p:grpSpPr>
        <p:sp>
          <p:nvSpPr>
            <p:cNvPr id="25" name="TextBox 80">
              <a:extLst>
                <a:ext uri="{FF2B5EF4-FFF2-40B4-BE49-F238E27FC236}">
                  <a16:creationId xmlns:a16="http://schemas.microsoft.com/office/drawing/2014/main" id="{4F04A367-717C-40E3-ABA5-8101D4BB1D32}"/>
                </a:ext>
              </a:extLst>
            </p:cNvPr>
            <p:cNvSpPr txBox="1"/>
            <p:nvPr/>
          </p:nvSpPr>
          <p:spPr>
            <a:xfrm>
              <a:off x="319755" y="4391539"/>
              <a:ext cx="2088993" cy="390096"/>
            </a:xfrm>
            <a:prstGeom prst="rect">
              <a:avLst/>
            </a:prstGeom>
            <a:noFill/>
          </p:spPr>
          <p:txBody>
            <a:bodyPr wrap="square" lIns="0" rtlCol="0" anchor="b">
              <a:spAutoFit/>
            </a:bodyPr>
            <a:lstStyle/>
            <a:p>
              <a:r>
                <a:rPr lang="en-US" sz="2244" b="1" noProof="1">
                  <a:solidFill>
                    <a:schemeClr val="accent2">
                      <a:lumMod val="60000"/>
                      <a:lumOff val="40000"/>
                    </a:schemeClr>
                  </a:solidFill>
                </a:rPr>
                <a:t>Entrée en application</a:t>
              </a:r>
            </a:p>
          </p:txBody>
        </p:sp>
        <p:sp>
          <p:nvSpPr>
            <p:cNvPr id="26" name="Rectangle 25">
              <a:extLst>
                <a:ext uri="{FF2B5EF4-FFF2-40B4-BE49-F238E27FC236}">
                  <a16:creationId xmlns:a16="http://schemas.microsoft.com/office/drawing/2014/main" id="{4E4B3920-BDE7-458F-BA71-DE57E0CF344E}"/>
                </a:ext>
              </a:extLst>
            </p:cNvPr>
            <p:cNvSpPr/>
            <p:nvPr/>
          </p:nvSpPr>
          <p:spPr>
            <a:xfrm>
              <a:off x="319756" y="4765112"/>
              <a:ext cx="2088993" cy="301744"/>
            </a:xfrm>
            <a:prstGeom prst="rect">
              <a:avLst/>
            </a:prstGeom>
          </p:spPr>
          <p:txBody>
            <a:bodyPr wrap="square" lIns="0">
              <a:spAutoFit/>
            </a:bodyPr>
            <a:lstStyle/>
            <a:p>
              <a:pPr>
                <a:spcBef>
                  <a:spcPts val="1346"/>
                </a:spcBef>
              </a:pPr>
              <a:r>
                <a:rPr lang="en-US" sz="1600" noProof="1"/>
                <a:t>1er janvier 2023</a:t>
              </a:r>
            </a:p>
          </p:txBody>
        </p:sp>
      </p:grpSp>
      <p:grpSp>
        <p:nvGrpSpPr>
          <p:cNvPr id="27" name="Group 82">
            <a:extLst>
              <a:ext uri="{FF2B5EF4-FFF2-40B4-BE49-F238E27FC236}">
                <a16:creationId xmlns:a16="http://schemas.microsoft.com/office/drawing/2014/main" id="{5AB2A307-13BC-47AF-B875-5F4BF842B0C0}"/>
              </a:ext>
            </a:extLst>
          </p:cNvPr>
          <p:cNvGrpSpPr/>
          <p:nvPr/>
        </p:nvGrpSpPr>
        <p:grpSpPr>
          <a:xfrm>
            <a:off x="9208971" y="5533694"/>
            <a:ext cx="3202204" cy="1412370"/>
            <a:chOff x="319755" y="4391539"/>
            <a:chExt cx="2088994" cy="1258808"/>
          </a:xfrm>
        </p:grpSpPr>
        <p:sp>
          <p:nvSpPr>
            <p:cNvPr id="28" name="TextBox 83">
              <a:extLst>
                <a:ext uri="{FF2B5EF4-FFF2-40B4-BE49-F238E27FC236}">
                  <a16:creationId xmlns:a16="http://schemas.microsoft.com/office/drawing/2014/main" id="{32AF62D4-418B-4FEB-A42C-10981BCC3889}"/>
                </a:ext>
              </a:extLst>
            </p:cNvPr>
            <p:cNvSpPr txBox="1"/>
            <p:nvPr/>
          </p:nvSpPr>
          <p:spPr>
            <a:xfrm>
              <a:off x="319755" y="4391539"/>
              <a:ext cx="2088993" cy="390096"/>
            </a:xfrm>
            <a:prstGeom prst="rect">
              <a:avLst/>
            </a:prstGeom>
            <a:noFill/>
          </p:spPr>
          <p:txBody>
            <a:bodyPr wrap="square" lIns="0" rtlCol="0" anchor="b">
              <a:spAutoFit/>
            </a:bodyPr>
            <a:lstStyle/>
            <a:p>
              <a:r>
                <a:rPr lang="en-US" sz="2244" b="1" noProof="1">
                  <a:solidFill>
                    <a:schemeClr val="accent3"/>
                  </a:solidFill>
                </a:rPr>
                <a:t>Informations</a:t>
              </a:r>
            </a:p>
          </p:txBody>
        </p:sp>
        <p:sp>
          <p:nvSpPr>
            <p:cNvPr id="29" name="Rectangle 28">
              <a:extLst>
                <a:ext uri="{FF2B5EF4-FFF2-40B4-BE49-F238E27FC236}">
                  <a16:creationId xmlns:a16="http://schemas.microsoft.com/office/drawing/2014/main" id="{C825E53C-27DE-4287-B417-5C9ED56D9CA1}"/>
                </a:ext>
              </a:extLst>
            </p:cNvPr>
            <p:cNvSpPr/>
            <p:nvPr/>
          </p:nvSpPr>
          <p:spPr>
            <a:xfrm>
              <a:off x="319756" y="4765116"/>
              <a:ext cx="2088993" cy="885231"/>
            </a:xfrm>
            <a:prstGeom prst="rect">
              <a:avLst/>
            </a:prstGeom>
          </p:spPr>
          <p:txBody>
            <a:bodyPr wrap="square" lIns="0">
              <a:spAutoFit/>
            </a:bodyPr>
            <a:lstStyle/>
            <a:p>
              <a:pPr>
                <a:spcBef>
                  <a:spcPts val="1346"/>
                </a:spcBef>
              </a:pPr>
              <a:r>
                <a:rPr lang="en-US" sz="1571" noProof="1"/>
                <a:t>Publiques sauf données personnelles</a:t>
              </a:r>
            </a:p>
            <a:p>
              <a:pPr>
                <a:spcBef>
                  <a:spcPts val="1346"/>
                </a:spcBef>
              </a:pPr>
              <a:r>
                <a:rPr lang="en-US" sz="1600" noProof="1"/>
                <a:t>Liste détaillée dans le </a:t>
              </a:r>
              <a:r>
                <a:rPr lang="fr-FR" sz="1600" dirty="0"/>
                <a:t>décret 2022-1014 du 14 juillet 2022 </a:t>
              </a:r>
              <a:endParaRPr lang="en-US" sz="1600" noProof="1"/>
            </a:p>
          </p:txBody>
        </p:sp>
      </p:grpSp>
      <p:grpSp>
        <p:nvGrpSpPr>
          <p:cNvPr id="30" name="Group 85">
            <a:extLst>
              <a:ext uri="{FF2B5EF4-FFF2-40B4-BE49-F238E27FC236}">
                <a16:creationId xmlns:a16="http://schemas.microsoft.com/office/drawing/2014/main" id="{E031F1A0-9DD8-4A76-BA09-4E0F46A8648F}"/>
              </a:ext>
            </a:extLst>
          </p:cNvPr>
          <p:cNvGrpSpPr/>
          <p:nvPr/>
        </p:nvGrpSpPr>
        <p:grpSpPr>
          <a:xfrm>
            <a:off x="9600343" y="3276812"/>
            <a:ext cx="3202204" cy="1988810"/>
            <a:chOff x="319755" y="4391539"/>
            <a:chExt cx="2088994" cy="1772571"/>
          </a:xfrm>
        </p:grpSpPr>
        <p:sp>
          <p:nvSpPr>
            <p:cNvPr id="31" name="TextBox 86">
              <a:extLst>
                <a:ext uri="{FF2B5EF4-FFF2-40B4-BE49-F238E27FC236}">
                  <a16:creationId xmlns:a16="http://schemas.microsoft.com/office/drawing/2014/main" id="{3CD7C8E6-6ADF-41BD-A126-43BE020A31E1}"/>
                </a:ext>
              </a:extLst>
            </p:cNvPr>
            <p:cNvSpPr txBox="1"/>
            <p:nvPr/>
          </p:nvSpPr>
          <p:spPr>
            <a:xfrm>
              <a:off x="319755" y="4391539"/>
              <a:ext cx="2088993" cy="390096"/>
            </a:xfrm>
            <a:prstGeom prst="rect">
              <a:avLst/>
            </a:prstGeom>
            <a:noFill/>
          </p:spPr>
          <p:txBody>
            <a:bodyPr wrap="square" lIns="0" rtlCol="0" anchor="b">
              <a:spAutoFit/>
            </a:bodyPr>
            <a:lstStyle/>
            <a:p>
              <a:r>
                <a:rPr lang="en-US" sz="2244" b="1" noProof="1">
                  <a:solidFill>
                    <a:schemeClr val="accent5"/>
                  </a:solidFill>
                </a:rPr>
                <a:t>Objectifs</a:t>
              </a:r>
            </a:p>
          </p:txBody>
        </p:sp>
        <p:sp>
          <p:nvSpPr>
            <p:cNvPr id="32" name="Rectangle 31">
              <a:extLst>
                <a:ext uri="{FF2B5EF4-FFF2-40B4-BE49-F238E27FC236}">
                  <a16:creationId xmlns:a16="http://schemas.microsoft.com/office/drawing/2014/main" id="{80BAF08C-24DB-45EB-B0D6-0C79FF46BBB0}"/>
                </a:ext>
              </a:extLst>
            </p:cNvPr>
            <p:cNvSpPr/>
            <p:nvPr/>
          </p:nvSpPr>
          <p:spPr>
            <a:xfrm>
              <a:off x="319756" y="4765116"/>
              <a:ext cx="2088993" cy="1398994"/>
            </a:xfrm>
            <a:prstGeom prst="rect">
              <a:avLst/>
            </a:prstGeom>
          </p:spPr>
          <p:txBody>
            <a:bodyPr wrap="square" lIns="0">
              <a:spAutoFit/>
            </a:bodyPr>
            <a:lstStyle/>
            <a:p>
              <a:pPr marL="285750" lvl="0" indent="-285750">
                <a:buFont typeface="Arial" panose="020B0604020202020204" pitchFamily="34" charset="0"/>
                <a:buChar char="•"/>
              </a:pPr>
              <a:r>
                <a:rPr lang="fr-FR" sz="1600" dirty="0"/>
                <a:t>Alléger les contrôles des formalités des entreprises</a:t>
              </a:r>
            </a:p>
            <a:p>
              <a:pPr marL="285750" lvl="0" indent="-285750">
                <a:buFont typeface="Arial" panose="020B0604020202020204" pitchFamily="34" charset="0"/>
                <a:buChar char="•"/>
              </a:pPr>
              <a:r>
                <a:rPr lang="fr-FR" sz="1600" dirty="0"/>
                <a:t>Renforcer les contrôles,</a:t>
              </a:r>
            </a:p>
            <a:p>
              <a:pPr marL="285750" indent="-285750">
                <a:buFont typeface="Arial" panose="020B0604020202020204" pitchFamily="34" charset="0"/>
                <a:buChar char="•"/>
              </a:pPr>
              <a:r>
                <a:rPr lang="fr-FR" sz="1600" dirty="0"/>
                <a:t>favoriser la création d’entreprises et la transparence des acteurs économiques français</a:t>
              </a:r>
            </a:p>
          </p:txBody>
        </p:sp>
      </p:grpSp>
      <p:grpSp>
        <p:nvGrpSpPr>
          <p:cNvPr id="33" name="Graphic 62" descr="Open folder">
            <a:extLst>
              <a:ext uri="{FF2B5EF4-FFF2-40B4-BE49-F238E27FC236}">
                <a16:creationId xmlns:a16="http://schemas.microsoft.com/office/drawing/2014/main" id="{455C3ECD-5D5B-4C0C-B412-DC3A7E168EFE}"/>
              </a:ext>
            </a:extLst>
          </p:cNvPr>
          <p:cNvGrpSpPr/>
          <p:nvPr/>
        </p:nvGrpSpPr>
        <p:grpSpPr>
          <a:xfrm>
            <a:off x="6257458" y="3544550"/>
            <a:ext cx="1159313" cy="1159313"/>
            <a:chOff x="5577024" y="3159162"/>
            <a:chExt cx="1033264" cy="1033264"/>
          </a:xfrm>
        </p:grpSpPr>
        <p:sp>
          <p:nvSpPr>
            <p:cNvPr id="34" name="Freeform: Shape 5">
              <a:extLst>
                <a:ext uri="{FF2B5EF4-FFF2-40B4-BE49-F238E27FC236}">
                  <a16:creationId xmlns:a16="http://schemas.microsoft.com/office/drawing/2014/main" id="{F227C9E7-F9DC-4BF6-A030-3B4A03D76B48}"/>
                </a:ext>
              </a:extLst>
            </p:cNvPr>
            <p:cNvSpPr/>
            <p:nvPr/>
          </p:nvSpPr>
          <p:spPr>
            <a:xfrm>
              <a:off x="5673893" y="3374425"/>
              <a:ext cx="753422" cy="570448"/>
            </a:xfrm>
            <a:custGeom>
              <a:avLst/>
              <a:gdLst>
                <a:gd name="connsiteX0" fmla="*/ 214187 w 753421"/>
                <a:gd name="connsiteY0" fmla="*/ 182974 h 570447"/>
                <a:gd name="connsiteX1" fmla="*/ 753422 w 753421"/>
                <a:gd name="connsiteY1" fmla="*/ 182974 h 570447"/>
                <a:gd name="connsiteX2" fmla="*/ 753422 w 753421"/>
                <a:gd name="connsiteY2" fmla="*/ 129158 h 570447"/>
                <a:gd name="connsiteX3" fmla="*/ 710369 w 753421"/>
                <a:gd name="connsiteY3" fmla="*/ 86105 h 570447"/>
                <a:gd name="connsiteX4" fmla="*/ 387474 w 753421"/>
                <a:gd name="connsiteY4" fmla="*/ 86105 h 570447"/>
                <a:gd name="connsiteX5" fmla="*/ 269079 w 753421"/>
                <a:gd name="connsiteY5" fmla="*/ 7534 h 570447"/>
                <a:gd name="connsiteX6" fmla="*/ 245400 w 753421"/>
                <a:gd name="connsiteY6" fmla="*/ 0 h 570447"/>
                <a:gd name="connsiteX7" fmla="*/ 43053 w 753421"/>
                <a:gd name="connsiteY7" fmla="*/ 0 h 570447"/>
                <a:gd name="connsiteX8" fmla="*/ 0 w 753421"/>
                <a:gd name="connsiteY8" fmla="*/ 43053 h 570447"/>
                <a:gd name="connsiteX9" fmla="*/ 0 w 753421"/>
                <a:gd name="connsiteY9" fmla="*/ 570448 h 570447"/>
                <a:gd name="connsiteX10" fmla="*/ 138845 w 753421"/>
                <a:gd name="connsiteY10" fmla="*/ 233561 h 570447"/>
                <a:gd name="connsiteX11" fmla="*/ 214187 w 753421"/>
                <a:gd name="connsiteY11" fmla="*/ 182974 h 57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21" h="570447">
                  <a:moveTo>
                    <a:pt x="214187" y="182974"/>
                  </a:moveTo>
                  <a:lnTo>
                    <a:pt x="753422" y="182974"/>
                  </a:lnTo>
                  <a:lnTo>
                    <a:pt x="753422" y="129158"/>
                  </a:lnTo>
                  <a:cubicBezTo>
                    <a:pt x="753422" y="105479"/>
                    <a:pt x="734048" y="86105"/>
                    <a:pt x="710369" y="86105"/>
                  </a:cubicBezTo>
                  <a:lnTo>
                    <a:pt x="387474" y="86105"/>
                  </a:lnTo>
                  <a:lnTo>
                    <a:pt x="269079" y="7534"/>
                  </a:lnTo>
                  <a:cubicBezTo>
                    <a:pt x="261545" y="3229"/>
                    <a:pt x="254011" y="0"/>
                    <a:pt x="245400" y="0"/>
                  </a:cubicBezTo>
                  <a:lnTo>
                    <a:pt x="43053" y="0"/>
                  </a:lnTo>
                  <a:cubicBezTo>
                    <a:pt x="19374" y="0"/>
                    <a:pt x="0" y="19374"/>
                    <a:pt x="0" y="43053"/>
                  </a:cubicBezTo>
                  <a:lnTo>
                    <a:pt x="0" y="570448"/>
                  </a:lnTo>
                  <a:cubicBezTo>
                    <a:pt x="0" y="572600"/>
                    <a:pt x="138845" y="233561"/>
                    <a:pt x="138845" y="233561"/>
                  </a:cubicBezTo>
                  <a:cubicBezTo>
                    <a:pt x="151761" y="203424"/>
                    <a:pt x="180821" y="182974"/>
                    <a:pt x="214187" y="182974"/>
                  </a:cubicBezTo>
                  <a:close/>
                </a:path>
              </a:pathLst>
            </a:custGeom>
            <a:solidFill>
              <a:schemeClr val="tx1"/>
            </a:solidFill>
            <a:ln w="10716" cap="flat">
              <a:noFill/>
              <a:prstDash val="solid"/>
              <a:miter/>
            </a:ln>
          </p:spPr>
          <p:txBody>
            <a:bodyPr rtlCol="0" anchor="ctr"/>
            <a:lstStyle/>
            <a:p>
              <a:endParaRPr lang="en-US" sz="2020"/>
            </a:p>
          </p:txBody>
        </p:sp>
        <p:sp>
          <p:nvSpPr>
            <p:cNvPr id="35" name="Freeform: Shape 6">
              <a:extLst>
                <a:ext uri="{FF2B5EF4-FFF2-40B4-BE49-F238E27FC236}">
                  <a16:creationId xmlns:a16="http://schemas.microsoft.com/office/drawing/2014/main" id="{535DC5CA-6DB5-435A-816B-6081EC122878}"/>
                </a:ext>
              </a:extLst>
            </p:cNvPr>
            <p:cNvSpPr/>
            <p:nvPr/>
          </p:nvSpPr>
          <p:spPr>
            <a:xfrm>
              <a:off x="5706182" y="3600452"/>
              <a:ext cx="807238" cy="376711"/>
            </a:xfrm>
            <a:custGeom>
              <a:avLst/>
              <a:gdLst>
                <a:gd name="connsiteX0" fmla="*/ 807238 w 807237"/>
                <a:gd name="connsiteY0" fmla="*/ 43053 h 376710"/>
                <a:gd name="connsiteX1" fmla="*/ 768490 w 807237"/>
                <a:gd name="connsiteY1" fmla="*/ 0 h 376710"/>
                <a:gd name="connsiteX2" fmla="*/ 181898 w 807237"/>
                <a:gd name="connsiteY2" fmla="*/ 0 h 376710"/>
                <a:gd name="connsiteX3" fmla="*/ 145303 w 807237"/>
                <a:gd name="connsiteY3" fmla="*/ 23679 h 376710"/>
                <a:gd name="connsiteX4" fmla="*/ 0 w 807237"/>
                <a:gd name="connsiteY4" fmla="*/ 376711 h 376710"/>
                <a:gd name="connsiteX5" fmla="*/ 656553 w 807237"/>
                <a:gd name="connsiteY5" fmla="*/ 376711 h 376710"/>
                <a:gd name="connsiteX6" fmla="*/ 802932 w 807237"/>
                <a:gd name="connsiteY6" fmla="*/ 62426 h 376710"/>
                <a:gd name="connsiteX7" fmla="*/ 807238 w 807237"/>
                <a:gd name="connsiteY7" fmla="*/ 43053 h 376710"/>
                <a:gd name="connsiteX8" fmla="*/ 807238 w 807237"/>
                <a:gd name="connsiteY8" fmla="*/ 43053 h 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237" h="376710">
                  <a:moveTo>
                    <a:pt x="807238" y="43053"/>
                  </a:moveTo>
                  <a:cubicBezTo>
                    <a:pt x="807238" y="20450"/>
                    <a:pt x="791093" y="2153"/>
                    <a:pt x="768490" y="0"/>
                  </a:cubicBezTo>
                  <a:lnTo>
                    <a:pt x="181898" y="0"/>
                  </a:lnTo>
                  <a:cubicBezTo>
                    <a:pt x="165753" y="0"/>
                    <a:pt x="151761" y="9687"/>
                    <a:pt x="145303" y="23679"/>
                  </a:cubicBezTo>
                  <a:lnTo>
                    <a:pt x="0" y="376711"/>
                  </a:lnTo>
                  <a:lnTo>
                    <a:pt x="656553" y="376711"/>
                  </a:lnTo>
                  <a:lnTo>
                    <a:pt x="802932" y="62426"/>
                  </a:lnTo>
                  <a:cubicBezTo>
                    <a:pt x="806161" y="55968"/>
                    <a:pt x="807238" y="49511"/>
                    <a:pt x="807238" y="43053"/>
                  </a:cubicBezTo>
                  <a:lnTo>
                    <a:pt x="807238" y="43053"/>
                  </a:lnTo>
                  <a:close/>
                </a:path>
              </a:pathLst>
            </a:custGeom>
            <a:solidFill>
              <a:schemeClr val="tx1"/>
            </a:solidFill>
            <a:ln w="10716" cap="flat">
              <a:noFill/>
              <a:prstDash val="solid"/>
              <a:miter/>
            </a:ln>
          </p:spPr>
          <p:txBody>
            <a:bodyPr rtlCol="0" anchor="ctr"/>
            <a:lstStyle/>
            <a:p>
              <a:endParaRPr lang="en-US" sz="2020"/>
            </a:p>
          </p:txBody>
        </p:sp>
      </p:grpSp>
      <p:sp>
        <p:nvSpPr>
          <p:cNvPr id="2" name="Titre 1">
            <a:extLst>
              <a:ext uri="{FF2B5EF4-FFF2-40B4-BE49-F238E27FC236}">
                <a16:creationId xmlns:a16="http://schemas.microsoft.com/office/drawing/2014/main" id="{5C428D2D-11CA-4481-A14B-1A4D673F9737}"/>
              </a:ext>
            </a:extLst>
          </p:cNvPr>
          <p:cNvSpPr>
            <a:spLocks noGrp="1"/>
          </p:cNvSpPr>
          <p:nvPr>
            <p:ph type="title"/>
          </p:nvPr>
        </p:nvSpPr>
        <p:spPr/>
        <p:txBody>
          <a:bodyPr/>
          <a:lstStyle/>
          <a:p>
            <a:r>
              <a:rPr lang="fr-FR" dirty="0"/>
              <a:t>Création du Registre National des Entreprises</a:t>
            </a:r>
          </a:p>
        </p:txBody>
      </p:sp>
      <p:sp>
        <p:nvSpPr>
          <p:cNvPr id="36" name="Espace réservé du numéro de diapositive 35">
            <a:extLst>
              <a:ext uri="{FF2B5EF4-FFF2-40B4-BE49-F238E27FC236}">
                <a16:creationId xmlns:a16="http://schemas.microsoft.com/office/drawing/2014/main" id="{59B10784-B8A7-4DA5-87FC-D9507E15ADCB}"/>
              </a:ext>
            </a:extLst>
          </p:cNvPr>
          <p:cNvSpPr>
            <a:spLocks noGrp="1"/>
          </p:cNvSpPr>
          <p:nvPr>
            <p:ph type="sldNum" sz="quarter" idx="11"/>
          </p:nvPr>
        </p:nvSpPr>
        <p:spPr/>
        <p:txBody>
          <a:bodyPr/>
          <a:lstStyle/>
          <a:p>
            <a:fld id="{FD495AF3-2BE3-4F2F-A3F0-65C3F202E4D2}" type="slidenum">
              <a:rPr lang="fr-FR" altLang="fr-FR" smtClean="0"/>
              <a:pPr/>
              <a:t>10</a:t>
            </a:fld>
            <a:endParaRPr lang="fr-FR" altLang="fr-FR" dirty="0"/>
          </a:p>
        </p:txBody>
      </p:sp>
      <p:sp>
        <p:nvSpPr>
          <p:cNvPr id="37" name="Espace réservé du pied de page 36">
            <a:extLst>
              <a:ext uri="{FF2B5EF4-FFF2-40B4-BE49-F238E27FC236}">
                <a16:creationId xmlns:a16="http://schemas.microsoft.com/office/drawing/2014/main" id="{075AD8F8-F64D-4FC0-875A-B52DB6E4EB5E}"/>
              </a:ext>
            </a:extLst>
          </p:cNvPr>
          <p:cNvSpPr>
            <a:spLocks noGrp="1"/>
          </p:cNvSpPr>
          <p:nvPr>
            <p:ph type="ftr" sz="quarter" idx="10"/>
          </p:nvPr>
        </p:nvSpPr>
        <p:spPr/>
        <p:txBody>
          <a:bodyPr/>
          <a:lstStyle/>
          <a:p>
            <a:r>
              <a:rPr lang="fr-FR"/>
              <a:t>ADOM - Evolutions réglementaires - 16 février 2023</a:t>
            </a:r>
          </a:p>
        </p:txBody>
      </p:sp>
    </p:spTree>
    <p:extLst>
      <p:ext uri="{BB962C8B-B14F-4D97-AF65-F5344CB8AC3E}">
        <p14:creationId xmlns:p14="http://schemas.microsoft.com/office/powerpoint/2010/main" val="84174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33801A-8F39-4B05-B861-3B0CAE221493}"/>
              </a:ext>
            </a:extLst>
          </p:cNvPr>
          <p:cNvSpPr>
            <a:spLocks noGrp="1"/>
          </p:cNvSpPr>
          <p:nvPr>
            <p:ph type="body" sz="quarter" idx="12"/>
          </p:nvPr>
        </p:nvSpPr>
        <p:spPr/>
        <p:txBody>
          <a:bodyPr>
            <a:normAutofit fontScale="92500" lnSpcReduction="20000"/>
          </a:bodyPr>
          <a:lstStyle/>
          <a:p>
            <a:r>
              <a:rPr lang="fr-FR" dirty="0"/>
              <a:t>Impact du contexte économique et financier sur l’arrêté des comptes 2022</a:t>
            </a:r>
          </a:p>
        </p:txBody>
      </p:sp>
      <p:sp>
        <p:nvSpPr>
          <p:cNvPr id="3" name="Espace réservé du pied de page 2">
            <a:extLst>
              <a:ext uri="{FF2B5EF4-FFF2-40B4-BE49-F238E27FC236}">
                <a16:creationId xmlns:a16="http://schemas.microsoft.com/office/drawing/2014/main" id="{9A6F0AC4-3102-4227-B555-6A12FCA32844}"/>
              </a:ext>
            </a:extLst>
          </p:cNvPr>
          <p:cNvSpPr>
            <a:spLocks noGrp="1"/>
          </p:cNvSpPr>
          <p:nvPr>
            <p:ph type="ftr" sz="quarter" idx="13"/>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49F8537-5C34-499E-995C-FAC3AF51F0C9}"/>
              </a:ext>
            </a:extLst>
          </p:cNvPr>
          <p:cNvSpPr>
            <a:spLocks noGrp="1"/>
          </p:cNvSpPr>
          <p:nvPr>
            <p:ph type="sldNum" sz="quarter" idx="14"/>
          </p:nvPr>
        </p:nvSpPr>
        <p:spPr/>
        <p:txBody>
          <a:bodyPr/>
          <a:lstStyle/>
          <a:p>
            <a:fld id="{FD495AF3-2BE3-4F2F-A3F0-65C3F202E4D2}" type="slidenum">
              <a:rPr lang="fr-FR" altLang="fr-FR" smtClean="0"/>
              <a:pPr/>
              <a:t>11</a:t>
            </a:fld>
            <a:endParaRPr lang="fr-FR" altLang="fr-FR" dirty="0"/>
          </a:p>
        </p:txBody>
      </p:sp>
    </p:spTree>
    <p:extLst>
      <p:ext uri="{BB962C8B-B14F-4D97-AF65-F5344CB8AC3E}">
        <p14:creationId xmlns:p14="http://schemas.microsoft.com/office/powerpoint/2010/main" val="200485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816968-84CE-4028-B20F-7FD39F75C65D}"/>
              </a:ext>
            </a:extLst>
          </p:cNvPr>
          <p:cNvSpPr>
            <a:spLocks noGrp="1"/>
          </p:cNvSpPr>
          <p:nvPr>
            <p:ph sz="quarter" idx="24"/>
          </p:nvPr>
        </p:nvSpPr>
        <p:spPr>
          <a:xfrm>
            <a:off x="372681" y="1676397"/>
            <a:ext cx="12821063" cy="3806650"/>
          </a:xfrm>
        </p:spPr>
        <p:txBody>
          <a:bodyPr/>
          <a:lstStyle/>
          <a:p>
            <a:pPr lvl="0">
              <a:spcBef>
                <a:spcPts val="600"/>
              </a:spcBef>
            </a:pPr>
            <a:r>
              <a:rPr lang="fr-FR" dirty="0"/>
              <a:t>Conflit en Ukraine dont le risque de crédit peut être plus facilement mise en cause,</a:t>
            </a:r>
          </a:p>
          <a:p>
            <a:pPr lvl="0">
              <a:spcBef>
                <a:spcPts val="600"/>
              </a:spcBef>
            </a:pPr>
            <a:r>
              <a:rPr lang="fr-FR" dirty="0"/>
              <a:t>Impact de l’inflation qui atteint 6, 20 % fin octobre 2022 et probablement 6,60 % fin 2022. Le cout de l’énergie est particulièrement impacté (+ 22,70 % à aout 2022),</a:t>
            </a:r>
          </a:p>
          <a:p>
            <a:pPr lvl="0">
              <a:spcBef>
                <a:spcPts val="600"/>
              </a:spcBef>
            </a:pPr>
            <a:r>
              <a:rPr lang="fr-FR" dirty="0"/>
              <a:t>Taux de rendement des placements souvent inférieurs au taux d’inflation actuellement observé,</a:t>
            </a:r>
          </a:p>
          <a:p>
            <a:pPr lvl="0">
              <a:spcBef>
                <a:spcPts val="600"/>
              </a:spcBef>
            </a:pPr>
            <a:r>
              <a:rPr lang="fr-FR" dirty="0"/>
              <a:t>Baisse de la valeur de marché des obligations (forte baisse des PV latents à fin juin 2022),</a:t>
            </a:r>
          </a:p>
          <a:p>
            <a:pPr lvl="0">
              <a:spcBef>
                <a:spcPts val="600"/>
              </a:spcBef>
            </a:pPr>
            <a:r>
              <a:rPr lang="fr-FR" dirty="0"/>
              <a:t>Baisse des marchés actions, rebond en aout mais début novembre en deçà du niveau à fin juin,</a:t>
            </a:r>
          </a:p>
          <a:p>
            <a:pPr lvl="0">
              <a:spcBef>
                <a:spcPts val="600"/>
              </a:spcBef>
            </a:pPr>
            <a:r>
              <a:rPr lang="fr-FR" dirty="0"/>
              <a:t>Les provisions pour frais de gestion devront également intégrer les effets de l’inflation sur le cout des salaires et des services,</a:t>
            </a:r>
          </a:p>
          <a:p>
            <a:pPr lvl="0">
              <a:spcBef>
                <a:spcPts val="600"/>
              </a:spcBef>
            </a:pPr>
            <a:r>
              <a:rPr lang="fr-FR" dirty="0"/>
              <a:t>Renchérissement du cout du crédit et fragilisation du marché de l’immobilier d’habitation qui avait résisté à la crise de la COVID-19.</a:t>
            </a:r>
          </a:p>
        </p:txBody>
      </p:sp>
      <p:sp>
        <p:nvSpPr>
          <p:cNvPr id="3" name="Titre 2">
            <a:extLst>
              <a:ext uri="{FF2B5EF4-FFF2-40B4-BE49-F238E27FC236}">
                <a16:creationId xmlns:a16="http://schemas.microsoft.com/office/drawing/2014/main" id="{E83391CF-D00F-485A-BEA3-7CE1FC72AB52}"/>
              </a:ext>
            </a:extLst>
          </p:cNvPr>
          <p:cNvSpPr>
            <a:spLocks noGrp="1"/>
          </p:cNvSpPr>
          <p:nvPr>
            <p:ph type="title"/>
          </p:nvPr>
        </p:nvSpPr>
        <p:spPr/>
        <p:txBody>
          <a:bodyPr/>
          <a:lstStyle/>
          <a:p>
            <a:r>
              <a:rPr lang="fr-FR" dirty="0"/>
              <a:t>Contexte macroéconomique</a:t>
            </a:r>
          </a:p>
        </p:txBody>
      </p:sp>
      <p:sp>
        <p:nvSpPr>
          <p:cNvPr id="4" name="Espace réservé du pied de page 3">
            <a:extLst>
              <a:ext uri="{FF2B5EF4-FFF2-40B4-BE49-F238E27FC236}">
                <a16:creationId xmlns:a16="http://schemas.microsoft.com/office/drawing/2014/main" id="{8BC35C10-9258-4E8B-8BED-21B3C4A50191}"/>
              </a:ext>
            </a:extLst>
          </p:cNvPr>
          <p:cNvSpPr>
            <a:spLocks noGrp="1"/>
          </p:cNvSpPr>
          <p:nvPr>
            <p:ph type="ftr" sz="quarter" idx="10"/>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28EE8151-F64F-4A17-AC4F-84E2475489FD}"/>
              </a:ext>
            </a:extLst>
          </p:cNvPr>
          <p:cNvSpPr>
            <a:spLocks noGrp="1"/>
          </p:cNvSpPr>
          <p:nvPr>
            <p:ph type="sldNum" sz="quarter" idx="11"/>
          </p:nvPr>
        </p:nvSpPr>
        <p:spPr/>
        <p:txBody>
          <a:bodyPr/>
          <a:lstStyle/>
          <a:p>
            <a:fld id="{EDD6480A-B622-4752-BDD4-14C508620FA8}" type="slidenum">
              <a:rPr lang="fr-FR" smtClean="0"/>
              <a:pPr/>
              <a:t>12</a:t>
            </a:fld>
            <a:endParaRPr lang="fr-FR" dirty="0"/>
          </a:p>
        </p:txBody>
      </p:sp>
      <p:sp>
        <p:nvSpPr>
          <p:cNvPr id="6" name="Espace réservé du texte 5">
            <a:extLst>
              <a:ext uri="{FF2B5EF4-FFF2-40B4-BE49-F238E27FC236}">
                <a16:creationId xmlns:a16="http://schemas.microsoft.com/office/drawing/2014/main" id="{79157789-67FB-43F5-B086-F84A8C0438A6}"/>
              </a:ext>
            </a:extLst>
          </p:cNvPr>
          <p:cNvSpPr>
            <a:spLocks noGrp="1"/>
          </p:cNvSpPr>
          <p:nvPr>
            <p:ph type="body" sz="quarter" idx="23"/>
          </p:nvPr>
        </p:nvSpPr>
        <p:spPr>
          <a:xfrm>
            <a:off x="360303" y="1304021"/>
            <a:ext cx="12846461" cy="361576"/>
          </a:xfrm>
        </p:spPr>
        <p:txBody>
          <a:bodyPr/>
          <a:lstStyle/>
          <a:p>
            <a:r>
              <a:rPr lang="fr-FR" dirty="0"/>
              <a:t>Eléments de contexte</a:t>
            </a:r>
          </a:p>
        </p:txBody>
      </p:sp>
      <p:sp>
        <p:nvSpPr>
          <p:cNvPr id="9" name="Espace réservé du contenu 8">
            <a:extLst>
              <a:ext uri="{FF2B5EF4-FFF2-40B4-BE49-F238E27FC236}">
                <a16:creationId xmlns:a16="http://schemas.microsoft.com/office/drawing/2014/main" id="{75308CE1-0985-4339-8B0B-EFDBA65A2483}"/>
              </a:ext>
            </a:extLst>
          </p:cNvPr>
          <p:cNvSpPr>
            <a:spLocks noGrp="1"/>
          </p:cNvSpPr>
          <p:nvPr>
            <p:ph sz="quarter" idx="16"/>
          </p:nvPr>
        </p:nvSpPr>
        <p:spPr>
          <a:xfrm>
            <a:off x="385059" y="5856110"/>
            <a:ext cx="6132437" cy="1268848"/>
          </a:xfrm>
          <a:ln w="28575"/>
        </p:spPr>
        <p:style>
          <a:lnRef idx="2">
            <a:schemeClr val="accent2"/>
          </a:lnRef>
          <a:fillRef idx="1">
            <a:schemeClr val="lt1"/>
          </a:fillRef>
          <a:effectRef idx="0">
            <a:schemeClr val="accent2"/>
          </a:effectRef>
          <a:fontRef idx="minor">
            <a:schemeClr val="dk1"/>
          </a:fontRef>
        </p:style>
        <p:txBody>
          <a:bodyPr anchor="ctr" anchorCtr="0"/>
          <a:lstStyle/>
          <a:p>
            <a:pPr marL="85725" indent="0" algn="ctr">
              <a:buNone/>
            </a:pPr>
            <a:r>
              <a:rPr lang="fr-FR" sz="2400" b="1" dirty="0">
                <a:solidFill>
                  <a:schemeClr val="bg2">
                    <a:lumMod val="50000"/>
                  </a:schemeClr>
                </a:solidFill>
              </a:rPr>
              <a:t>Provision pour dépréciation des actifs</a:t>
            </a:r>
          </a:p>
          <a:p>
            <a:pPr marL="85725" indent="0" algn="ctr">
              <a:buNone/>
            </a:pPr>
            <a:endParaRPr lang="fr-FR" sz="2400" b="1" dirty="0">
              <a:solidFill>
                <a:schemeClr val="bg2">
                  <a:lumMod val="50000"/>
                </a:schemeClr>
              </a:solidFill>
            </a:endParaRPr>
          </a:p>
        </p:txBody>
      </p:sp>
      <p:sp>
        <p:nvSpPr>
          <p:cNvPr id="10" name="Espace réservé du texte 9">
            <a:extLst>
              <a:ext uri="{FF2B5EF4-FFF2-40B4-BE49-F238E27FC236}">
                <a16:creationId xmlns:a16="http://schemas.microsoft.com/office/drawing/2014/main" id="{323B6696-4057-4972-BF79-9077CCA17AB2}"/>
              </a:ext>
            </a:extLst>
          </p:cNvPr>
          <p:cNvSpPr>
            <a:spLocks noGrp="1"/>
          </p:cNvSpPr>
          <p:nvPr>
            <p:ph type="body" sz="quarter" idx="22"/>
          </p:nvPr>
        </p:nvSpPr>
        <p:spPr>
          <a:xfrm rot="5400000">
            <a:off x="6631827" y="3052531"/>
            <a:ext cx="302769" cy="4573429"/>
          </a:xfrm>
        </p:spPr>
        <p:txBody>
          <a:bodyPr/>
          <a:lstStyle/>
          <a:p>
            <a:endParaRPr lang="fr-FR" dirty="0"/>
          </a:p>
        </p:txBody>
      </p:sp>
      <p:sp>
        <p:nvSpPr>
          <p:cNvPr id="12" name="Espace réservé du texte 11">
            <a:extLst>
              <a:ext uri="{FF2B5EF4-FFF2-40B4-BE49-F238E27FC236}">
                <a16:creationId xmlns:a16="http://schemas.microsoft.com/office/drawing/2014/main" id="{BCDBF43A-A08F-4D3E-9F22-3AD6069C9624}"/>
              </a:ext>
            </a:extLst>
          </p:cNvPr>
          <p:cNvSpPr>
            <a:spLocks noGrp="1"/>
          </p:cNvSpPr>
          <p:nvPr>
            <p:ph type="body" sz="quarter" idx="31"/>
          </p:nvPr>
        </p:nvSpPr>
        <p:spPr>
          <a:xfrm>
            <a:off x="389550" y="5417425"/>
            <a:ext cx="6132436" cy="383557"/>
          </a:xfrm>
        </p:spPr>
        <p:txBody>
          <a:bodyPr/>
          <a:lstStyle/>
          <a:p>
            <a:r>
              <a:rPr lang="fr-FR" dirty="0"/>
              <a:t>Zoom Impacts potentiels arrêté des comptes 2022</a:t>
            </a:r>
          </a:p>
        </p:txBody>
      </p:sp>
      <p:sp>
        <p:nvSpPr>
          <p:cNvPr id="13" name="Espace réservé du contenu 8">
            <a:extLst>
              <a:ext uri="{FF2B5EF4-FFF2-40B4-BE49-F238E27FC236}">
                <a16:creationId xmlns:a16="http://schemas.microsoft.com/office/drawing/2014/main" id="{CC45CFA1-7D8C-47A6-9A6D-630B56D8351E}"/>
              </a:ext>
            </a:extLst>
          </p:cNvPr>
          <p:cNvSpPr txBox="1">
            <a:spLocks/>
          </p:cNvSpPr>
          <p:nvPr/>
        </p:nvSpPr>
        <p:spPr bwMode="auto">
          <a:xfrm>
            <a:off x="7074327" y="5859116"/>
            <a:ext cx="6132437" cy="1268848"/>
          </a:xfrm>
          <a:prstGeom prst="rect">
            <a:avLst/>
          </a:prstGeom>
          <a:ln w="28575">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anchor="ctr" anchorCtr="0" compatLnSpc="1">
            <a:prstTxWarp prst="textNoShape">
              <a:avLst/>
            </a:prstTxWarp>
          </a:bodyPr>
          <a:lstStyle>
            <a:lvl1pPr marL="361950" marR="0" indent="-276225" algn="just" defTabSz="1023179" rtl="0" eaLnBrk="1" fontAlgn="auto" latinLnBrk="0" hangingPunct="1">
              <a:lnSpc>
                <a:spcPct val="100000"/>
              </a:lnSpc>
              <a:spcBef>
                <a:spcPts val="0"/>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0"/>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0"/>
              </a:spcBef>
              <a:spcAft>
                <a:spcPts val="0"/>
              </a:spcAft>
              <a:buClrTx/>
              <a:buSzTx/>
              <a:buFont typeface="Wingdings" panose="05000000000000000000" pitchFamily="2" charset="2"/>
              <a:buChar char="ü"/>
              <a:tabLst/>
              <a:defRPr lang="fr-FR" sz="1200" baseline="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85725" indent="0" algn="ctr">
              <a:buNone/>
            </a:pPr>
            <a:r>
              <a:rPr lang="fr-FR" sz="2400" b="1" dirty="0">
                <a:solidFill>
                  <a:schemeClr val="bg2">
                    <a:lumMod val="50000"/>
                  </a:schemeClr>
                </a:solidFill>
              </a:rPr>
              <a:t>Provision pour risque d’exigibilité (PRE)</a:t>
            </a:r>
          </a:p>
          <a:p>
            <a:pPr marL="85725" indent="0" algn="ctr">
              <a:buNone/>
            </a:pPr>
            <a:endParaRPr lang="fr-FR" sz="2400" b="1" dirty="0">
              <a:solidFill>
                <a:schemeClr val="bg2">
                  <a:lumMod val="50000"/>
                </a:schemeClr>
              </a:solidFill>
            </a:endParaRPr>
          </a:p>
        </p:txBody>
      </p:sp>
    </p:spTree>
    <p:extLst>
      <p:ext uri="{BB962C8B-B14F-4D97-AF65-F5344CB8AC3E}">
        <p14:creationId xmlns:p14="http://schemas.microsoft.com/office/powerpoint/2010/main" val="368343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2B03C11-AE29-4A1E-88D8-F79D015513C1}"/>
              </a:ext>
            </a:extLst>
          </p:cNvPr>
          <p:cNvSpPr>
            <a:spLocks noGrp="1"/>
          </p:cNvSpPr>
          <p:nvPr>
            <p:ph sz="quarter" idx="12"/>
          </p:nvPr>
        </p:nvSpPr>
        <p:spPr/>
        <p:txBody>
          <a:bodyPr/>
          <a:lstStyle/>
          <a:p>
            <a:pPr lvl="0"/>
            <a:r>
              <a:rPr lang="fr-FR" b="1" dirty="0"/>
              <a:t>Article R343-9 du code des assurances (renvoi de l’article R.222.-8-1 du code de la mutualité) Placements amortissables</a:t>
            </a:r>
            <a:endParaRPr lang="fr-FR" dirty="0"/>
          </a:p>
          <a:p>
            <a:r>
              <a:rPr lang="fr-FR" sz="1400" dirty="0"/>
              <a:t>Les valeurs amortissables énumérées aux 1°, 2°, 2° bis et 2° ter de l'article R. 332-2, autres que les obligations et les parts indexées les parts de fonds communs de créance et les titres participatifs sont inscrites à leur prix d'achat hors intérêts courus à la date d'acquisition. Les modalités de détermination de ce prix d'achat, de l'amortissement, sur la durée résiduelle des titres, de la différence entre leur prix d'achat et leur prix de remboursement ainsi que les modalités de dépréciation à constater à l'inventaire, lorsqu'il y a lieu de considérer que le débiteur ne sera pas en mesure de respecter ses engagements, soit pour le paiement des intérêts, soit pour le remboursement du principal, sont définies dans un règlement de l'Autorité des normes comptables.</a:t>
            </a:r>
          </a:p>
          <a:p>
            <a:r>
              <a:rPr lang="fr-FR" sz="1400" dirty="0"/>
              <a:t>Le présent article s'applique également aux obligations indexées sur le niveau général des prix d'un pays ou d'un ensemble de pays dont la devise est celle dans laquelle sont libellées ces obligations, avec garantie de remboursement au pair. Ces obligations sont soit émises par une personne morale de droit privé ayant son siège social sur le territoire d'un Etat membre de l'Organisation de coopération et de développement économiques et négociées sur un marché reconnu, soit émises ou garanties par un Etat, un organisme ou une collectivité publics mentionnés au 1° du A de l'article R. 332-2, soit celles dont le débiteur est un établissement public national de l'un des Etats membres de l'Union européenne.</a:t>
            </a:r>
          </a:p>
          <a:p>
            <a:r>
              <a:rPr lang="fr-FR" sz="1400" dirty="0"/>
              <a:t>Par dérogation aux dispositions des précédents alinéas, les obligations convertibles en actions, lorsqu'elles présentent à l'achat un taux actuariel négatif, ce taux étant calculé sans prise en compte de l'exercice de l'option, peuvent être comptabilisées conformément à l'article R. 343-10.</a:t>
            </a:r>
          </a:p>
          <a:p>
            <a:pPr marL="85725" indent="0">
              <a:buNone/>
            </a:pPr>
            <a:endParaRPr lang="fr-FR" sz="1400" dirty="0"/>
          </a:p>
          <a:p>
            <a:pPr>
              <a:spcBef>
                <a:spcPts val="600"/>
              </a:spcBef>
            </a:pPr>
            <a:r>
              <a:rPr lang="fr-FR" b="1" dirty="0"/>
              <a:t>Il s’agit donc principalement des obligations et placements assimilés</a:t>
            </a:r>
          </a:p>
          <a:p>
            <a:endParaRPr lang="fr-FR" dirty="0"/>
          </a:p>
        </p:txBody>
      </p:sp>
      <p:sp>
        <p:nvSpPr>
          <p:cNvPr id="3" name="Espace réservé du contenu 2">
            <a:extLst>
              <a:ext uri="{FF2B5EF4-FFF2-40B4-BE49-F238E27FC236}">
                <a16:creationId xmlns:a16="http://schemas.microsoft.com/office/drawing/2014/main" id="{BAA4129A-61AE-4E8A-B02C-385CB5696E31}"/>
              </a:ext>
            </a:extLst>
          </p:cNvPr>
          <p:cNvSpPr>
            <a:spLocks noGrp="1"/>
          </p:cNvSpPr>
          <p:nvPr>
            <p:ph sz="quarter" idx="13"/>
          </p:nvPr>
        </p:nvSpPr>
        <p:spPr/>
        <p:txBody>
          <a:bodyPr/>
          <a:lstStyle/>
          <a:p>
            <a:pPr lvl="0"/>
            <a:r>
              <a:rPr lang="fr-FR" b="1" dirty="0"/>
              <a:t>Article R343-10 du code des assurances (renvoi de l’article R.222.-8-1 du code de la mutualité) Placements non amortissables</a:t>
            </a:r>
            <a:endParaRPr lang="fr-FR" dirty="0"/>
          </a:p>
          <a:p>
            <a:r>
              <a:rPr lang="fr-FR" dirty="0"/>
              <a:t>A l'exception des valeurs inscrites conformément à l'article R. 343-9, les placements sont inscrits au bilan sur la base du prix d'achat ou de revient, hors intérêts courus le cas échéant. Les modalités de détermination de ce prix d'achat ou de revient ainsi que celles relatives à la détermination des dépréciations, lesquelles ne sont constatées que lorsqu'elles présentent un caractère durable, sont définies dans un règlement de l'Autorité des normes comptables.</a:t>
            </a:r>
          </a:p>
          <a:p>
            <a:pPr marL="85725" indent="0">
              <a:buNone/>
            </a:pPr>
            <a:endParaRPr lang="fr-FR" dirty="0"/>
          </a:p>
          <a:p>
            <a:pPr marL="85725" indent="0">
              <a:buNone/>
            </a:pPr>
            <a:endParaRPr lang="fr-FR" dirty="0"/>
          </a:p>
          <a:p>
            <a:pPr marL="85725" indent="0">
              <a:buNone/>
            </a:pPr>
            <a:endParaRPr lang="fr-FR" dirty="0"/>
          </a:p>
          <a:p>
            <a:pPr marL="85725" indent="0">
              <a:buNone/>
            </a:pPr>
            <a:endParaRPr lang="fr-FR" dirty="0"/>
          </a:p>
          <a:p>
            <a:pPr>
              <a:spcBef>
                <a:spcPts val="1800"/>
              </a:spcBef>
            </a:pPr>
            <a:r>
              <a:rPr lang="fr-FR" b="1" dirty="0"/>
              <a:t>Il s’agit donc de tous les autres placements hors ceux énoncés dans l’article R343-09.</a:t>
            </a:r>
          </a:p>
          <a:p>
            <a:endParaRPr lang="fr-FR" dirty="0"/>
          </a:p>
        </p:txBody>
      </p:sp>
      <p:sp>
        <p:nvSpPr>
          <p:cNvPr id="4" name="Titre 3">
            <a:extLst>
              <a:ext uri="{FF2B5EF4-FFF2-40B4-BE49-F238E27FC236}">
                <a16:creationId xmlns:a16="http://schemas.microsoft.com/office/drawing/2014/main" id="{A3C93B60-50FD-45C4-A056-ED9A3DC5CD79}"/>
              </a:ext>
            </a:extLst>
          </p:cNvPr>
          <p:cNvSpPr>
            <a:spLocks noGrp="1"/>
          </p:cNvSpPr>
          <p:nvPr>
            <p:ph type="title"/>
          </p:nvPr>
        </p:nvSpPr>
        <p:spPr/>
        <p:txBody>
          <a:bodyPr/>
          <a:lstStyle/>
          <a:p>
            <a:r>
              <a:rPr lang="fr-FR" dirty="0"/>
              <a:t>Provision pour dépréciation d’actifs : Rappels réglementation</a:t>
            </a:r>
          </a:p>
        </p:txBody>
      </p:sp>
      <p:sp>
        <p:nvSpPr>
          <p:cNvPr id="5" name="Espace réservé du pied de page 4">
            <a:extLst>
              <a:ext uri="{FF2B5EF4-FFF2-40B4-BE49-F238E27FC236}">
                <a16:creationId xmlns:a16="http://schemas.microsoft.com/office/drawing/2014/main" id="{BE3E6491-3510-4897-A97C-C5DE1FA490E4}"/>
              </a:ext>
            </a:extLst>
          </p:cNvPr>
          <p:cNvSpPr>
            <a:spLocks noGrp="1"/>
          </p:cNvSpPr>
          <p:nvPr>
            <p:ph type="ftr" sz="quarter" idx="14"/>
          </p:nvPr>
        </p:nvSpPr>
        <p:spPr/>
        <p:txBody>
          <a:bodyPr/>
          <a:lstStyle/>
          <a:p>
            <a:r>
              <a:rPr lang="fr-FR"/>
              <a:t>ADOM - Evolutions réglementaires - 16 février 2023</a:t>
            </a:r>
          </a:p>
        </p:txBody>
      </p:sp>
      <p:sp>
        <p:nvSpPr>
          <p:cNvPr id="6" name="Espace réservé du numéro de diapositive 5">
            <a:extLst>
              <a:ext uri="{FF2B5EF4-FFF2-40B4-BE49-F238E27FC236}">
                <a16:creationId xmlns:a16="http://schemas.microsoft.com/office/drawing/2014/main" id="{9F91E769-27F2-4D5D-8104-EEE7BD781978}"/>
              </a:ext>
            </a:extLst>
          </p:cNvPr>
          <p:cNvSpPr>
            <a:spLocks noGrp="1"/>
          </p:cNvSpPr>
          <p:nvPr>
            <p:ph type="sldNum" sz="quarter" idx="15"/>
          </p:nvPr>
        </p:nvSpPr>
        <p:spPr/>
        <p:txBody>
          <a:bodyPr/>
          <a:lstStyle/>
          <a:p>
            <a:fld id="{FD495AF3-2BE3-4F2F-A3F0-65C3F202E4D2}" type="slidenum">
              <a:rPr lang="fr-FR" altLang="fr-FR" smtClean="0"/>
              <a:pPr/>
              <a:t>13</a:t>
            </a:fld>
            <a:endParaRPr lang="fr-FR" altLang="fr-FR" dirty="0"/>
          </a:p>
        </p:txBody>
      </p:sp>
      <p:pic>
        <p:nvPicPr>
          <p:cNvPr id="7" name="Image 6">
            <a:extLst>
              <a:ext uri="{FF2B5EF4-FFF2-40B4-BE49-F238E27FC236}">
                <a16:creationId xmlns:a16="http://schemas.microsoft.com/office/drawing/2014/main" id="{774E8EB4-34B3-4703-B4D4-3F67BC817C42}"/>
              </a:ext>
            </a:extLst>
          </p:cNvPr>
          <p:cNvPicPr>
            <a:picLocks noChangeAspect="1"/>
          </p:cNvPicPr>
          <p:nvPr/>
        </p:nvPicPr>
        <p:blipFill>
          <a:blip r:embed="rId2"/>
          <a:stretch>
            <a:fillRect/>
          </a:stretch>
        </p:blipFill>
        <p:spPr>
          <a:xfrm>
            <a:off x="10769602" y="166398"/>
            <a:ext cx="1337935" cy="934030"/>
          </a:xfrm>
          <a:prstGeom prst="rect">
            <a:avLst/>
          </a:prstGeom>
        </p:spPr>
      </p:pic>
    </p:spTree>
    <p:extLst>
      <p:ext uri="{BB962C8B-B14F-4D97-AF65-F5344CB8AC3E}">
        <p14:creationId xmlns:p14="http://schemas.microsoft.com/office/powerpoint/2010/main" val="194428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BBB85-C934-4178-B4E0-CEF6FDD7E4B2}"/>
              </a:ext>
            </a:extLst>
          </p:cNvPr>
          <p:cNvSpPr>
            <a:spLocks noGrp="1"/>
          </p:cNvSpPr>
          <p:nvPr>
            <p:ph type="title"/>
          </p:nvPr>
        </p:nvSpPr>
        <p:spPr/>
        <p:txBody>
          <a:bodyPr/>
          <a:lstStyle/>
          <a:p>
            <a:r>
              <a:rPr lang="fr-FR" dirty="0"/>
              <a:t>Provision pour dépréciation d’actifs : Modalités de dépréciation</a:t>
            </a:r>
          </a:p>
        </p:txBody>
      </p:sp>
      <p:sp>
        <p:nvSpPr>
          <p:cNvPr id="4" name="Espace réservé du pied de page 3">
            <a:extLst>
              <a:ext uri="{FF2B5EF4-FFF2-40B4-BE49-F238E27FC236}">
                <a16:creationId xmlns:a16="http://schemas.microsoft.com/office/drawing/2014/main" id="{9B4CF1A3-5FBD-45DA-8B05-103655C760C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40534D2-A9C3-4B17-9024-31527BB02E10}"/>
              </a:ext>
            </a:extLst>
          </p:cNvPr>
          <p:cNvSpPr>
            <a:spLocks noGrp="1"/>
          </p:cNvSpPr>
          <p:nvPr>
            <p:ph type="sldNum" sz="quarter" idx="13"/>
          </p:nvPr>
        </p:nvSpPr>
        <p:spPr/>
        <p:txBody>
          <a:bodyPr/>
          <a:lstStyle/>
          <a:p>
            <a:fld id="{FD495AF3-2BE3-4F2F-A3F0-65C3F202E4D2}" type="slidenum">
              <a:rPr lang="fr-FR" altLang="fr-FR" smtClean="0"/>
              <a:pPr/>
              <a:t>14</a:t>
            </a:fld>
            <a:endParaRPr lang="fr-FR" altLang="fr-FR" dirty="0"/>
          </a:p>
        </p:txBody>
      </p:sp>
      <p:pic>
        <p:nvPicPr>
          <p:cNvPr id="6" name="Image 5">
            <a:extLst>
              <a:ext uri="{FF2B5EF4-FFF2-40B4-BE49-F238E27FC236}">
                <a16:creationId xmlns:a16="http://schemas.microsoft.com/office/drawing/2014/main" id="{B08DAE28-E11E-49E3-A4F6-636CC5981F25}"/>
              </a:ext>
            </a:extLst>
          </p:cNvPr>
          <p:cNvPicPr>
            <a:picLocks noChangeAspect="1"/>
          </p:cNvPicPr>
          <p:nvPr/>
        </p:nvPicPr>
        <p:blipFill>
          <a:blip r:embed="rId2"/>
          <a:stretch>
            <a:fillRect/>
          </a:stretch>
        </p:blipFill>
        <p:spPr>
          <a:xfrm>
            <a:off x="662781" y="1481137"/>
            <a:ext cx="12353925" cy="5391150"/>
          </a:xfrm>
          <a:prstGeom prst="rect">
            <a:avLst/>
          </a:prstGeom>
        </p:spPr>
      </p:pic>
      <p:sp>
        <p:nvSpPr>
          <p:cNvPr id="7" name="Rectangle 6">
            <a:extLst>
              <a:ext uri="{FF2B5EF4-FFF2-40B4-BE49-F238E27FC236}">
                <a16:creationId xmlns:a16="http://schemas.microsoft.com/office/drawing/2014/main" id="{EB84D1A2-C9FB-457D-98E5-AA5FAC4D8B7E}"/>
              </a:ext>
            </a:extLst>
          </p:cNvPr>
          <p:cNvSpPr/>
          <p:nvPr/>
        </p:nvSpPr>
        <p:spPr bwMode="auto">
          <a:xfrm>
            <a:off x="804231" y="6408738"/>
            <a:ext cx="495759" cy="432737"/>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323DCA08-3976-47E3-89D5-A69A6F0F9312}"/>
              </a:ext>
            </a:extLst>
          </p:cNvPr>
          <p:cNvSpPr/>
          <p:nvPr/>
        </p:nvSpPr>
        <p:spPr bwMode="auto">
          <a:xfrm>
            <a:off x="11852313" y="6344769"/>
            <a:ext cx="1305843" cy="694734"/>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9" name="ZoneTexte 8">
            <a:extLst>
              <a:ext uri="{FF2B5EF4-FFF2-40B4-BE49-F238E27FC236}">
                <a16:creationId xmlns:a16="http://schemas.microsoft.com/office/drawing/2014/main" id="{68FE1583-D202-4141-8DC7-420B4C0C5559}"/>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amortissables (art R343-09)</a:t>
            </a:r>
            <a:endParaRPr lang="fr-FR" dirty="0"/>
          </a:p>
        </p:txBody>
      </p:sp>
    </p:spTree>
    <p:extLst>
      <p:ext uri="{BB962C8B-B14F-4D97-AF65-F5344CB8AC3E}">
        <p14:creationId xmlns:p14="http://schemas.microsoft.com/office/powerpoint/2010/main" val="398165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E429A82-A0DE-4FB8-9DD8-6D94230AAC07}"/>
              </a:ext>
            </a:extLst>
          </p:cNvPr>
          <p:cNvSpPr>
            <a:spLocks noGrp="1"/>
          </p:cNvSpPr>
          <p:nvPr>
            <p:ph sz="quarter" idx="11"/>
          </p:nvPr>
        </p:nvSpPr>
        <p:spPr>
          <a:xfrm>
            <a:off x="815250" y="4001774"/>
            <a:ext cx="11574264" cy="2038120"/>
          </a:xfrm>
        </p:spPr>
        <p:txBody>
          <a:bodyPr/>
          <a:lstStyle/>
          <a:p>
            <a:r>
              <a:rPr lang="fr-FR" sz="1800" dirty="0"/>
              <a:t>Lorsque le risque de crédit est avéré, la dépréciation correspond à la différence entre les flux contractuels initiaux - minoré des flux déjà encaissés- et les flux prévisionnels actualisés au taux effectif d’origine.</a:t>
            </a:r>
          </a:p>
          <a:p>
            <a:r>
              <a:rPr lang="fr-FR" sz="1800" dirty="0"/>
              <a:t>Si les flux ne peuvent pas être estimés de façon fiable, la dépréciation correspond à la différence entre la valeur comptable et les flux de trésorerie estimés actualisés au taux d’intérêt effectif d’origine corrigé de l’augmentation de la marge d’intérêt par rapport aux taux sans risque depuis l’origine.</a:t>
            </a:r>
          </a:p>
          <a:p>
            <a:endParaRPr lang="fr-FR" sz="1800" dirty="0"/>
          </a:p>
        </p:txBody>
      </p:sp>
      <p:sp>
        <p:nvSpPr>
          <p:cNvPr id="3" name="Titre 2">
            <a:extLst>
              <a:ext uri="{FF2B5EF4-FFF2-40B4-BE49-F238E27FC236}">
                <a16:creationId xmlns:a16="http://schemas.microsoft.com/office/drawing/2014/main" id="{640A7670-48C8-4A6C-B51E-E0C046D0E3A1}"/>
              </a:ext>
            </a:extLst>
          </p:cNvPr>
          <p:cNvSpPr>
            <a:spLocks noGrp="1"/>
          </p:cNvSpPr>
          <p:nvPr>
            <p:ph type="title"/>
          </p:nvPr>
        </p:nvSpPr>
        <p:spPr/>
        <p:txBody>
          <a:bodyPr/>
          <a:lstStyle/>
          <a:p>
            <a:r>
              <a:rPr lang="fr-FR" dirty="0"/>
              <a:t>Provision pour dépréciation d’actifs : Calcul de la provision</a:t>
            </a:r>
          </a:p>
        </p:txBody>
      </p:sp>
      <p:sp>
        <p:nvSpPr>
          <p:cNvPr id="4" name="Espace réservé du pied de page 3">
            <a:extLst>
              <a:ext uri="{FF2B5EF4-FFF2-40B4-BE49-F238E27FC236}">
                <a16:creationId xmlns:a16="http://schemas.microsoft.com/office/drawing/2014/main" id="{7C9231D4-81BA-4A82-A759-A8D79DA28360}"/>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3F8D238D-63DD-488E-9DAB-78C7C4D721D5}"/>
              </a:ext>
            </a:extLst>
          </p:cNvPr>
          <p:cNvSpPr>
            <a:spLocks noGrp="1"/>
          </p:cNvSpPr>
          <p:nvPr>
            <p:ph type="sldNum" sz="quarter" idx="13"/>
          </p:nvPr>
        </p:nvSpPr>
        <p:spPr/>
        <p:txBody>
          <a:bodyPr/>
          <a:lstStyle/>
          <a:p>
            <a:fld id="{FD495AF3-2BE3-4F2F-A3F0-65C3F202E4D2}" type="slidenum">
              <a:rPr lang="fr-FR" altLang="fr-FR" smtClean="0"/>
              <a:pPr/>
              <a:t>15</a:t>
            </a:fld>
            <a:endParaRPr lang="fr-FR" altLang="fr-FR" dirty="0"/>
          </a:p>
        </p:txBody>
      </p:sp>
      <p:sp>
        <p:nvSpPr>
          <p:cNvPr id="6" name="ZoneTexte 5">
            <a:extLst>
              <a:ext uri="{FF2B5EF4-FFF2-40B4-BE49-F238E27FC236}">
                <a16:creationId xmlns:a16="http://schemas.microsoft.com/office/drawing/2014/main" id="{70E3CFE3-B75B-4912-BB1D-67BA98A30225}"/>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amortissables (art R343-09)</a:t>
            </a:r>
            <a:endParaRPr lang="fr-FR" dirty="0"/>
          </a:p>
        </p:txBody>
      </p:sp>
      <p:pic>
        <p:nvPicPr>
          <p:cNvPr id="10" name="Image 9">
            <a:extLst>
              <a:ext uri="{FF2B5EF4-FFF2-40B4-BE49-F238E27FC236}">
                <a16:creationId xmlns:a16="http://schemas.microsoft.com/office/drawing/2014/main" id="{0B639D2C-71D0-4F93-A81A-1D55F13B2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497" y="971862"/>
            <a:ext cx="2668400" cy="2668400"/>
          </a:xfrm>
          <a:prstGeom prst="rect">
            <a:avLst/>
          </a:prstGeom>
        </p:spPr>
      </p:pic>
    </p:spTree>
    <p:extLst>
      <p:ext uri="{BB962C8B-B14F-4D97-AF65-F5344CB8AC3E}">
        <p14:creationId xmlns:p14="http://schemas.microsoft.com/office/powerpoint/2010/main" val="405998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40A7670-48C8-4A6C-B51E-E0C046D0E3A1}"/>
              </a:ext>
            </a:extLst>
          </p:cNvPr>
          <p:cNvSpPr>
            <a:spLocks noGrp="1"/>
          </p:cNvSpPr>
          <p:nvPr>
            <p:ph type="title"/>
          </p:nvPr>
        </p:nvSpPr>
        <p:spPr/>
        <p:txBody>
          <a:bodyPr/>
          <a:lstStyle/>
          <a:p>
            <a:r>
              <a:rPr lang="fr-FR" dirty="0"/>
              <a:t>Provision pour dépréciation d’actifs : Focus sur certains placements</a:t>
            </a:r>
          </a:p>
        </p:txBody>
      </p:sp>
      <p:sp>
        <p:nvSpPr>
          <p:cNvPr id="4" name="Espace réservé du pied de page 3">
            <a:extLst>
              <a:ext uri="{FF2B5EF4-FFF2-40B4-BE49-F238E27FC236}">
                <a16:creationId xmlns:a16="http://schemas.microsoft.com/office/drawing/2014/main" id="{7C9231D4-81BA-4A82-A759-A8D79DA28360}"/>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3F8D238D-63DD-488E-9DAB-78C7C4D721D5}"/>
              </a:ext>
            </a:extLst>
          </p:cNvPr>
          <p:cNvSpPr>
            <a:spLocks noGrp="1"/>
          </p:cNvSpPr>
          <p:nvPr>
            <p:ph type="sldNum" sz="quarter" idx="13"/>
          </p:nvPr>
        </p:nvSpPr>
        <p:spPr/>
        <p:txBody>
          <a:bodyPr/>
          <a:lstStyle/>
          <a:p>
            <a:fld id="{FD495AF3-2BE3-4F2F-A3F0-65C3F202E4D2}" type="slidenum">
              <a:rPr lang="fr-FR" altLang="fr-FR" smtClean="0"/>
              <a:pPr/>
              <a:t>16</a:t>
            </a:fld>
            <a:endParaRPr lang="fr-FR" altLang="fr-FR" dirty="0"/>
          </a:p>
        </p:txBody>
      </p:sp>
      <p:sp>
        <p:nvSpPr>
          <p:cNvPr id="6" name="ZoneTexte 5">
            <a:extLst>
              <a:ext uri="{FF2B5EF4-FFF2-40B4-BE49-F238E27FC236}">
                <a16:creationId xmlns:a16="http://schemas.microsoft.com/office/drawing/2014/main" id="{70E3CFE3-B75B-4912-BB1D-67BA98A30225}"/>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amortissables (art R343-09)</a:t>
            </a:r>
            <a:endParaRPr lang="fr-FR" dirty="0"/>
          </a:p>
        </p:txBody>
      </p:sp>
      <p:pic>
        <p:nvPicPr>
          <p:cNvPr id="9" name="Image 8">
            <a:extLst>
              <a:ext uri="{FF2B5EF4-FFF2-40B4-BE49-F238E27FC236}">
                <a16:creationId xmlns:a16="http://schemas.microsoft.com/office/drawing/2014/main" id="{5BFD0FCF-6B51-4381-BAF2-FE315F0DA5D4}"/>
              </a:ext>
            </a:extLst>
          </p:cNvPr>
          <p:cNvPicPr>
            <a:picLocks noChangeAspect="1"/>
          </p:cNvPicPr>
          <p:nvPr/>
        </p:nvPicPr>
        <p:blipFill>
          <a:blip r:embed="rId2"/>
          <a:stretch>
            <a:fillRect/>
          </a:stretch>
        </p:blipFill>
        <p:spPr>
          <a:xfrm>
            <a:off x="725519" y="1720698"/>
            <a:ext cx="12468225" cy="5219700"/>
          </a:xfrm>
          <a:prstGeom prst="rect">
            <a:avLst/>
          </a:prstGeom>
        </p:spPr>
      </p:pic>
    </p:spTree>
    <p:extLst>
      <p:ext uri="{BB962C8B-B14F-4D97-AF65-F5344CB8AC3E}">
        <p14:creationId xmlns:p14="http://schemas.microsoft.com/office/powerpoint/2010/main" val="331489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C860FB0-B2DD-4923-A5DE-D4A1D878C6FF}"/>
              </a:ext>
            </a:extLst>
          </p:cNvPr>
          <p:cNvPicPr>
            <a:picLocks noChangeAspect="1"/>
          </p:cNvPicPr>
          <p:nvPr/>
        </p:nvPicPr>
        <p:blipFill>
          <a:blip r:embed="rId2"/>
          <a:stretch>
            <a:fillRect/>
          </a:stretch>
        </p:blipFill>
        <p:spPr>
          <a:xfrm>
            <a:off x="629444" y="1687670"/>
            <a:ext cx="12420600" cy="5362575"/>
          </a:xfrm>
          <a:prstGeom prst="rect">
            <a:avLst/>
          </a:prstGeom>
        </p:spPr>
      </p:pic>
      <p:sp>
        <p:nvSpPr>
          <p:cNvPr id="3" name="Titre 2">
            <a:extLst>
              <a:ext uri="{FF2B5EF4-FFF2-40B4-BE49-F238E27FC236}">
                <a16:creationId xmlns:a16="http://schemas.microsoft.com/office/drawing/2014/main" id="{38DBBB85-C934-4178-B4E0-CEF6FDD7E4B2}"/>
              </a:ext>
            </a:extLst>
          </p:cNvPr>
          <p:cNvSpPr>
            <a:spLocks noGrp="1"/>
          </p:cNvSpPr>
          <p:nvPr>
            <p:ph type="title"/>
          </p:nvPr>
        </p:nvSpPr>
        <p:spPr/>
        <p:txBody>
          <a:bodyPr/>
          <a:lstStyle/>
          <a:p>
            <a:r>
              <a:rPr lang="fr-FR" dirty="0"/>
              <a:t>Provision pour dépréciation d’actifs : Modalités de dépréciation</a:t>
            </a:r>
          </a:p>
        </p:txBody>
      </p:sp>
      <p:sp>
        <p:nvSpPr>
          <p:cNvPr id="4" name="Espace réservé du pied de page 3">
            <a:extLst>
              <a:ext uri="{FF2B5EF4-FFF2-40B4-BE49-F238E27FC236}">
                <a16:creationId xmlns:a16="http://schemas.microsoft.com/office/drawing/2014/main" id="{9B4CF1A3-5FBD-45DA-8B05-103655C760C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40534D2-A9C3-4B17-9024-31527BB02E10}"/>
              </a:ext>
            </a:extLst>
          </p:cNvPr>
          <p:cNvSpPr>
            <a:spLocks noGrp="1"/>
          </p:cNvSpPr>
          <p:nvPr>
            <p:ph type="sldNum" sz="quarter" idx="13"/>
          </p:nvPr>
        </p:nvSpPr>
        <p:spPr/>
        <p:txBody>
          <a:bodyPr/>
          <a:lstStyle/>
          <a:p>
            <a:fld id="{FD495AF3-2BE3-4F2F-A3F0-65C3F202E4D2}" type="slidenum">
              <a:rPr lang="fr-FR" altLang="fr-FR" smtClean="0"/>
              <a:pPr/>
              <a:t>17</a:t>
            </a:fld>
            <a:endParaRPr lang="fr-FR" altLang="fr-FR" dirty="0"/>
          </a:p>
        </p:txBody>
      </p:sp>
      <p:sp>
        <p:nvSpPr>
          <p:cNvPr id="7" name="Rectangle 6">
            <a:extLst>
              <a:ext uri="{FF2B5EF4-FFF2-40B4-BE49-F238E27FC236}">
                <a16:creationId xmlns:a16="http://schemas.microsoft.com/office/drawing/2014/main" id="{EB84D1A2-C9FB-457D-98E5-AA5FAC4D8B7E}"/>
              </a:ext>
            </a:extLst>
          </p:cNvPr>
          <p:cNvSpPr/>
          <p:nvPr/>
        </p:nvSpPr>
        <p:spPr bwMode="auto">
          <a:xfrm>
            <a:off x="804231" y="6655731"/>
            <a:ext cx="495759" cy="432737"/>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323DCA08-3976-47E3-89D5-A69A6F0F9312}"/>
              </a:ext>
            </a:extLst>
          </p:cNvPr>
          <p:cNvSpPr/>
          <p:nvPr/>
        </p:nvSpPr>
        <p:spPr bwMode="auto">
          <a:xfrm>
            <a:off x="11569414" y="6344769"/>
            <a:ext cx="1305843" cy="694734"/>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9" name="ZoneTexte 8">
            <a:extLst>
              <a:ext uri="{FF2B5EF4-FFF2-40B4-BE49-F238E27FC236}">
                <a16:creationId xmlns:a16="http://schemas.microsoft.com/office/drawing/2014/main" id="{68FE1583-D202-4141-8DC7-420B4C0C5559}"/>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non amortissables (art R343-10)</a:t>
            </a:r>
            <a:endParaRPr lang="fr-FR" dirty="0"/>
          </a:p>
        </p:txBody>
      </p:sp>
    </p:spTree>
    <p:extLst>
      <p:ext uri="{BB962C8B-B14F-4D97-AF65-F5344CB8AC3E}">
        <p14:creationId xmlns:p14="http://schemas.microsoft.com/office/powerpoint/2010/main" val="408066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1AC82D5-61EB-48A0-A1B0-5ECE4C97128D}"/>
              </a:ext>
            </a:extLst>
          </p:cNvPr>
          <p:cNvPicPr>
            <a:picLocks noChangeAspect="1"/>
          </p:cNvPicPr>
          <p:nvPr/>
        </p:nvPicPr>
        <p:blipFill>
          <a:blip r:embed="rId2"/>
          <a:stretch>
            <a:fillRect/>
          </a:stretch>
        </p:blipFill>
        <p:spPr>
          <a:xfrm>
            <a:off x="635845" y="1669785"/>
            <a:ext cx="12296775" cy="5467350"/>
          </a:xfrm>
          <a:prstGeom prst="rect">
            <a:avLst/>
          </a:prstGeom>
        </p:spPr>
      </p:pic>
      <p:sp>
        <p:nvSpPr>
          <p:cNvPr id="3" name="Titre 2">
            <a:extLst>
              <a:ext uri="{FF2B5EF4-FFF2-40B4-BE49-F238E27FC236}">
                <a16:creationId xmlns:a16="http://schemas.microsoft.com/office/drawing/2014/main" id="{38DBBB85-C934-4178-B4E0-CEF6FDD7E4B2}"/>
              </a:ext>
            </a:extLst>
          </p:cNvPr>
          <p:cNvSpPr>
            <a:spLocks noGrp="1"/>
          </p:cNvSpPr>
          <p:nvPr>
            <p:ph type="title"/>
          </p:nvPr>
        </p:nvSpPr>
        <p:spPr/>
        <p:txBody>
          <a:bodyPr/>
          <a:lstStyle/>
          <a:p>
            <a:r>
              <a:rPr lang="fr-FR" dirty="0"/>
              <a:t>Provision pour dépréciation d’actifs : Modalités de dépréciation</a:t>
            </a:r>
          </a:p>
        </p:txBody>
      </p:sp>
      <p:sp>
        <p:nvSpPr>
          <p:cNvPr id="4" name="Espace réservé du pied de page 3">
            <a:extLst>
              <a:ext uri="{FF2B5EF4-FFF2-40B4-BE49-F238E27FC236}">
                <a16:creationId xmlns:a16="http://schemas.microsoft.com/office/drawing/2014/main" id="{9B4CF1A3-5FBD-45DA-8B05-103655C760C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40534D2-A9C3-4B17-9024-31527BB02E10}"/>
              </a:ext>
            </a:extLst>
          </p:cNvPr>
          <p:cNvSpPr>
            <a:spLocks noGrp="1"/>
          </p:cNvSpPr>
          <p:nvPr>
            <p:ph type="sldNum" sz="quarter" idx="13"/>
          </p:nvPr>
        </p:nvSpPr>
        <p:spPr/>
        <p:txBody>
          <a:bodyPr/>
          <a:lstStyle/>
          <a:p>
            <a:fld id="{FD495AF3-2BE3-4F2F-A3F0-65C3F202E4D2}" type="slidenum">
              <a:rPr lang="fr-FR" altLang="fr-FR" smtClean="0"/>
              <a:pPr/>
              <a:t>18</a:t>
            </a:fld>
            <a:endParaRPr lang="fr-FR" altLang="fr-FR" dirty="0"/>
          </a:p>
        </p:txBody>
      </p:sp>
      <p:sp>
        <p:nvSpPr>
          <p:cNvPr id="7" name="Rectangle 6">
            <a:extLst>
              <a:ext uri="{FF2B5EF4-FFF2-40B4-BE49-F238E27FC236}">
                <a16:creationId xmlns:a16="http://schemas.microsoft.com/office/drawing/2014/main" id="{EB84D1A2-C9FB-457D-98E5-AA5FAC4D8B7E}"/>
              </a:ext>
            </a:extLst>
          </p:cNvPr>
          <p:cNvSpPr/>
          <p:nvPr/>
        </p:nvSpPr>
        <p:spPr bwMode="auto">
          <a:xfrm>
            <a:off x="881349" y="6742819"/>
            <a:ext cx="495759" cy="432737"/>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323DCA08-3976-47E3-89D5-A69A6F0F9312}"/>
              </a:ext>
            </a:extLst>
          </p:cNvPr>
          <p:cNvSpPr/>
          <p:nvPr/>
        </p:nvSpPr>
        <p:spPr bwMode="auto">
          <a:xfrm>
            <a:off x="11569414" y="6519244"/>
            <a:ext cx="1305843" cy="694734"/>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9" name="ZoneTexte 8">
            <a:extLst>
              <a:ext uri="{FF2B5EF4-FFF2-40B4-BE49-F238E27FC236}">
                <a16:creationId xmlns:a16="http://schemas.microsoft.com/office/drawing/2014/main" id="{68FE1583-D202-4141-8DC7-420B4C0C5559}"/>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non amortissables (art R343-10)</a:t>
            </a:r>
            <a:endParaRPr lang="fr-FR" dirty="0"/>
          </a:p>
        </p:txBody>
      </p:sp>
    </p:spTree>
    <p:extLst>
      <p:ext uri="{BB962C8B-B14F-4D97-AF65-F5344CB8AC3E}">
        <p14:creationId xmlns:p14="http://schemas.microsoft.com/office/powerpoint/2010/main" val="145253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BBB85-C934-4178-B4E0-CEF6FDD7E4B2}"/>
              </a:ext>
            </a:extLst>
          </p:cNvPr>
          <p:cNvSpPr>
            <a:spLocks noGrp="1"/>
          </p:cNvSpPr>
          <p:nvPr>
            <p:ph type="title"/>
          </p:nvPr>
        </p:nvSpPr>
        <p:spPr/>
        <p:txBody>
          <a:bodyPr/>
          <a:lstStyle/>
          <a:p>
            <a:r>
              <a:rPr lang="fr-FR" dirty="0"/>
              <a:t>Provision pour dépréciation d’actifs : Calcul de la provision</a:t>
            </a:r>
          </a:p>
        </p:txBody>
      </p:sp>
      <p:sp>
        <p:nvSpPr>
          <p:cNvPr id="4" name="Espace réservé du pied de page 3">
            <a:extLst>
              <a:ext uri="{FF2B5EF4-FFF2-40B4-BE49-F238E27FC236}">
                <a16:creationId xmlns:a16="http://schemas.microsoft.com/office/drawing/2014/main" id="{9B4CF1A3-5FBD-45DA-8B05-103655C760C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40534D2-A9C3-4B17-9024-31527BB02E10}"/>
              </a:ext>
            </a:extLst>
          </p:cNvPr>
          <p:cNvSpPr>
            <a:spLocks noGrp="1"/>
          </p:cNvSpPr>
          <p:nvPr>
            <p:ph type="sldNum" sz="quarter" idx="13"/>
          </p:nvPr>
        </p:nvSpPr>
        <p:spPr/>
        <p:txBody>
          <a:bodyPr/>
          <a:lstStyle/>
          <a:p>
            <a:fld id="{FD495AF3-2BE3-4F2F-A3F0-65C3F202E4D2}" type="slidenum">
              <a:rPr lang="fr-FR" altLang="fr-FR" smtClean="0"/>
              <a:pPr/>
              <a:t>19</a:t>
            </a:fld>
            <a:endParaRPr lang="fr-FR" altLang="fr-FR" dirty="0"/>
          </a:p>
        </p:txBody>
      </p:sp>
      <p:sp>
        <p:nvSpPr>
          <p:cNvPr id="7" name="Rectangle 6">
            <a:extLst>
              <a:ext uri="{FF2B5EF4-FFF2-40B4-BE49-F238E27FC236}">
                <a16:creationId xmlns:a16="http://schemas.microsoft.com/office/drawing/2014/main" id="{EB84D1A2-C9FB-457D-98E5-AA5FAC4D8B7E}"/>
              </a:ext>
            </a:extLst>
          </p:cNvPr>
          <p:cNvSpPr/>
          <p:nvPr/>
        </p:nvSpPr>
        <p:spPr bwMode="auto">
          <a:xfrm>
            <a:off x="881349" y="6742819"/>
            <a:ext cx="495759" cy="432737"/>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323DCA08-3976-47E3-89D5-A69A6F0F9312}"/>
              </a:ext>
            </a:extLst>
          </p:cNvPr>
          <p:cNvSpPr/>
          <p:nvPr/>
        </p:nvSpPr>
        <p:spPr bwMode="auto">
          <a:xfrm>
            <a:off x="11569414" y="6519244"/>
            <a:ext cx="1305843" cy="694734"/>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9" name="ZoneTexte 8">
            <a:extLst>
              <a:ext uri="{FF2B5EF4-FFF2-40B4-BE49-F238E27FC236}">
                <a16:creationId xmlns:a16="http://schemas.microsoft.com/office/drawing/2014/main" id="{68FE1583-D202-4141-8DC7-420B4C0C5559}"/>
              </a:ext>
            </a:extLst>
          </p:cNvPr>
          <p:cNvSpPr txBox="1"/>
          <p:nvPr/>
        </p:nvSpPr>
        <p:spPr>
          <a:xfrm>
            <a:off x="485744" y="980960"/>
            <a:ext cx="4748270" cy="445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spcCol="0" rtlCol="0">
            <a:spAutoFit/>
          </a:bodyPr>
          <a:lstStyle/>
          <a:p>
            <a:pPr algn="ctr">
              <a:lnSpc>
                <a:spcPct val="120000"/>
              </a:lnSpc>
            </a:pPr>
            <a:r>
              <a:rPr lang="fr-FR" b="1" dirty="0"/>
              <a:t>Placements non amortissables (art R343-10)</a:t>
            </a:r>
            <a:endParaRPr lang="fr-FR" dirty="0"/>
          </a:p>
        </p:txBody>
      </p:sp>
      <p:pic>
        <p:nvPicPr>
          <p:cNvPr id="11" name="Image 10">
            <a:extLst>
              <a:ext uri="{FF2B5EF4-FFF2-40B4-BE49-F238E27FC236}">
                <a16:creationId xmlns:a16="http://schemas.microsoft.com/office/drawing/2014/main" id="{B593D413-1B8E-4276-901A-A03069458E3B}"/>
              </a:ext>
            </a:extLst>
          </p:cNvPr>
          <p:cNvPicPr>
            <a:picLocks noChangeAspect="1"/>
          </p:cNvPicPr>
          <p:nvPr/>
        </p:nvPicPr>
        <p:blipFill>
          <a:blip r:embed="rId2"/>
          <a:stretch>
            <a:fillRect/>
          </a:stretch>
        </p:blipFill>
        <p:spPr>
          <a:xfrm>
            <a:off x="622383" y="2323186"/>
            <a:ext cx="12172950" cy="4543425"/>
          </a:xfrm>
          <a:prstGeom prst="rect">
            <a:avLst/>
          </a:prstGeom>
        </p:spPr>
      </p:pic>
      <p:pic>
        <p:nvPicPr>
          <p:cNvPr id="10" name="Image 9">
            <a:extLst>
              <a:ext uri="{FF2B5EF4-FFF2-40B4-BE49-F238E27FC236}">
                <a16:creationId xmlns:a16="http://schemas.microsoft.com/office/drawing/2014/main" id="{73DB83E7-7F05-4FB0-84CF-E2C63F457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122" y="1053378"/>
            <a:ext cx="1803305" cy="1803305"/>
          </a:xfrm>
          <a:prstGeom prst="rect">
            <a:avLst/>
          </a:prstGeom>
        </p:spPr>
      </p:pic>
    </p:spTree>
    <p:extLst>
      <p:ext uri="{BB962C8B-B14F-4D97-AF65-F5344CB8AC3E}">
        <p14:creationId xmlns:p14="http://schemas.microsoft.com/office/powerpoint/2010/main" val="300412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33801A-8F39-4B05-B861-3B0CAE221493}"/>
              </a:ext>
            </a:extLst>
          </p:cNvPr>
          <p:cNvSpPr>
            <a:spLocks noGrp="1"/>
          </p:cNvSpPr>
          <p:nvPr>
            <p:ph type="body" sz="quarter" idx="12"/>
          </p:nvPr>
        </p:nvSpPr>
        <p:spPr/>
        <p:txBody>
          <a:bodyPr/>
          <a:lstStyle/>
          <a:p>
            <a:r>
              <a:rPr lang="fr-FR" dirty="0"/>
              <a:t>Actualité Réglementaire</a:t>
            </a:r>
          </a:p>
        </p:txBody>
      </p:sp>
      <p:sp>
        <p:nvSpPr>
          <p:cNvPr id="3" name="Espace réservé du pied de page 2">
            <a:extLst>
              <a:ext uri="{FF2B5EF4-FFF2-40B4-BE49-F238E27FC236}">
                <a16:creationId xmlns:a16="http://schemas.microsoft.com/office/drawing/2014/main" id="{9A6F0AC4-3102-4227-B555-6A12FCA32844}"/>
              </a:ext>
            </a:extLst>
          </p:cNvPr>
          <p:cNvSpPr>
            <a:spLocks noGrp="1"/>
          </p:cNvSpPr>
          <p:nvPr>
            <p:ph type="ftr" sz="quarter" idx="13"/>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49F8537-5C34-499E-995C-FAC3AF51F0C9}"/>
              </a:ext>
            </a:extLst>
          </p:cNvPr>
          <p:cNvSpPr>
            <a:spLocks noGrp="1"/>
          </p:cNvSpPr>
          <p:nvPr>
            <p:ph type="sldNum" sz="quarter" idx="14"/>
          </p:nvPr>
        </p:nvSpPr>
        <p:spPr/>
        <p:txBody>
          <a:bodyPr/>
          <a:lstStyle/>
          <a:p>
            <a:fld id="{FD495AF3-2BE3-4F2F-A3F0-65C3F202E4D2}" type="slidenum">
              <a:rPr lang="fr-FR" altLang="fr-FR" smtClean="0"/>
              <a:pPr/>
              <a:t>2</a:t>
            </a:fld>
            <a:endParaRPr lang="fr-FR" altLang="fr-FR" dirty="0"/>
          </a:p>
        </p:txBody>
      </p:sp>
    </p:spTree>
    <p:extLst>
      <p:ext uri="{BB962C8B-B14F-4D97-AF65-F5344CB8AC3E}">
        <p14:creationId xmlns:p14="http://schemas.microsoft.com/office/powerpoint/2010/main" val="307358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2B03C11-AE29-4A1E-88D8-F79D015513C1}"/>
              </a:ext>
            </a:extLst>
          </p:cNvPr>
          <p:cNvSpPr>
            <a:spLocks noGrp="1"/>
          </p:cNvSpPr>
          <p:nvPr>
            <p:ph sz="quarter" idx="12"/>
          </p:nvPr>
        </p:nvSpPr>
        <p:spPr>
          <a:xfrm>
            <a:off x="5466865" y="1773304"/>
            <a:ext cx="7918450" cy="5343592"/>
          </a:xfrm>
        </p:spPr>
        <p:txBody>
          <a:bodyPr/>
          <a:lstStyle/>
          <a:p>
            <a:pPr lvl="0"/>
            <a:r>
              <a:rPr lang="fr-FR" b="1" dirty="0"/>
              <a:t>Article R343-5 du code des assurances :</a:t>
            </a:r>
            <a:endParaRPr lang="fr-FR" dirty="0"/>
          </a:p>
          <a:p>
            <a:pPr>
              <a:spcBef>
                <a:spcPts val="600"/>
              </a:spcBef>
            </a:pPr>
            <a:r>
              <a:rPr lang="fr-FR" sz="1400" dirty="0"/>
              <a:t>La provision pour risque d'exigibilité est constituée lorsque les placements mentionnés à l'article R. 343-10, à l'exception des valeurs amortissables que l'entreprise d'assurance a la capacité et l'intention de détenir jusqu'à leur maturité, se trouvent en situation de moins-value latente nette globale. Une moins-value latente nette globale est constatée lorsque la valeur nette comptable de ces placements est supérieure à la valeur globale de ces mêmes placements évalués de la manière suivante :</a:t>
            </a:r>
          </a:p>
          <a:p>
            <a:pPr>
              <a:spcBef>
                <a:spcPts val="600"/>
              </a:spcBef>
            </a:pPr>
            <a:r>
              <a:rPr lang="fr-FR" sz="1400" dirty="0"/>
              <a:t> a) Pour les valeurs mobilières cotées et les titres cotés mentionnés au a de l'article R. 343-11, la valeur retenue est le cours moyen calculé sur les trente derniers jours précédant le jour de l'inventaire ou, à défaut, le dernier cours coté avant cette date ;</a:t>
            </a:r>
          </a:p>
          <a:p>
            <a:pPr>
              <a:spcBef>
                <a:spcPts val="600"/>
              </a:spcBef>
            </a:pPr>
            <a:r>
              <a:rPr lang="fr-FR" sz="1400" dirty="0"/>
              <a:t> b) Pour les actions de sociétés d'investissement à capital variable et les parts de fonds communs de placement mentionnés au c de l'article R. 343-11, la valeur retenue est la moyenne des prix de rachat publiés au cours des trente derniers jours précédant le jour de l'inventaire ou, à défaut, le dernier prix de rachat publié avant cette date ;</a:t>
            </a:r>
          </a:p>
          <a:p>
            <a:pPr>
              <a:spcBef>
                <a:spcPts val="600"/>
              </a:spcBef>
            </a:pPr>
            <a:r>
              <a:rPr lang="fr-FR" sz="1400" dirty="0"/>
              <a:t> c) Pour les autres actifs, leur valeur est évaluée selon les règles prévues à l'article R. 343-11.</a:t>
            </a:r>
          </a:p>
          <a:p>
            <a:pPr>
              <a:spcBef>
                <a:spcPts val="600"/>
              </a:spcBef>
            </a:pPr>
            <a:r>
              <a:rPr lang="fr-FR" sz="1400" dirty="0"/>
              <a:t> La dotation annuelle à la provision pour risque d'exigibilité au titre de l'exercice est égale au tiers du montant de la moins-value latente nette globale constatée sur les placements mentionnés au premier alinéa, sans que cette dotation puisse conduire à ce que le montant total de la provision inscrite au bilan au titre de l'exercice excède le montant de la moins-value nette globale constatée sur ces placements.</a:t>
            </a:r>
          </a:p>
          <a:p>
            <a:pPr>
              <a:spcBef>
                <a:spcPts val="600"/>
              </a:spcBef>
            </a:pPr>
            <a:r>
              <a:rPr lang="fr-FR" sz="1400" dirty="0"/>
              <a:t> Pour les calculs mentionnés aux alinéas précédents, les valeurs mentionnées aux a, b et c prennent en compte les plus et moins-values latentes des opérations sur instruments financiers à terme ayant comme sous-jacent les actifs mentionnés au premier alinéa. Les moins-values latentes sont prises en compte à hauteur de la partie excédant la valeur des titres ou espèces donnés en garantie.</a:t>
            </a:r>
          </a:p>
        </p:txBody>
      </p:sp>
      <p:sp>
        <p:nvSpPr>
          <p:cNvPr id="3" name="Espace réservé du contenu 2">
            <a:extLst>
              <a:ext uri="{FF2B5EF4-FFF2-40B4-BE49-F238E27FC236}">
                <a16:creationId xmlns:a16="http://schemas.microsoft.com/office/drawing/2014/main" id="{BAA4129A-61AE-4E8A-B02C-385CB5696E31}"/>
              </a:ext>
            </a:extLst>
          </p:cNvPr>
          <p:cNvSpPr>
            <a:spLocks noGrp="1"/>
          </p:cNvSpPr>
          <p:nvPr>
            <p:ph sz="quarter" idx="13"/>
          </p:nvPr>
        </p:nvSpPr>
        <p:spPr>
          <a:xfrm>
            <a:off x="485744" y="2872163"/>
            <a:ext cx="4577133" cy="4244733"/>
          </a:xfrm>
        </p:spPr>
        <p:txBody>
          <a:bodyPr/>
          <a:lstStyle/>
          <a:p>
            <a:pPr lvl="0"/>
            <a:r>
              <a:rPr lang="fr-FR" b="1" dirty="0"/>
              <a:t>Article R343-3 du code des assurances (article 6) :</a:t>
            </a:r>
            <a:endParaRPr lang="fr-FR" dirty="0"/>
          </a:p>
          <a:p>
            <a:r>
              <a:rPr lang="fr-FR" sz="1400" dirty="0"/>
              <a:t>Provision pour risque d'exigibilité : provision destinée à faire face aux engagements dans le cas de moins-value de l'ensemble des actifs mentionnés à l'article R. 343-10. La provision à constituer est évaluée dans les conditions définies à l'article R. 343-5.</a:t>
            </a:r>
          </a:p>
          <a:p>
            <a:pPr lvl="0"/>
            <a:r>
              <a:rPr lang="fr-FR" b="1" dirty="0"/>
              <a:t>Article R343-10 du code des assurances (Placements non amortissables)</a:t>
            </a:r>
            <a:endParaRPr lang="fr-FR" dirty="0"/>
          </a:p>
          <a:p>
            <a:r>
              <a:rPr lang="fr-FR" sz="1400" dirty="0"/>
              <a:t>A l'exception des valeurs inscrites conformément à l'article R. 343-9, les placements sont inscrits au bilan sur la base du prix d'achat ou de revient, hors intérêts courus le cas échéant. Les modalités de détermination de ce prix d'achat ou de revient ainsi que celles relatives à la détermination des dépréciations, lesquelles ne sont constatées que lorsqu'elles présentent un caractère durable, sont définies dans un règlement de l'Autorité des normes comptables.</a:t>
            </a:r>
          </a:p>
          <a:p>
            <a:pPr marL="85725" indent="0">
              <a:buNone/>
            </a:pPr>
            <a:endParaRPr lang="fr-FR" dirty="0"/>
          </a:p>
          <a:p>
            <a:pPr marL="85725" indent="0">
              <a:buNone/>
            </a:pPr>
            <a:endParaRPr lang="fr-FR" dirty="0"/>
          </a:p>
          <a:p>
            <a:pPr marL="85725" indent="0">
              <a:buNone/>
            </a:pPr>
            <a:endParaRPr lang="fr-FR" dirty="0"/>
          </a:p>
          <a:p>
            <a:pPr marL="85725" indent="0">
              <a:buNone/>
            </a:pPr>
            <a:endParaRPr lang="fr-FR" dirty="0"/>
          </a:p>
          <a:p>
            <a:endParaRPr lang="fr-FR" dirty="0"/>
          </a:p>
        </p:txBody>
      </p:sp>
      <p:sp>
        <p:nvSpPr>
          <p:cNvPr id="4" name="Titre 3">
            <a:extLst>
              <a:ext uri="{FF2B5EF4-FFF2-40B4-BE49-F238E27FC236}">
                <a16:creationId xmlns:a16="http://schemas.microsoft.com/office/drawing/2014/main" id="{A3C93B60-50FD-45C4-A056-ED9A3DC5CD79}"/>
              </a:ext>
            </a:extLst>
          </p:cNvPr>
          <p:cNvSpPr>
            <a:spLocks noGrp="1"/>
          </p:cNvSpPr>
          <p:nvPr>
            <p:ph type="title"/>
          </p:nvPr>
        </p:nvSpPr>
        <p:spPr/>
        <p:txBody>
          <a:bodyPr/>
          <a:lstStyle/>
          <a:p>
            <a:r>
              <a:rPr lang="fr-FR" dirty="0"/>
              <a:t>Provision pour risque d’exigibilité: Rappels réglementation</a:t>
            </a:r>
          </a:p>
        </p:txBody>
      </p:sp>
      <p:sp>
        <p:nvSpPr>
          <p:cNvPr id="5" name="Espace réservé du pied de page 4">
            <a:extLst>
              <a:ext uri="{FF2B5EF4-FFF2-40B4-BE49-F238E27FC236}">
                <a16:creationId xmlns:a16="http://schemas.microsoft.com/office/drawing/2014/main" id="{BE3E6491-3510-4897-A97C-C5DE1FA490E4}"/>
              </a:ext>
            </a:extLst>
          </p:cNvPr>
          <p:cNvSpPr>
            <a:spLocks noGrp="1"/>
          </p:cNvSpPr>
          <p:nvPr>
            <p:ph type="ftr" sz="quarter" idx="14"/>
          </p:nvPr>
        </p:nvSpPr>
        <p:spPr/>
        <p:txBody>
          <a:bodyPr/>
          <a:lstStyle/>
          <a:p>
            <a:r>
              <a:rPr lang="fr-FR"/>
              <a:t>ADOM - Evolutions réglementaires - 16 février 2023</a:t>
            </a:r>
          </a:p>
        </p:txBody>
      </p:sp>
      <p:sp>
        <p:nvSpPr>
          <p:cNvPr id="6" name="Espace réservé du numéro de diapositive 5">
            <a:extLst>
              <a:ext uri="{FF2B5EF4-FFF2-40B4-BE49-F238E27FC236}">
                <a16:creationId xmlns:a16="http://schemas.microsoft.com/office/drawing/2014/main" id="{9F91E769-27F2-4D5D-8104-EEE7BD781978}"/>
              </a:ext>
            </a:extLst>
          </p:cNvPr>
          <p:cNvSpPr>
            <a:spLocks noGrp="1"/>
          </p:cNvSpPr>
          <p:nvPr>
            <p:ph type="sldNum" sz="quarter" idx="15"/>
          </p:nvPr>
        </p:nvSpPr>
        <p:spPr/>
        <p:txBody>
          <a:bodyPr/>
          <a:lstStyle/>
          <a:p>
            <a:fld id="{FD495AF3-2BE3-4F2F-A3F0-65C3F202E4D2}" type="slidenum">
              <a:rPr lang="fr-FR" altLang="fr-FR" smtClean="0"/>
              <a:pPr/>
              <a:t>20</a:t>
            </a:fld>
            <a:endParaRPr lang="fr-FR" altLang="fr-FR" dirty="0"/>
          </a:p>
        </p:txBody>
      </p:sp>
      <p:pic>
        <p:nvPicPr>
          <p:cNvPr id="7" name="Image 6">
            <a:extLst>
              <a:ext uri="{FF2B5EF4-FFF2-40B4-BE49-F238E27FC236}">
                <a16:creationId xmlns:a16="http://schemas.microsoft.com/office/drawing/2014/main" id="{774E8EB4-34B3-4703-B4D4-3F67BC817C42}"/>
              </a:ext>
            </a:extLst>
          </p:cNvPr>
          <p:cNvPicPr>
            <a:picLocks noChangeAspect="1"/>
          </p:cNvPicPr>
          <p:nvPr/>
        </p:nvPicPr>
        <p:blipFill>
          <a:blip r:embed="rId2"/>
          <a:stretch>
            <a:fillRect/>
          </a:stretch>
        </p:blipFill>
        <p:spPr>
          <a:xfrm>
            <a:off x="984311" y="1252680"/>
            <a:ext cx="1337935" cy="934030"/>
          </a:xfrm>
          <a:prstGeom prst="rect">
            <a:avLst/>
          </a:prstGeom>
        </p:spPr>
      </p:pic>
      <p:pic>
        <p:nvPicPr>
          <p:cNvPr id="8" name="Image 7">
            <a:extLst>
              <a:ext uri="{FF2B5EF4-FFF2-40B4-BE49-F238E27FC236}">
                <a16:creationId xmlns:a16="http://schemas.microsoft.com/office/drawing/2014/main" id="{FF303A11-1445-4DFC-8635-2005CC85BA55}"/>
              </a:ext>
            </a:extLst>
          </p:cNvPr>
          <p:cNvPicPr>
            <a:picLocks noChangeAspect="1"/>
          </p:cNvPicPr>
          <p:nvPr/>
        </p:nvPicPr>
        <p:blipFill>
          <a:blip r:embed="rId3"/>
          <a:stretch>
            <a:fillRect/>
          </a:stretch>
        </p:blipFill>
        <p:spPr>
          <a:xfrm>
            <a:off x="2852620" y="666893"/>
            <a:ext cx="9810750" cy="1171575"/>
          </a:xfrm>
          <a:prstGeom prst="rect">
            <a:avLst/>
          </a:prstGeom>
        </p:spPr>
      </p:pic>
    </p:spTree>
    <p:extLst>
      <p:ext uri="{BB962C8B-B14F-4D97-AF65-F5344CB8AC3E}">
        <p14:creationId xmlns:p14="http://schemas.microsoft.com/office/powerpoint/2010/main" val="410891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BBB85-C934-4178-B4E0-CEF6FDD7E4B2}"/>
              </a:ext>
            </a:extLst>
          </p:cNvPr>
          <p:cNvSpPr>
            <a:spLocks noGrp="1"/>
          </p:cNvSpPr>
          <p:nvPr>
            <p:ph type="title"/>
          </p:nvPr>
        </p:nvSpPr>
        <p:spPr/>
        <p:txBody>
          <a:bodyPr/>
          <a:lstStyle/>
          <a:p>
            <a:r>
              <a:rPr lang="fr-FR" dirty="0"/>
              <a:t>Provision pour risque d’exigibilité : Calcul de la provision</a:t>
            </a:r>
          </a:p>
        </p:txBody>
      </p:sp>
      <p:sp>
        <p:nvSpPr>
          <p:cNvPr id="4" name="Espace réservé du pied de page 3">
            <a:extLst>
              <a:ext uri="{FF2B5EF4-FFF2-40B4-BE49-F238E27FC236}">
                <a16:creationId xmlns:a16="http://schemas.microsoft.com/office/drawing/2014/main" id="{9B4CF1A3-5FBD-45DA-8B05-103655C760C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40534D2-A9C3-4B17-9024-31527BB02E10}"/>
              </a:ext>
            </a:extLst>
          </p:cNvPr>
          <p:cNvSpPr>
            <a:spLocks noGrp="1"/>
          </p:cNvSpPr>
          <p:nvPr>
            <p:ph type="sldNum" sz="quarter" idx="13"/>
          </p:nvPr>
        </p:nvSpPr>
        <p:spPr/>
        <p:txBody>
          <a:bodyPr/>
          <a:lstStyle/>
          <a:p>
            <a:fld id="{FD495AF3-2BE3-4F2F-A3F0-65C3F202E4D2}" type="slidenum">
              <a:rPr lang="fr-FR" altLang="fr-FR" smtClean="0"/>
              <a:pPr/>
              <a:t>21</a:t>
            </a:fld>
            <a:endParaRPr lang="fr-FR" altLang="fr-FR" dirty="0"/>
          </a:p>
        </p:txBody>
      </p:sp>
      <p:sp>
        <p:nvSpPr>
          <p:cNvPr id="7" name="Rectangle 6">
            <a:extLst>
              <a:ext uri="{FF2B5EF4-FFF2-40B4-BE49-F238E27FC236}">
                <a16:creationId xmlns:a16="http://schemas.microsoft.com/office/drawing/2014/main" id="{EB84D1A2-C9FB-457D-98E5-AA5FAC4D8B7E}"/>
              </a:ext>
            </a:extLst>
          </p:cNvPr>
          <p:cNvSpPr/>
          <p:nvPr/>
        </p:nvSpPr>
        <p:spPr bwMode="auto">
          <a:xfrm>
            <a:off x="804231" y="6655731"/>
            <a:ext cx="495759" cy="432737"/>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323DCA08-3976-47E3-89D5-A69A6F0F9312}"/>
              </a:ext>
            </a:extLst>
          </p:cNvPr>
          <p:cNvSpPr/>
          <p:nvPr/>
        </p:nvSpPr>
        <p:spPr bwMode="auto">
          <a:xfrm>
            <a:off x="11569414" y="6344769"/>
            <a:ext cx="1305843" cy="694734"/>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6" name="Image 5">
            <a:extLst>
              <a:ext uri="{FF2B5EF4-FFF2-40B4-BE49-F238E27FC236}">
                <a16:creationId xmlns:a16="http://schemas.microsoft.com/office/drawing/2014/main" id="{BCA84C98-0521-4EA7-9211-2882A9F81792}"/>
              </a:ext>
            </a:extLst>
          </p:cNvPr>
          <p:cNvPicPr>
            <a:picLocks noChangeAspect="1"/>
          </p:cNvPicPr>
          <p:nvPr/>
        </p:nvPicPr>
        <p:blipFill>
          <a:blip r:embed="rId2"/>
          <a:stretch>
            <a:fillRect/>
          </a:stretch>
        </p:blipFill>
        <p:spPr>
          <a:xfrm>
            <a:off x="540595" y="1502706"/>
            <a:ext cx="12392025" cy="5153025"/>
          </a:xfrm>
          <a:prstGeom prst="rect">
            <a:avLst/>
          </a:prstGeom>
        </p:spPr>
      </p:pic>
    </p:spTree>
    <p:extLst>
      <p:ext uri="{BB962C8B-B14F-4D97-AF65-F5344CB8AC3E}">
        <p14:creationId xmlns:p14="http://schemas.microsoft.com/office/powerpoint/2010/main" val="90931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E429A82-A0DE-4FB8-9DD8-6D94230AAC07}"/>
              </a:ext>
            </a:extLst>
          </p:cNvPr>
          <p:cNvSpPr>
            <a:spLocks noGrp="1"/>
          </p:cNvSpPr>
          <p:nvPr>
            <p:ph sz="quarter" idx="11"/>
          </p:nvPr>
        </p:nvSpPr>
        <p:spPr>
          <a:xfrm>
            <a:off x="815250" y="1288973"/>
            <a:ext cx="11574264" cy="5574535"/>
          </a:xfrm>
        </p:spPr>
        <p:txBody>
          <a:bodyPr/>
          <a:lstStyle/>
          <a:p>
            <a:r>
              <a:rPr lang="fr-FR" dirty="0"/>
              <a:t>En principe le caractère global de la provision ne permet pas sa déduction. En effet, cette provision n’est pas comptabilisée ligne à ligne.</a:t>
            </a:r>
          </a:p>
          <a:p>
            <a:r>
              <a:rPr lang="fr-FR" dirty="0"/>
              <a:t> Il est désormais admis, pour limiter la distorsion fiscale comptable, que le montant de la PRE constatée au titre de l’exercice soit déduit du résultat imposable à hauteur de la somme des montants de provisions pour dépréciation des titres de placements non comptabilisés mais qui auraient pu être constatés au titre de l’exercice considéré en applicable des dispositions de l’article 38 septies de l’annexe III au CGI (BOI-BIC-PROV-60-70-40). </a:t>
            </a:r>
          </a:p>
          <a:p>
            <a:r>
              <a:rPr lang="fr-FR" dirty="0"/>
              <a:t> Ce même article énumère des conditions de fonds et des conditions de forme pour cette déduction soit possible :</a:t>
            </a:r>
          </a:p>
          <a:p>
            <a:r>
              <a:rPr lang="fr-FR" dirty="0"/>
              <a:t> Les titres de placements exclus du régime des plus ou moins-values à long terme et précédemment définis doivent faire l'objet d'une estimation à la fin de chaque exercice dans les conditions fixées par l'article 38 septies de l'annexe III au CGI :</a:t>
            </a:r>
          </a:p>
          <a:p>
            <a:pPr lvl="1"/>
            <a:r>
              <a:rPr lang="fr-FR" dirty="0"/>
              <a:t>Les titres cotés sont évalués au cours moyen du dernier mois de l'exercice,</a:t>
            </a:r>
          </a:p>
          <a:p>
            <a:pPr lvl="1"/>
            <a:r>
              <a:rPr lang="fr-FR" dirty="0"/>
              <a:t>Les titres non cotés sont évalués à leur valeur probable de négociation.</a:t>
            </a:r>
          </a:p>
          <a:p>
            <a:r>
              <a:rPr lang="fr-FR" dirty="0"/>
              <a:t> Les entreprises faisant application de la solution exposée dans la présente instruction doivent obligatoirement fournir au service des impôts, à l'appui de leur déclaration de résultats :</a:t>
            </a:r>
          </a:p>
          <a:p>
            <a:pPr lvl="1"/>
            <a:r>
              <a:rPr lang="fr-FR" dirty="0"/>
              <a:t>Un état indiquant pour chaque ligne de titres concernés, le cours moyen du dernier mois de l'exercice ou le dernier cours de l'exercice pour les titres cotés lorsqu'il est fait application de la mesure de simplification mentionnée au n° 130, leur valeur probable de réalisation pour les titres non cotés, la valeur nette comptable à la clôture de l'exercice, le montant de la provision pour dépréciation qui aurait pu être constaté en application des règles prévues à l'article 38 septies de l'annexe III au CGI ainsi que le montant des dépréciations effectivement constatées à la clôture de l'exercice ;</a:t>
            </a:r>
          </a:p>
          <a:p>
            <a:pPr lvl="1"/>
            <a:r>
              <a:rPr lang="fr-FR" dirty="0"/>
              <a:t>Un état récapitulatif mentionnant le montant de la provision pour risque d'exigibilité constatée dans les écritures de l'exercice, le montant des provisions sur les titres de placement comptabilisées, le montant des provisions sur les titres de placement qui n'ont pas été comptabilisées mais qui auraient été admises en franchise d'impôt si elles avaient été constatées et le montant de la provision pour risque d'exigibilité effectivement admis en déduction en application de la mesure de tempérament.</a:t>
            </a:r>
          </a:p>
          <a:p>
            <a:endParaRPr lang="fr-FR" sz="1800" dirty="0"/>
          </a:p>
        </p:txBody>
      </p:sp>
      <p:sp>
        <p:nvSpPr>
          <p:cNvPr id="3" name="Titre 2">
            <a:extLst>
              <a:ext uri="{FF2B5EF4-FFF2-40B4-BE49-F238E27FC236}">
                <a16:creationId xmlns:a16="http://schemas.microsoft.com/office/drawing/2014/main" id="{640A7670-48C8-4A6C-B51E-E0C046D0E3A1}"/>
              </a:ext>
            </a:extLst>
          </p:cNvPr>
          <p:cNvSpPr>
            <a:spLocks noGrp="1"/>
          </p:cNvSpPr>
          <p:nvPr>
            <p:ph type="title"/>
          </p:nvPr>
        </p:nvSpPr>
        <p:spPr>
          <a:xfrm>
            <a:off x="485744" y="244357"/>
            <a:ext cx="12708000" cy="825739"/>
          </a:xfrm>
        </p:spPr>
        <p:txBody>
          <a:bodyPr/>
          <a:lstStyle/>
          <a:p>
            <a:r>
              <a:rPr lang="fr-FR" dirty="0"/>
              <a:t>Provision pour dépréciation d’actifs : Traitement fiscal</a:t>
            </a:r>
          </a:p>
        </p:txBody>
      </p:sp>
      <p:sp>
        <p:nvSpPr>
          <p:cNvPr id="4" name="Espace réservé du pied de page 3">
            <a:extLst>
              <a:ext uri="{FF2B5EF4-FFF2-40B4-BE49-F238E27FC236}">
                <a16:creationId xmlns:a16="http://schemas.microsoft.com/office/drawing/2014/main" id="{7C9231D4-81BA-4A82-A759-A8D79DA28360}"/>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3F8D238D-63DD-488E-9DAB-78C7C4D721D5}"/>
              </a:ext>
            </a:extLst>
          </p:cNvPr>
          <p:cNvSpPr>
            <a:spLocks noGrp="1"/>
          </p:cNvSpPr>
          <p:nvPr>
            <p:ph type="sldNum" sz="quarter" idx="13"/>
          </p:nvPr>
        </p:nvSpPr>
        <p:spPr/>
        <p:txBody>
          <a:bodyPr/>
          <a:lstStyle/>
          <a:p>
            <a:fld id="{FD495AF3-2BE3-4F2F-A3F0-65C3F202E4D2}" type="slidenum">
              <a:rPr lang="fr-FR" altLang="fr-FR" smtClean="0"/>
              <a:pPr/>
              <a:t>22</a:t>
            </a:fld>
            <a:endParaRPr lang="fr-FR" altLang="fr-FR" dirty="0"/>
          </a:p>
        </p:txBody>
      </p:sp>
      <p:pic>
        <p:nvPicPr>
          <p:cNvPr id="7" name="Image 6">
            <a:extLst>
              <a:ext uri="{FF2B5EF4-FFF2-40B4-BE49-F238E27FC236}">
                <a16:creationId xmlns:a16="http://schemas.microsoft.com/office/drawing/2014/main" id="{42DCE517-FEEE-4B18-B101-382C221C6D9F}"/>
              </a:ext>
            </a:extLst>
          </p:cNvPr>
          <p:cNvPicPr>
            <a:picLocks noChangeAspect="1"/>
          </p:cNvPicPr>
          <p:nvPr/>
        </p:nvPicPr>
        <p:blipFill>
          <a:blip r:embed="rId2"/>
          <a:stretch>
            <a:fillRect/>
          </a:stretch>
        </p:blipFill>
        <p:spPr>
          <a:xfrm>
            <a:off x="10923904" y="244357"/>
            <a:ext cx="1085850" cy="781050"/>
          </a:xfrm>
          <a:prstGeom prst="rect">
            <a:avLst/>
          </a:prstGeom>
        </p:spPr>
      </p:pic>
    </p:spTree>
    <p:extLst>
      <p:ext uri="{BB962C8B-B14F-4D97-AF65-F5344CB8AC3E}">
        <p14:creationId xmlns:p14="http://schemas.microsoft.com/office/powerpoint/2010/main" val="257296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10FF33-2992-4123-8A66-99766BF86D91}"/>
              </a:ext>
            </a:extLst>
          </p:cNvPr>
          <p:cNvSpPr>
            <a:spLocks noGrp="1"/>
          </p:cNvSpPr>
          <p:nvPr>
            <p:ph sz="quarter" idx="11"/>
          </p:nvPr>
        </p:nvSpPr>
        <p:spPr/>
        <p:txBody>
          <a:bodyPr/>
          <a:lstStyle/>
          <a:p>
            <a:r>
              <a:rPr lang="fr-FR" sz="2000" b="1" dirty="0"/>
              <a:t>Contexte d’inflation et impacts potentiels sur les comptes :</a:t>
            </a:r>
          </a:p>
          <a:p>
            <a:pPr lvl="1"/>
            <a:r>
              <a:rPr lang="fr-FR" sz="1800" dirty="0"/>
              <a:t>Effet mécanique : diminution du montant des provisions techniques, notamment celles attachées aux sinistres à déroulement long tels que prévoyance, retraite, construction, auto corporels</a:t>
            </a:r>
          </a:p>
          <a:p>
            <a:pPr lvl="1"/>
            <a:r>
              <a:rPr lang="fr-FR" sz="1800" dirty="0"/>
              <a:t>Hausse des provisions de rentes</a:t>
            </a:r>
          </a:p>
          <a:p>
            <a:pPr lvl="1"/>
            <a:r>
              <a:rPr lang="fr-FR" sz="1800" dirty="0"/>
              <a:t>Rendements de placements souvent inférieurs au taux d’inflation actuellement observés, la revalorisation des rentes constitue un point d’attention</a:t>
            </a:r>
          </a:p>
          <a:p>
            <a:pPr lvl="1"/>
            <a:r>
              <a:rPr lang="fr-FR" sz="1800" dirty="0"/>
              <a:t>Les provisions pour sinistres à payer (y compris les provisions pour sinistres tardifs), notamment elle relatives aux sinistres matériels auto ou les sinistres construction devront prendre en compte les indices d’inflation en ajustant les historiques des triangles pour estimer les IBNR</a:t>
            </a:r>
          </a:p>
          <a:p>
            <a:pPr lvl="1"/>
            <a:r>
              <a:rPr lang="fr-FR" sz="1800" dirty="0"/>
              <a:t>Les provisions pour frais de gestion des sinistres ainsi que les PGG devront également intégrer les effets de l’inflation sur le coût des salaires et des services.</a:t>
            </a:r>
          </a:p>
        </p:txBody>
      </p:sp>
      <p:sp>
        <p:nvSpPr>
          <p:cNvPr id="3" name="Titre 2">
            <a:extLst>
              <a:ext uri="{FF2B5EF4-FFF2-40B4-BE49-F238E27FC236}">
                <a16:creationId xmlns:a16="http://schemas.microsoft.com/office/drawing/2014/main" id="{81C495D1-3E88-4DA0-BD09-5F6640BB4553}"/>
              </a:ext>
            </a:extLst>
          </p:cNvPr>
          <p:cNvSpPr>
            <a:spLocks noGrp="1"/>
          </p:cNvSpPr>
          <p:nvPr>
            <p:ph type="title"/>
          </p:nvPr>
        </p:nvSpPr>
        <p:spPr/>
        <p:txBody>
          <a:bodyPr/>
          <a:lstStyle/>
          <a:p>
            <a:r>
              <a:rPr lang="fr-FR" dirty="0"/>
              <a:t>Autres éléments d’attention</a:t>
            </a:r>
          </a:p>
        </p:txBody>
      </p:sp>
      <p:sp>
        <p:nvSpPr>
          <p:cNvPr id="4" name="Espace réservé du pied de page 3">
            <a:extLst>
              <a:ext uri="{FF2B5EF4-FFF2-40B4-BE49-F238E27FC236}">
                <a16:creationId xmlns:a16="http://schemas.microsoft.com/office/drawing/2014/main" id="{418E00D9-E019-47EB-A606-D99C41021753}"/>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E05D7CB-CA31-425D-9F2D-D830DA20D82A}"/>
              </a:ext>
            </a:extLst>
          </p:cNvPr>
          <p:cNvSpPr>
            <a:spLocks noGrp="1"/>
          </p:cNvSpPr>
          <p:nvPr>
            <p:ph type="sldNum" sz="quarter" idx="13"/>
          </p:nvPr>
        </p:nvSpPr>
        <p:spPr/>
        <p:txBody>
          <a:bodyPr/>
          <a:lstStyle/>
          <a:p>
            <a:fld id="{FD495AF3-2BE3-4F2F-A3F0-65C3F202E4D2}" type="slidenum">
              <a:rPr lang="fr-FR" altLang="fr-FR" smtClean="0"/>
              <a:pPr/>
              <a:t>23</a:t>
            </a:fld>
            <a:endParaRPr lang="fr-FR" altLang="fr-FR" dirty="0"/>
          </a:p>
        </p:txBody>
      </p:sp>
      <p:pic>
        <p:nvPicPr>
          <p:cNvPr id="6" name="Image 5">
            <a:extLst>
              <a:ext uri="{FF2B5EF4-FFF2-40B4-BE49-F238E27FC236}">
                <a16:creationId xmlns:a16="http://schemas.microsoft.com/office/drawing/2014/main" id="{A954F3EC-D678-440D-AD11-ADBF8B16FE73}"/>
              </a:ext>
            </a:extLst>
          </p:cNvPr>
          <p:cNvPicPr>
            <a:picLocks noChangeAspect="1"/>
          </p:cNvPicPr>
          <p:nvPr/>
        </p:nvPicPr>
        <p:blipFill>
          <a:blip r:embed="rId2"/>
          <a:stretch>
            <a:fillRect/>
          </a:stretch>
        </p:blipFill>
        <p:spPr>
          <a:xfrm>
            <a:off x="782822" y="5362125"/>
            <a:ext cx="12525375" cy="914400"/>
          </a:xfrm>
          <a:prstGeom prst="rect">
            <a:avLst/>
          </a:prstGeom>
        </p:spPr>
      </p:pic>
    </p:spTree>
    <p:extLst>
      <p:ext uri="{BB962C8B-B14F-4D97-AF65-F5344CB8AC3E}">
        <p14:creationId xmlns:p14="http://schemas.microsoft.com/office/powerpoint/2010/main" val="200028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10FF33-2992-4123-8A66-99766BF86D91}"/>
              </a:ext>
            </a:extLst>
          </p:cNvPr>
          <p:cNvSpPr>
            <a:spLocks noGrp="1"/>
          </p:cNvSpPr>
          <p:nvPr>
            <p:ph sz="quarter" idx="11"/>
          </p:nvPr>
        </p:nvSpPr>
        <p:spPr/>
        <p:txBody>
          <a:bodyPr/>
          <a:lstStyle/>
          <a:p>
            <a:r>
              <a:rPr lang="fr-FR" sz="2000" b="1" dirty="0"/>
              <a:t>Hausse des taux et impacts potentiels sur les comptes de placements :</a:t>
            </a:r>
          </a:p>
          <a:p>
            <a:pPr lvl="1"/>
            <a:r>
              <a:rPr lang="fr-FR" sz="1800" dirty="0"/>
              <a:t>Baisse de la valeur de marché des obligations :</a:t>
            </a:r>
          </a:p>
          <a:p>
            <a:pPr lvl="2"/>
            <a:r>
              <a:rPr lang="fr-FR" sz="1600" dirty="0"/>
              <a:t>Observation d’une forte baisse des plus-values latentes, voire en moins-values latentes dans les portefeuilles de assureurs à fin juin</a:t>
            </a:r>
          </a:p>
          <a:p>
            <a:pPr lvl="2"/>
            <a:endParaRPr lang="fr-FR" sz="1600" dirty="0"/>
          </a:p>
          <a:p>
            <a:pPr lvl="1"/>
            <a:r>
              <a:rPr lang="fr-FR" sz="1800" dirty="0"/>
              <a:t>Effet sr les marchés actions (ôté et </a:t>
            </a:r>
            <a:r>
              <a:rPr lang="fr-FR" sz="1800" dirty="0" err="1"/>
              <a:t>Private</a:t>
            </a:r>
            <a:r>
              <a:rPr lang="fr-FR" sz="1800" dirty="0"/>
              <a:t> </a:t>
            </a:r>
            <a:r>
              <a:rPr lang="fr-FR" sz="1800" dirty="0" err="1"/>
              <a:t>Equity</a:t>
            </a:r>
            <a:r>
              <a:rPr lang="fr-FR" sz="1800" dirty="0"/>
              <a:t>) :</a:t>
            </a:r>
          </a:p>
          <a:p>
            <a:pPr lvl="2"/>
            <a:r>
              <a:rPr lang="fr-FR" sz="1600" dirty="0"/>
              <a:t>Baisse des marchés actions. Rebond en août mais début novembre sous le niveau à fin juin</a:t>
            </a:r>
          </a:p>
          <a:p>
            <a:pPr lvl="2"/>
            <a:r>
              <a:rPr lang="fr-FR" sz="1600" dirty="0"/>
              <a:t>Effet de dépréciation mécanique ligne à ligne en comptes sociaux et consolidés. Critères pour considérer qu’il y a présomption de dépréciation durable : 20 % ou 30 % ?</a:t>
            </a:r>
          </a:p>
          <a:p>
            <a:pPr lvl="2"/>
            <a:r>
              <a:rPr lang="fr-FR" sz="1600" dirty="0"/>
              <a:t>PRE possible dans les comptes sociaux à fin d’année (dotée par tiers)</a:t>
            </a:r>
          </a:p>
          <a:p>
            <a:pPr lvl="2"/>
            <a:endParaRPr lang="fr-FR" sz="1600" dirty="0"/>
          </a:p>
          <a:p>
            <a:pPr lvl="1"/>
            <a:r>
              <a:rPr lang="fr-FR" sz="1800" dirty="0"/>
              <a:t>Effets sur le marché immobilier:</a:t>
            </a:r>
          </a:p>
          <a:p>
            <a:pPr lvl="2"/>
            <a:r>
              <a:rPr lang="fr-FR" sz="1600" dirty="0"/>
              <a:t>Renchérissement du crédit</a:t>
            </a:r>
          </a:p>
          <a:p>
            <a:pPr lvl="2"/>
            <a:r>
              <a:rPr lang="fr-FR" sz="1600" dirty="0"/>
              <a:t>Fragilisation du marché de l’immobilier d’habitation qui avait résisté à la crise COVID (vs commercial, hôtelier et bureaux)</a:t>
            </a:r>
          </a:p>
          <a:p>
            <a:pPr lvl="2"/>
            <a:r>
              <a:rPr lang="fr-FR" sz="1600" dirty="0"/>
              <a:t>Plus d’obligation d’expertise quinquennale avec mise à jour annuelle =&gt; risque d’audit supplémentaire. Mais pratique semblant maintenue par de nombreux assureurs.</a:t>
            </a:r>
          </a:p>
        </p:txBody>
      </p:sp>
      <p:sp>
        <p:nvSpPr>
          <p:cNvPr id="3" name="Titre 2">
            <a:extLst>
              <a:ext uri="{FF2B5EF4-FFF2-40B4-BE49-F238E27FC236}">
                <a16:creationId xmlns:a16="http://schemas.microsoft.com/office/drawing/2014/main" id="{81C495D1-3E88-4DA0-BD09-5F6640BB4553}"/>
              </a:ext>
            </a:extLst>
          </p:cNvPr>
          <p:cNvSpPr>
            <a:spLocks noGrp="1"/>
          </p:cNvSpPr>
          <p:nvPr>
            <p:ph type="title"/>
          </p:nvPr>
        </p:nvSpPr>
        <p:spPr/>
        <p:txBody>
          <a:bodyPr/>
          <a:lstStyle/>
          <a:p>
            <a:r>
              <a:rPr lang="fr-FR" dirty="0"/>
              <a:t>Autres éléments d’attention</a:t>
            </a:r>
          </a:p>
        </p:txBody>
      </p:sp>
      <p:sp>
        <p:nvSpPr>
          <p:cNvPr id="4" name="Espace réservé du pied de page 3">
            <a:extLst>
              <a:ext uri="{FF2B5EF4-FFF2-40B4-BE49-F238E27FC236}">
                <a16:creationId xmlns:a16="http://schemas.microsoft.com/office/drawing/2014/main" id="{418E00D9-E019-47EB-A606-D99C41021753}"/>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E05D7CB-CA31-425D-9F2D-D830DA20D82A}"/>
              </a:ext>
            </a:extLst>
          </p:cNvPr>
          <p:cNvSpPr>
            <a:spLocks noGrp="1"/>
          </p:cNvSpPr>
          <p:nvPr>
            <p:ph type="sldNum" sz="quarter" idx="13"/>
          </p:nvPr>
        </p:nvSpPr>
        <p:spPr/>
        <p:txBody>
          <a:bodyPr/>
          <a:lstStyle/>
          <a:p>
            <a:fld id="{FD495AF3-2BE3-4F2F-A3F0-65C3F202E4D2}" type="slidenum">
              <a:rPr lang="fr-FR" altLang="fr-FR" smtClean="0"/>
              <a:pPr/>
              <a:t>24</a:t>
            </a:fld>
            <a:endParaRPr lang="fr-FR" altLang="fr-FR" dirty="0"/>
          </a:p>
        </p:txBody>
      </p:sp>
    </p:spTree>
    <p:extLst>
      <p:ext uri="{BB962C8B-B14F-4D97-AF65-F5344CB8AC3E}">
        <p14:creationId xmlns:p14="http://schemas.microsoft.com/office/powerpoint/2010/main" val="156835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10FF33-2992-4123-8A66-99766BF86D91}"/>
              </a:ext>
            </a:extLst>
          </p:cNvPr>
          <p:cNvSpPr>
            <a:spLocks noGrp="1"/>
          </p:cNvSpPr>
          <p:nvPr>
            <p:ph sz="quarter" idx="11"/>
          </p:nvPr>
        </p:nvSpPr>
        <p:spPr>
          <a:xfrm>
            <a:off x="485744" y="1285876"/>
            <a:ext cx="12708000" cy="476824"/>
          </a:xfrm>
        </p:spPr>
        <p:txBody>
          <a:bodyPr/>
          <a:lstStyle/>
          <a:p>
            <a:r>
              <a:rPr lang="fr-FR" sz="2000" b="1" dirty="0"/>
              <a:t>Hausse des taux et impacts potentiels sur les provisions techniques:</a:t>
            </a:r>
          </a:p>
        </p:txBody>
      </p:sp>
      <p:sp>
        <p:nvSpPr>
          <p:cNvPr id="3" name="Titre 2">
            <a:extLst>
              <a:ext uri="{FF2B5EF4-FFF2-40B4-BE49-F238E27FC236}">
                <a16:creationId xmlns:a16="http://schemas.microsoft.com/office/drawing/2014/main" id="{81C495D1-3E88-4DA0-BD09-5F6640BB4553}"/>
              </a:ext>
            </a:extLst>
          </p:cNvPr>
          <p:cNvSpPr>
            <a:spLocks noGrp="1"/>
          </p:cNvSpPr>
          <p:nvPr>
            <p:ph type="title"/>
          </p:nvPr>
        </p:nvSpPr>
        <p:spPr/>
        <p:txBody>
          <a:bodyPr/>
          <a:lstStyle/>
          <a:p>
            <a:r>
              <a:rPr lang="fr-FR" dirty="0"/>
              <a:t>Autres éléments d’attention</a:t>
            </a:r>
          </a:p>
        </p:txBody>
      </p:sp>
      <p:sp>
        <p:nvSpPr>
          <p:cNvPr id="4" name="Espace réservé du pied de page 3">
            <a:extLst>
              <a:ext uri="{FF2B5EF4-FFF2-40B4-BE49-F238E27FC236}">
                <a16:creationId xmlns:a16="http://schemas.microsoft.com/office/drawing/2014/main" id="{418E00D9-E019-47EB-A606-D99C41021753}"/>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E05D7CB-CA31-425D-9F2D-D830DA20D82A}"/>
              </a:ext>
            </a:extLst>
          </p:cNvPr>
          <p:cNvSpPr>
            <a:spLocks noGrp="1"/>
          </p:cNvSpPr>
          <p:nvPr>
            <p:ph type="sldNum" sz="quarter" idx="13"/>
          </p:nvPr>
        </p:nvSpPr>
        <p:spPr/>
        <p:txBody>
          <a:bodyPr/>
          <a:lstStyle/>
          <a:p>
            <a:fld id="{FD495AF3-2BE3-4F2F-A3F0-65C3F202E4D2}" type="slidenum">
              <a:rPr lang="fr-FR" altLang="fr-FR" smtClean="0"/>
              <a:pPr/>
              <a:t>25</a:t>
            </a:fld>
            <a:endParaRPr lang="fr-FR" altLang="fr-FR" dirty="0"/>
          </a:p>
        </p:txBody>
      </p:sp>
      <p:pic>
        <p:nvPicPr>
          <p:cNvPr id="6" name="Image 5">
            <a:extLst>
              <a:ext uri="{FF2B5EF4-FFF2-40B4-BE49-F238E27FC236}">
                <a16:creationId xmlns:a16="http://schemas.microsoft.com/office/drawing/2014/main" id="{EA5EDE32-0A08-47BE-842E-66F96956BD78}"/>
              </a:ext>
            </a:extLst>
          </p:cNvPr>
          <p:cNvPicPr>
            <a:picLocks noChangeAspect="1"/>
          </p:cNvPicPr>
          <p:nvPr/>
        </p:nvPicPr>
        <p:blipFill>
          <a:blip r:embed="rId2"/>
          <a:stretch>
            <a:fillRect/>
          </a:stretch>
        </p:blipFill>
        <p:spPr>
          <a:xfrm>
            <a:off x="686594" y="1892157"/>
            <a:ext cx="12306300" cy="4857750"/>
          </a:xfrm>
          <a:prstGeom prst="rect">
            <a:avLst/>
          </a:prstGeom>
        </p:spPr>
      </p:pic>
    </p:spTree>
    <p:extLst>
      <p:ext uri="{BB962C8B-B14F-4D97-AF65-F5344CB8AC3E}">
        <p14:creationId xmlns:p14="http://schemas.microsoft.com/office/powerpoint/2010/main" val="117826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33801A-8F39-4B05-B861-3B0CAE221493}"/>
              </a:ext>
            </a:extLst>
          </p:cNvPr>
          <p:cNvSpPr>
            <a:spLocks noGrp="1"/>
          </p:cNvSpPr>
          <p:nvPr>
            <p:ph type="body" sz="quarter" idx="12"/>
          </p:nvPr>
        </p:nvSpPr>
        <p:spPr/>
        <p:txBody>
          <a:bodyPr>
            <a:normAutofit/>
          </a:bodyPr>
          <a:lstStyle/>
          <a:p>
            <a:r>
              <a:rPr lang="fr-FR" dirty="0"/>
              <a:t>Points d’attention relevés par l’ACPR</a:t>
            </a:r>
          </a:p>
        </p:txBody>
      </p:sp>
      <p:sp>
        <p:nvSpPr>
          <p:cNvPr id="3" name="Espace réservé du pied de page 2">
            <a:extLst>
              <a:ext uri="{FF2B5EF4-FFF2-40B4-BE49-F238E27FC236}">
                <a16:creationId xmlns:a16="http://schemas.microsoft.com/office/drawing/2014/main" id="{9A6F0AC4-3102-4227-B555-6A12FCA32844}"/>
              </a:ext>
            </a:extLst>
          </p:cNvPr>
          <p:cNvSpPr>
            <a:spLocks noGrp="1"/>
          </p:cNvSpPr>
          <p:nvPr>
            <p:ph type="ftr" sz="quarter" idx="13"/>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49F8537-5C34-499E-995C-FAC3AF51F0C9}"/>
              </a:ext>
            </a:extLst>
          </p:cNvPr>
          <p:cNvSpPr>
            <a:spLocks noGrp="1"/>
          </p:cNvSpPr>
          <p:nvPr>
            <p:ph type="sldNum" sz="quarter" idx="14"/>
          </p:nvPr>
        </p:nvSpPr>
        <p:spPr/>
        <p:txBody>
          <a:bodyPr/>
          <a:lstStyle/>
          <a:p>
            <a:fld id="{FD495AF3-2BE3-4F2F-A3F0-65C3F202E4D2}" type="slidenum">
              <a:rPr lang="fr-FR" altLang="fr-FR" smtClean="0"/>
              <a:pPr/>
              <a:t>26</a:t>
            </a:fld>
            <a:endParaRPr lang="fr-FR" altLang="fr-FR" dirty="0"/>
          </a:p>
        </p:txBody>
      </p:sp>
    </p:spTree>
    <p:extLst>
      <p:ext uri="{BB962C8B-B14F-4D97-AF65-F5344CB8AC3E}">
        <p14:creationId xmlns:p14="http://schemas.microsoft.com/office/powerpoint/2010/main" val="320059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6C2BB-2CE8-4047-BEBF-1F9784AD3649}"/>
              </a:ext>
            </a:extLst>
          </p:cNvPr>
          <p:cNvSpPr>
            <a:spLocks noGrp="1"/>
          </p:cNvSpPr>
          <p:nvPr>
            <p:ph type="title"/>
          </p:nvPr>
        </p:nvSpPr>
        <p:spPr/>
        <p:txBody>
          <a:bodyPr/>
          <a:lstStyle/>
          <a:p>
            <a:r>
              <a:rPr lang="fr-FR" dirty="0"/>
              <a:t>Points d’attention ACPR</a:t>
            </a:r>
          </a:p>
        </p:txBody>
      </p:sp>
      <p:sp>
        <p:nvSpPr>
          <p:cNvPr id="3" name="Espace réservé du pied de page 2">
            <a:extLst>
              <a:ext uri="{FF2B5EF4-FFF2-40B4-BE49-F238E27FC236}">
                <a16:creationId xmlns:a16="http://schemas.microsoft.com/office/drawing/2014/main" id="{642CE0F0-5FFC-4F86-A1D2-2E1383613786}"/>
              </a:ext>
            </a:extLst>
          </p:cNvPr>
          <p:cNvSpPr>
            <a:spLocks noGrp="1"/>
          </p:cNvSpPr>
          <p:nvPr>
            <p:ph type="ftr" sz="quarter" idx="10"/>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16C6D9A6-CBFF-4AEA-B1B4-F7C32999324F}"/>
              </a:ext>
            </a:extLst>
          </p:cNvPr>
          <p:cNvSpPr>
            <a:spLocks noGrp="1"/>
          </p:cNvSpPr>
          <p:nvPr>
            <p:ph type="sldNum" sz="quarter" idx="11"/>
          </p:nvPr>
        </p:nvSpPr>
        <p:spPr/>
        <p:txBody>
          <a:bodyPr/>
          <a:lstStyle/>
          <a:p>
            <a:fld id="{FD495AF3-2BE3-4F2F-A3F0-65C3F202E4D2}" type="slidenum">
              <a:rPr lang="fr-FR" altLang="fr-FR" smtClean="0"/>
              <a:pPr/>
              <a:t>27</a:t>
            </a:fld>
            <a:endParaRPr lang="fr-FR" altLang="fr-FR" dirty="0"/>
          </a:p>
        </p:txBody>
      </p:sp>
      <p:graphicFrame>
        <p:nvGraphicFramePr>
          <p:cNvPr id="5" name="Diagramme 4">
            <a:extLst>
              <a:ext uri="{FF2B5EF4-FFF2-40B4-BE49-F238E27FC236}">
                <a16:creationId xmlns:a16="http://schemas.microsoft.com/office/drawing/2014/main" id="{49F44B67-3DF5-4DE9-91C1-F0DA4EC034FA}"/>
              </a:ext>
            </a:extLst>
          </p:cNvPr>
          <p:cNvGraphicFramePr/>
          <p:nvPr>
            <p:extLst>
              <p:ext uri="{D42A27DB-BD31-4B8C-83A1-F6EECF244321}">
                <p14:modId xmlns:p14="http://schemas.microsoft.com/office/powerpoint/2010/main" val="4073558759"/>
              </p:ext>
            </p:extLst>
          </p:nvPr>
        </p:nvGraphicFramePr>
        <p:xfrm>
          <a:off x="1861273" y="903256"/>
          <a:ext cx="10235247" cy="6331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3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33801A-8F39-4B05-B861-3B0CAE221493}"/>
              </a:ext>
            </a:extLst>
          </p:cNvPr>
          <p:cNvSpPr>
            <a:spLocks noGrp="1"/>
          </p:cNvSpPr>
          <p:nvPr>
            <p:ph type="body" sz="quarter" idx="12"/>
          </p:nvPr>
        </p:nvSpPr>
        <p:spPr/>
        <p:txBody>
          <a:bodyPr>
            <a:normAutofit/>
          </a:bodyPr>
          <a:lstStyle/>
          <a:p>
            <a:r>
              <a:rPr lang="fr-FR" dirty="0"/>
              <a:t>Informations sur la durabilité</a:t>
            </a:r>
          </a:p>
        </p:txBody>
      </p:sp>
      <p:sp>
        <p:nvSpPr>
          <p:cNvPr id="3" name="Espace réservé du pied de page 2">
            <a:extLst>
              <a:ext uri="{FF2B5EF4-FFF2-40B4-BE49-F238E27FC236}">
                <a16:creationId xmlns:a16="http://schemas.microsoft.com/office/drawing/2014/main" id="{9A6F0AC4-3102-4227-B555-6A12FCA32844}"/>
              </a:ext>
            </a:extLst>
          </p:cNvPr>
          <p:cNvSpPr>
            <a:spLocks noGrp="1"/>
          </p:cNvSpPr>
          <p:nvPr>
            <p:ph type="ftr" sz="quarter" idx="13"/>
          </p:nvPr>
        </p:nvSpPr>
        <p:spPr/>
        <p:txBody>
          <a:bodyPr/>
          <a:lstStyle/>
          <a:p>
            <a:r>
              <a:rPr lang="fr-FR"/>
              <a:t>ADOM - Evolutions réglementaires - 16 février 2023</a:t>
            </a:r>
          </a:p>
        </p:txBody>
      </p:sp>
      <p:sp>
        <p:nvSpPr>
          <p:cNvPr id="4" name="Espace réservé du numéro de diapositive 3">
            <a:extLst>
              <a:ext uri="{FF2B5EF4-FFF2-40B4-BE49-F238E27FC236}">
                <a16:creationId xmlns:a16="http://schemas.microsoft.com/office/drawing/2014/main" id="{049F8537-5C34-499E-995C-FAC3AF51F0C9}"/>
              </a:ext>
            </a:extLst>
          </p:cNvPr>
          <p:cNvSpPr>
            <a:spLocks noGrp="1"/>
          </p:cNvSpPr>
          <p:nvPr>
            <p:ph type="sldNum" sz="quarter" idx="14"/>
          </p:nvPr>
        </p:nvSpPr>
        <p:spPr/>
        <p:txBody>
          <a:bodyPr/>
          <a:lstStyle/>
          <a:p>
            <a:fld id="{FD495AF3-2BE3-4F2F-A3F0-65C3F202E4D2}" type="slidenum">
              <a:rPr lang="fr-FR" altLang="fr-FR" smtClean="0"/>
              <a:pPr/>
              <a:t>28</a:t>
            </a:fld>
            <a:endParaRPr lang="fr-FR" altLang="fr-FR" dirty="0"/>
          </a:p>
        </p:txBody>
      </p:sp>
    </p:spTree>
    <p:extLst>
      <p:ext uri="{BB962C8B-B14F-4D97-AF65-F5344CB8AC3E}">
        <p14:creationId xmlns:p14="http://schemas.microsoft.com/office/powerpoint/2010/main" val="313769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8BF8F642-8AA6-446B-83DF-EA25723AB289}"/>
              </a:ext>
            </a:extLst>
          </p:cNvPr>
          <p:cNvGraphicFramePr>
            <a:graphicFrameLocks noGrp="1"/>
          </p:cNvGraphicFramePr>
          <p:nvPr>
            <p:ph sz="quarter" idx="11"/>
            <p:extLst/>
          </p:nvPr>
        </p:nvGraphicFramePr>
        <p:xfrm>
          <a:off x="600259" y="896557"/>
          <a:ext cx="12707938" cy="18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192FAEEB-B63D-48DF-BA34-6FABE0F08704}"/>
              </a:ext>
            </a:extLst>
          </p:cNvPr>
          <p:cNvSpPr>
            <a:spLocks noGrp="1"/>
          </p:cNvSpPr>
          <p:nvPr>
            <p:ph type="title"/>
          </p:nvPr>
        </p:nvSpPr>
        <p:spPr/>
        <p:txBody>
          <a:bodyPr/>
          <a:lstStyle/>
          <a:p>
            <a:r>
              <a:rPr lang="fr-FR" dirty="0"/>
              <a:t>RSE (Responsabilité Sociétale ou Sociale des Entreprises) et information non financière</a:t>
            </a:r>
          </a:p>
        </p:txBody>
      </p:sp>
      <p:sp>
        <p:nvSpPr>
          <p:cNvPr id="4" name="Espace réservé du pied de page 3">
            <a:extLst>
              <a:ext uri="{FF2B5EF4-FFF2-40B4-BE49-F238E27FC236}">
                <a16:creationId xmlns:a16="http://schemas.microsoft.com/office/drawing/2014/main" id="{17B26B78-724F-4D71-9184-E62DD07106E0}"/>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1D23FC47-0E28-4A1C-89BA-8DCF0C638CC6}"/>
              </a:ext>
            </a:extLst>
          </p:cNvPr>
          <p:cNvSpPr>
            <a:spLocks noGrp="1"/>
          </p:cNvSpPr>
          <p:nvPr>
            <p:ph type="sldNum" sz="quarter" idx="13"/>
          </p:nvPr>
        </p:nvSpPr>
        <p:spPr/>
        <p:txBody>
          <a:bodyPr/>
          <a:lstStyle/>
          <a:p>
            <a:fld id="{FD495AF3-2BE3-4F2F-A3F0-65C3F202E4D2}" type="slidenum">
              <a:rPr lang="fr-FR" altLang="fr-FR" smtClean="0"/>
              <a:pPr/>
              <a:t>29</a:t>
            </a:fld>
            <a:endParaRPr lang="fr-FR" altLang="fr-FR" dirty="0"/>
          </a:p>
        </p:txBody>
      </p:sp>
      <p:sp>
        <p:nvSpPr>
          <p:cNvPr id="7" name="Espace réservé du contenu 1">
            <a:extLst>
              <a:ext uri="{FF2B5EF4-FFF2-40B4-BE49-F238E27FC236}">
                <a16:creationId xmlns:a16="http://schemas.microsoft.com/office/drawing/2014/main" id="{919BFFEE-A421-4F25-ACBB-A28321A9E81B}"/>
              </a:ext>
            </a:extLst>
          </p:cNvPr>
          <p:cNvSpPr txBox="1">
            <a:spLocks/>
          </p:cNvSpPr>
          <p:nvPr/>
        </p:nvSpPr>
        <p:spPr bwMode="auto">
          <a:xfrm>
            <a:off x="600197" y="2696557"/>
            <a:ext cx="12593547" cy="19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7"/>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r>
              <a:rPr lang="fr-FR" sz="1800" dirty="0"/>
              <a:t>Règlement UE 2020/852 entré en vigueur en 2021, et deux actes délégués : </a:t>
            </a:r>
          </a:p>
          <a:p>
            <a:pPr lvl="1"/>
            <a:r>
              <a:rPr lang="fr-FR" sz="1800" dirty="0"/>
              <a:t>L’acte délégué sur le climat publié le 4 juin 2021, qui définit les critères d’examen technique pour les activités économiques contribuant substantiellement à l’atténuation du changement climatique et à l’adaptation au changement climatique,</a:t>
            </a:r>
          </a:p>
          <a:p>
            <a:pPr lvl="1"/>
            <a:r>
              <a:rPr lang="fr-FR" sz="1800" dirty="0"/>
              <a:t>L’acte délégué (article 8) publié le 6 juillet 2021 qui précise les informations à publier prévues à l’article 8 du règlement.</a:t>
            </a:r>
          </a:p>
          <a:p>
            <a:r>
              <a:rPr lang="fr-FR" sz="1800" dirty="0"/>
              <a:t>Des informations étaient à produire dès le rapport de gestion dès la clôture 2021, avec une progressivité dans le périmètre, la nature et la complexité des informations devant être produites de 2022 à 2026.</a:t>
            </a:r>
          </a:p>
          <a:p>
            <a:r>
              <a:rPr lang="fr-FR" sz="1800" dirty="0"/>
              <a:t>Ces informations requises par l’article 8 du règlement doivent être incluses dans la Déclaration de Performance Extra Financière (DPEF) insérée dans le rapport de gestion en application de l’article L.225-102-1 du code de commerce.</a:t>
            </a:r>
          </a:p>
          <a:p>
            <a:pPr marL="85725" indent="0">
              <a:buFontTx/>
              <a:buNone/>
            </a:pPr>
            <a:endParaRPr lang="fr-FR" sz="2000" dirty="0"/>
          </a:p>
        </p:txBody>
      </p:sp>
    </p:spTree>
    <p:extLst>
      <p:ext uri="{BB962C8B-B14F-4D97-AF65-F5344CB8AC3E}">
        <p14:creationId xmlns:p14="http://schemas.microsoft.com/office/powerpoint/2010/main" val="209072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FD22421-F686-42AF-870B-6AAB75470558}"/>
              </a:ext>
            </a:extLst>
          </p:cNvPr>
          <p:cNvSpPr>
            <a:spLocks noGrp="1"/>
          </p:cNvSpPr>
          <p:nvPr>
            <p:ph sz="quarter" idx="11"/>
          </p:nvPr>
        </p:nvSpPr>
        <p:spPr>
          <a:xfrm>
            <a:off x="485744" y="1285875"/>
            <a:ext cx="12708000" cy="2561431"/>
          </a:xfrm>
        </p:spPr>
        <p:txBody>
          <a:bodyPr/>
          <a:lstStyle/>
          <a:p>
            <a:r>
              <a:rPr lang="fr-FR" sz="2000" dirty="0"/>
              <a:t>La loi de financement de la sécurité sociale pour 2023 prévoit le transfert de 150 M€ du régime obligatoire vers les OC, à compter de juillet 2023. Le montant total du transfert en année pleine pourrait atteindre 300 M€.</a:t>
            </a:r>
          </a:p>
          <a:p>
            <a:r>
              <a:rPr lang="fr-FR" sz="2000" dirty="0"/>
              <a:t>Par ailleurs, le 13 octobre 2022, les fédérations, l’état, l’assurance maladie et UNOCAM ont inauguré le Comité de dialogue avec les organismes complémentaires (CDOC) qui a vocation à se réunir en plénière deux fois par an pour travailler à la pérennité du système de santé.</a:t>
            </a:r>
          </a:p>
          <a:p>
            <a:r>
              <a:rPr lang="fr-FR" sz="2000" dirty="0"/>
              <a:t>Les modalités du transfert de charges est le premier dossier que devra traiter ce comité.</a:t>
            </a:r>
          </a:p>
          <a:p>
            <a:pPr marL="85725" indent="0">
              <a:buNone/>
            </a:pPr>
            <a:endParaRPr lang="fr-FR" sz="2000" dirty="0"/>
          </a:p>
        </p:txBody>
      </p:sp>
      <p:sp>
        <p:nvSpPr>
          <p:cNvPr id="3" name="Titre 2">
            <a:extLst>
              <a:ext uri="{FF2B5EF4-FFF2-40B4-BE49-F238E27FC236}">
                <a16:creationId xmlns:a16="http://schemas.microsoft.com/office/drawing/2014/main" id="{376190C0-9CEB-47A0-8741-AA969B76D04F}"/>
              </a:ext>
            </a:extLst>
          </p:cNvPr>
          <p:cNvSpPr>
            <a:spLocks noGrp="1"/>
          </p:cNvSpPr>
          <p:nvPr>
            <p:ph type="title"/>
          </p:nvPr>
        </p:nvSpPr>
        <p:spPr/>
        <p:txBody>
          <a:bodyPr/>
          <a:lstStyle/>
          <a:p>
            <a:r>
              <a:rPr lang="fr-FR" dirty="0"/>
              <a:t>Loi de Financement de la Sécurité Sociale pour 2023</a:t>
            </a:r>
          </a:p>
        </p:txBody>
      </p:sp>
      <p:sp>
        <p:nvSpPr>
          <p:cNvPr id="4" name="Espace réservé du pied de page 3">
            <a:extLst>
              <a:ext uri="{FF2B5EF4-FFF2-40B4-BE49-F238E27FC236}">
                <a16:creationId xmlns:a16="http://schemas.microsoft.com/office/drawing/2014/main" id="{F067B924-3EF0-4547-8DF1-E9F99550AF2F}"/>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91C91169-A851-4768-AE9C-0271A051C0B9}"/>
              </a:ext>
            </a:extLst>
          </p:cNvPr>
          <p:cNvSpPr>
            <a:spLocks noGrp="1"/>
          </p:cNvSpPr>
          <p:nvPr>
            <p:ph type="sldNum" sz="quarter" idx="13"/>
          </p:nvPr>
        </p:nvSpPr>
        <p:spPr/>
        <p:txBody>
          <a:bodyPr/>
          <a:lstStyle/>
          <a:p>
            <a:fld id="{FD495AF3-2BE3-4F2F-A3F0-65C3F202E4D2}" type="slidenum">
              <a:rPr lang="fr-FR" altLang="fr-FR" smtClean="0"/>
              <a:pPr/>
              <a:t>3</a:t>
            </a:fld>
            <a:endParaRPr lang="fr-FR" altLang="fr-FR" dirty="0"/>
          </a:p>
        </p:txBody>
      </p:sp>
      <p:sp>
        <p:nvSpPr>
          <p:cNvPr id="6" name="Flèche : droite rayée 5">
            <a:extLst>
              <a:ext uri="{FF2B5EF4-FFF2-40B4-BE49-F238E27FC236}">
                <a16:creationId xmlns:a16="http://schemas.microsoft.com/office/drawing/2014/main" id="{D1D1358E-0832-4438-8E48-7C885C80AD14}"/>
              </a:ext>
            </a:extLst>
          </p:cNvPr>
          <p:cNvSpPr/>
          <p:nvPr/>
        </p:nvSpPr>
        <p:spPr bwMode="auto">
          <a:xfrm rot="5400000">
            <a:off x="5978124" y="3857115"/>
            <a:ext cx="1501118" cy="1106931"/>
          </a:xfrm>
          <a:prstGeom prst="stripedRightArrow">
            <a:avLst/>
          </a:prstGeom>
          <a:ln>
            <a:headEnd/>
            <a:tailEn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7" name="Espace réservé du contenu 1">
            <a:extLst>
              <a:ext uri="{FF2B5EF4-FFF2-40B4-BE49-F238E27FC236}">
                <a16:creationId xmlns:a16="http://schemas.microsoft.com/office/drawing/2014/main" id="{23645C5F-29CE-4C30-B10B-FD1F5C3CA9DC}"/>
              </a:ext>
            </a:extLst>
          </p:cNvPr>
          <p:cNvSpPr txBox="1">
            <a:spLocks/>
          </p:cNvSpPr>
          <p:nvPr/>
        </p:nvSpPr>
        <p:spPr bwMode="auto">
          <a:xfrm>
            <a:off x="646957" y="5561944"/>
            <a:ext cx="12708000" cy="825739"/>
          </a:xfrm>
          <a:prstGeom prst="rect">
            <a:avLst/>
          </a:prstGeom>
          <a:solidFill>
            <a:schemeClr val="tx2"/>
          </a:solidFill>
          <a:ln w="9525">
            <a:solidFill>
              <a:srgbClr val="FFC000"/>
            </a:solidFill>
            <a:miter lim="800000"/>
            <a:headEnd/>
            <a:tailEnd/>
          </a:ln>
          <a:extLst/>
        </p:spPr>
        <p:txBody>
          <a:bodyPr vert="horz" wrap="square" lIns="36000" tIns="36000" rIns="36000" bIns="36000" numCol="1" anchor="t"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85725" indent="0" algn="ctr">
              <a:buNone/>
            </a:pPr>
            <a:r>
              <a:rPr lang="fr-FR" sz="2000" b="1" dirty="0">
                <a:solidFill>
                  <a:schemeClr val="bg1"/>
                </a:solidFill>
              </a:rPr>
              <a:t>Une attention particulière devra donc être portée aux décisions à venir pour déterminer les modalités de comptabilisation de cette charge (notamment date de comptabilisation, nature de la charge) dans les organismes complémentaires.</a:t>
            </a:r>
          </a:p>
        </p:txBody>
      </p:sp>
    </p:spTree>
    <p:extLst>
      <p:ext uri="{BB962C8B-B14F-4D97-AF65-F5344CB8AC3E}">
        <p14:creationId xmlns:p14="http://schemas.microsoft.com/office/powerpoint/2010/main" val="49855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922320"/>
            <a:ext cx="12708000" cy="1644612"/>
          </a:xfrm>
        </p:spPr>
        <p:txBody>
          <a:bodyPr/>
          <a:lstStyle/>
          <a:p>
            <a:r>
              <a:rPr lang="fr-FR" dirty="0"/>
              <a:t>Corpus réglementaire dans le cadre du Pacte Vert Européen qui a pour objectif de permettre à l’Union Européenne de réduire ses émissions nettes de gaz à effet de serre d’au moins 55 % d’ici à 2030 par rapport au niveau de 1990 et d’atteindre la neutralité carbone en 2050.</a:t>
            </a:r>
          </a:p>
          <a:p>
            <a:pPr lvl="0"/>
            <a:r>
              <a:rPr lang="fr-FR" dirty="0"/>
              <a:t>Trois modalités principales :</a:t>
            </a:r>
          </a:p>
          <a:p>
            <a:pPr lvl="1">
              <a:spcBef>
                <a:spcPts val="0"/>
              </a:spcBef>
            </a:pPr>
            <a:r>
              <a:rPr lang="fr-FR" dirty="0"/>
              <a:t>Diriger les flux de capitaux vers des investissements durables</a:t>
            </a:r>
          </a:p>
          <a:p>
            <a:pPr lvl="1">
              <a:spcBef>
                <a:spcPts val="0"/>
              </a:spcBef>
            </a:pPr>
            <a:r>
              <a:rPr lang="fr-FR" dirty="0"/>
              <a:t>Intégrer systématiquement la Durabilité dans la gestion des risques</a:t>
            </a:r>
          </a:p>
          <a:p>
            <a:pPr lvl="1">
              <a:spcBef>
                <a:spcPts val="0"/>
              </a:spcBef>
            </a:pPr>
            <a:r>
              <a:rPr lang="fr-FR" dirty="0"/>
              <a:t>Promouvoir la transparence et une perspective long terme</a:t>
            </a:r>
          </a:p>
          <a:p>
            <a:endParaRPr lang="fr-FR" dirty="0"/>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Contexte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30</a:t>
            </a:fld>
            <a:endParaRPr lang="fr-FR" altLang="fr-FR" dirty="0"/>
          </a:p>
        </p:txBody>
      </p:sp>
      <p:pic>
        <p:nvPicPr>
          <p:cNvPr id="6" name="Image 5">
            <a:extLst>
              <a:ext uri="{FF2B5EF4-FFF2-40B4-BE49-F238E27FC236}">
                <a16:creationId xmlns:a16="http://schemas.microsoft.com/office/drawing/2014/main" id="{EA726830-D16D-4F1B-8DA8-7FC659D75F82}"/>
              </a:ext>
            </a:extLst>
          </p:cNvPr>
          <p:cNvPicPr>
            <a:picLocks noChangeAspect="1"/>
          </p:cNvPicPr>
          <p:nvPr/>
        </p:nvPicPr>
        <p:blipFill>
          <a:blip r:embed="rId2"/>
          <a:stretch>
            <a:fillRect/>
          </a:stretch>
        </p:blipFill>
        <p:spPr>
          <a:xfrm>
            <a:off x="2852620" y="2612118"/>
            <a:ext cx="7473845" cy="4160175"/>
          </a:xfrm>
          <a:prstGeom prst="rect">
            <a:avLst/>
          </a:prstGeom>
        </p:spPr>
      </p:pic>
    </p:spTree>
    <p:extLst>
      <p:ext uri="{BB962C8B-B14F-4D97-AF65-F5344CB8AC3E}">
        <p14:creationId xmlns:p14="http://schemas.microsoft.com/office/powerpoint/2010/main" val="2540695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6BE2D3A-E2BB-48F0-9E19-F62EC07ACB2D}"/>
              </a:ext>
            </a:extLst>
          </p:cNvPr>
          <p:cNvSpPr>
            <a:spLocks noGrp="1"/>
          </p:cNvSpPr>
          <p:nvPr>
            <p:ph sz="quarter" idx="11"/>
          </p:nvPr>
        </p:nvSpPr>
        <p:spPr/>
        <p:txBody>
          <a:bodyPr/>
          <a:lstStyle/>
          <a:p>
            <a:r>
              <a:rPr lang="fr-FR" sz="1800" dirty="0"/>
              <a:t>Il s’agit :</a:t>
            </a:r>
          </a:p>
          <a:p>
            <a:pPr lvl="1"/>
            <a:r>
              <a:rPr lang="fr-FR" sz="1600" dirty="0"/>
              <a:t>D’un système de classification des activités économique permettant d’identifier celles qui sont durables sur le plan environnemental,</a:t>
            </a:r>
          </a:p>
          <a:p>
            <a:pPr lvl="1"/>
            <a:r>
              <a:rPr lang="fr-FR" sz="1600" dirty="0"/>
              <a:t>Lancé par la Commission Européenne en 2018,</a:t>
            </a:r>
          </a:p>
          <a:p>
            <a:pPr lvl="1"/>
            <a:r>
              <a:rPr lang="fr-FR" sz="1600" dirty="0"/>
              <a:t>De guider et mobiliser les investissements privés pour parvenir à la neutralité climatique d’ici à 2050.</a:t>
            </a:r>
          </a:p>
          <a:p>
            <a:r>
              <a:rPr lang="fr-FR" sz="1800" dirty="0"/>
              <a:t>Les informations sont à publier dans La Déclaration de Performance Extra Financière (DPEF).</a:t>
            </a:r>
          </a:p>
          <a:p>
            <a:r>
              <a:rPr lang="fr-FR" sz="1800" dirty="0"/>
              <a:t>Pour rappel, en France ne sont concernées par ce Règlement que les entités :</a:t>
            </a:r>
          </a:p>
          <a:p>
            <a:pPr lvl="1"/>
            <a:r>
              <a:rPr lang="fr-FR" sz="1600" dirty="0"/>
              <a:t>Ayant une forme commerciale (SA, SAS, SARL, SNC, Société en commandite simple et société en commandite par actions),</a:t>
            </a:r>
          </a:p>
          <a:p>
            <a:pPr lvl="1"/>
            <a:r>
              <a:rPr lang="fr-FR" sz="1600" dirty="0"/>
              <a:t>Dépassant les seuils cumulatifs suivants : un nombre moyen de 500 salariés, un total bilan supérieur à 20 M€ ou un Chiffre d’affaires supérieur à 40 M€. </a:t>
            </a:r>
          </a:p>
          <a:p>
            <a:r>
              <a:rPr lang="fr-FR" sz="1800" dirty="0"/>
              <a:t> </a:t>
            </a:r>
          </a:p>
          <a:p>
            <a:endParaRPr lang="fr-FR" dirty="0"/>
          </a:p>
        </p:txBody>
      </p:sp>
      <p:sp>
        <p:nvSpPr>
          <p:cNvPr id="3" name="Titre 2">
            <a:extLst>
              <a:ext uri="{FF2B5EF4-FFF2-40B4-BE49-F238E27FC236}">
                <a16:creationId xmlns:a16="http://schemas.microsoft.com/office/drawing/2014/main" id="{8472F79B-8854-45AA-9D04-5615BF93E64A}"/>
              </a:ext>
            </a:extLst>
          </p:cNvPr>
          <p:cNvSpPr>
            <a:spLocks noGrp="1"/>
          </p:cNvSpPr>
          <p:nvPr>
            <p:ph type="title"/>
          </p:nvPr>
        </p:nvSpPr>
        <p:spPr/>
        <p:txBody>
          <a:bodyPr/>
          <a:lstStyle/>
          <a:p>
            <a:r>
              <a:rPr lang="fr-FR" dirty="0"/>
              <a:t>Durabilité : Taxonomie</a:t>
            </a:r>
          </a:p>
        </p:txBody>
      </p:sp>
      <p:sp>
        <p:nvSpPr>
          <p:cNvPr id="4" name="Espace réservé du pied de page 3">
            <a:extLst>
              <a:ext uri="{FF2B5EF4-FFF2-40B4-BE49-F238E27FC236}">
                <a16:creationId xmlns:a16="http://schemas.microsoft.com/office/drawing/2014/main" id="{0CA5C9AC-749B-4842-88AF-DEB4CB8EA223}"/>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23DDF8CF-F5F5-420F-B5E4-9855CFA4A13C}"/>
              </a:ext>
            </a:extLst>
          </p:cNvPr>
          <p:cNvSpPr>
            <a:spLocks noGrp="1"/>
          </p:cNvSpPr>
          <p:nvPr>
            <p:ph type="sldNum" sz="quarter" idx="13"/>
          </p:nvPr>
        </p:nvSpPr>
        <p:spPr/>
        <p:txBody>
          <a:bodyPr/>
          <a:lstStyle/>
          <a:p>
            <a:fld id="{FD495AF3-2BE3-4F2F-A3F0-65C3F202E4D2}" type="slidenum">
              <a:rPr lang="fr-FR" altLang="fr-FR" smtClean="0"/>
              <a:pPr/>
              <a:t>31</a:t>
            </a:fld>
            <a:endParaRPr lang="fr-FR" altLang="fr-FR" dirty="0"/>
          </a:p>
        </p:txBody>
      </p:sp>
      <p:sp>
        <p:nvSpPr>
          <p:cNvPr id="6" name="Espace réservé du contenu 1">
            <a:extLst>
              <a:ext uri="{FF2B5EF4-FFF2-40B4-BE49-F238E27FC236}">
                <a16:creationId xmlns:a16="http://schemas.microsoft.com/office/drawing/2014/main" id="{393A623E-3A83-4948-BA0B-29710FD6E856}"/>
              </a:ext>
            </a:extLst>
          </p:cNvPr>
          <p:cNvSpPr txBox="1">
            <a:spLocks/>
          </p:cNvSpPr>
          <p:nvPr/>
        </p:nvSpPr>
        <p:spPr bwMode="auto">
          <a:xfrm>
            <a:off x="1458093" y="5916611"/>
            <a:ext cx="10763301" cy="88144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85725" indent="0" algn="ctr">
              <a:buNone/>
            </a:pPr>
            <a:r>
              <a:rPr lang="fr-FR" sz="2000" b="1" dirty="0">
                <a:solidFill>
                  <a:srgbClr val="FF9933"/>
                </a:solidFill>
              </a:rPr>
              <a:t>Les Mutuelles, les SAM, les IP et leurs Unions de Groupe ne sont donc pas concernées par ce dispositif</a:t>
            </a:r>
          </a:p>
        </p:txBody>
      </p:sp>
      <p:grpSp>
        <p:nvGrpSpPr>
          <p:cNvPr id="7" name="loupe_focus">
            <a:extLst>
              <a:ext uri="{FF2B5EF4-FFF2-40B4-BE49-F238E27FC236}">
                <a16:creationId xmlns:a16="http://schemas.microsoft.com/office/drawing/2014/main" id="{A4E4B8AE-18B0-4D3B-8263-0D1DEC2CEFB8}"/>
              </a:ext>
            </a:extLst>
          </p:cNvPr>
          <p:cNvGrpSpPr/>
          <p:nvPr/>
        </p:nvGrpSpPr>
        <p:grpSpPr>
          <a:xfrm>
            <a:off x="282629" y="5591677"/>
            <a:ext cx="1004144" cy="1024818"/>
            <a:chOff x="3955900" y="2984500"/>
            <a:chExt cx="414000" cy="422525"/>
          </a:xfrm>
          <a:solidFill>
            <a:srgbClr val="FCC21F"/>
          </a:solidFill>
        </p:grpSpPr>
        <p:sp>
          <p:nvSpPr>
            <p:cNvPr id="8" name="Shape 460">
              <a:extLst>
                <a:ext uri="{FF2B5EF4-FFF2-40B4-BE49-F238E27FC236}">
                  <a16:creationId xmlns:a16="http://schemas.microsoft.com/office/drawing/2014/main" id="{F83689BB-7E9C-4991-9D7D-0BA0B7277AA4}"/>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sp>
          <p:nvSpPr>
            <p:cNvPr id="9" name="Shape 461">
              <a:extLst>
                <a:ext uri="{FF2B5EF4-FFF2-40B4-BE49-F238E27FC236}">
                  <a16:creationId xmlns:a16="http://schemas.microsoft.com/office/drawing/2014/main" id="{9BA9E297-8806-44CC-A51D-04DE14340715}"/>
                </a:ext>
              </a:extLst>
            </p:cNvPr>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bg1">
                <a:lumMod val="75000"/>
                <a:alpha val="60000"/>
              </a:schemeClr>
            </a:solidFill>
            <a:ln>
              <a:noFill/>
            </a:ln>
          </p:spPr>
          <p:txBody>
            <a:bodyPr lIns="121900" tIns="121900" rIns="121900" bIns="121900" anchor="ctr" anchorCtr="0">
              <a:noAutofit/>
            </a:bodyPr>
            <a:lstStyle/>
            <a:p>
              <a:endParaRPr sz="2400"/>
            </a:p>
          </p:txBody>
        </p:sp>
        <p:sp>
          <p:nvSpPr>
            <p:cNvPr id="10" name="Shape 462">
              <a:extLst>
                <a:ext uri="{FF2B5EF4-FFF2-40B4-BE49-F238E27FC236}">
                  <a16:creationId xmlns:a16="http://schemas.microsoft.com/office/drawing/2014/main" id="{D030B3AB-4425-4635-8343-F5A5E8AD782F}"/>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32109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SFDR (</a:t>
            </a:r>
            <a:r>
              <a:rPr lang="fr-FR" dirty="0" err="1"/>
              <a:t>Sustainable</a:t>
            </a:r>
            <a:r>
              <a:rPr lang="fr-FR" dirty="0"/>
              <a:t> Finance Disclosure) Règlements UE 2019/2088</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32</a:t>
            </a:fld>
            <a:endParaRPr lang="fr-FR" altLang="fr-FR" dirty="0"/>
          </a:p>
        </p:txBody>
      </p:sp>
      <p:pic>
        <p:nvPicPr>
          <p:cNvPr id="9" name="Image 8">
            <a:extLst>
              <a:ext uri="{FF2B5EF4-FFF2-40B4-BE49-F238E27FC236}">
                <a16:creationId xmlns:a16="http://schemas.microsoft.com/office/drawing/2014/main" id="{5A71FB14-D4B5-45A1-BDF2-B77DD9DE4C9B}"/>
              </a:ext>
            </a:extLst>
          </p:cNvPr>
          <p:cNvPicPr>
            <a:picLocks noChangeAspect="1"/>
          </p:cNvPicPr>
          <p:nvPr/>
        </p:nvPicPr>
        <p:blipFill>
          <a:blip r:embed="rId2"/>
          <a:stretch>
            <a:fillRect/>
          </a:stretch>
        </p:blipFill>
        <p:spPr>
          <a:xfrm>
            <a:off x="515144" y="1430078"/>
            <a:ext cx="12649200" cy="5076825"/>
          </a:xfrm>
          <a:prstGeom prst="rect">
            <a:avLst/>
          </a:prstGeom>
        </p:spPr>
      </p:pic>
    </p:spTree>
    <p:extLst>
      <p:ext uri="{BB962C8B-B14F-4D97-AF65-F5344CB8AC3E}">
        <p14:creationId xmlns:p14="http://schemas.microsoft.com/office/powerpoint/2010/main" val="346307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1285876"/>
            <a:ext cx="12708000" cy="5445430"/>
          </a:xfrm>
        </p:spPr>
        <p:txBody>
          <a:bodyPr/>
          <a:lstStyle/>
          <a:p>
            <a:r>
              <a:rPr lang="fr-FR" sz="1800" b="1" dirty="0"/>
              <a:t>Champ d’application pour les organismes d’assurance :</a:t>
            </a:r>
          </a:p>
          <a:p>
            <a:pPr lvl="1"/>
            <a:r>
              <a:rPr lang="fr-FR" sz="1600" dirty="0"/>
              <a:t>Les organismes d’assurance agréées conformément à l’article 18 de la directive 2009/138/CE qui proposent des produits d’investissement fondés sur l’assurance,</a:t>
            </a:r>
          </a:p>
          <a:p>
            <a:pPr lvl="1"/>
            <a:r>
              <a:rPr lang="fr-FR" sz="1600" dirty="0"/>
              <a:t>Les institutions de retraites supplémentaires agréées ou enregistrées conformément à l’article 9 de la directive UE 2016/2341 (ORPS en droit français à savoir Organisme de Retraite Professionnelle Supplémentaire).</a:t>
            </a:r>
          </a:p>
          <a:p>
            <a:r>
              <a:rPr lang="fr-FR" sz="1800" b="1" dirty="0"/>
              <a:t>Produits concernés (assurance) :</a:t>
            </a:r>
          </a:p>
          <a:p>
            <a:pPr lvl="1"/>
            <a:r>
              <a:rPr lang="fr-FR" sz="1600" dirty="0"/>
              <a:t>Les produits d’investissement fondés sur l’assurance au sens de l’article 4, point 2 du règlement UE N° 1286/2014 du Parlement Européen et du Conseil, ou </a:t>
            </a:r>
          </a:p>
          <a:p>
            <a:pPr lvl="1"/>
            <a:r>
              <a:rPr lang="fr-FR" sz="1600" dirty="0"/>
              <a:t> Les produits d’assurance qui sont proposés à un investisseur professionnel et qui comporte une durée de vie ou une valeur de rachat qui est totalement ou partiellement exposée, de manière directe ou indirecte, aux fluctuations du marché.</a:t>
            </a:r>
          </a:p>
          <a:p>
            <a:r>
              <a:rPr lang="fr-FR" sz="1800" dirty="0"/>
              <a:t>A ce jour, aucun texte ne précise que le commissaire aux comptes doive vérifier expressément les informations publiées dans ce cadre (mais à prendre en compte le cas échéant dans le cadre de la NEP 250, Prise en compte du risque d’anomalies significatives dans les comptes résultant du non-respect de textes légaux ou réglementaires).</a:t>
            </a:r>
          </a:p>
          <a:p>
            <a:r>
              <a:rPr lang="fr-FR" sz="1800" dirty="0"/>
              <a:t>En revanche, l’ACPR contrôle le respect par ses assujettis des dispositions européennes qui leur sont directement applicables. Dans ce contexte, une instruction devrait être publiée pour préciser les informations et leur format à transmettre à l’ACPR au titre des SFDR.</a:t>
            </a:r>
          </a:p>
          <a:p>
            <a:endParaRPr lang="fr-FR" dirty="0"/>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SFDR (</a:t>
            </a:r>
            <a:r>
              <a:rPr lang="fr-FR" dirty="0" err="1"/>
              <a:t>Sustainable</a:t>
            </a:r>
            <a:r>
              <a:rPr lang="fr-FR" dirty="0"/>
              <a:t> Finance Disclosure) Règlements UE 2019/2088</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33</a:t>
            </a:fld>
            <a:endParaRPr lang="fr-FR" altLang="fr-FR" dirty="0"/>
          </a:p>
        </p:txBody>
      </p:sp>
    </p:spTree>
    <p:extLst>
      <p:ext uri="{BB962C8B-B14F-4D97-AF65-F5344CB8AC3E}">
        <p14:creationId xmlns:p14="http://schemas.microsoft.com/office/powerpoint/2010/main" val="32375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1285876"/>
            <a:ext cx="12708000" cy="5445430"/>
          </a:xfrm>
        </p:spPr>
        <p:txBody>
          <a:bodyPr/>
          <a:lstStyle/>
          <a:p>
            <a:r>
              <a:rPr lang="fr-FR" dirty="0"/>
              <a:t>La loi Energie Climat N° 2019-1147 (article 29) entrée en application le 10 mars 2021 et le décret N° 2021-663 du 27 mai 2021 ont pour objectif de clarifier et de renforcer le cadre de transparence extra financière des acteurs de marché en intégrant des enjeux climatiques et de biodiversité au sein des politiques d’investissement et en prenant en compte des critères environnementaux, sociaux et de gouvernance (ESG) dans la gestion des risques.</a:t>
            </a:r>
          </a:p>
          <a:p>
            <a:r>
              <a:rPr lang="fr-FR" dirty="0"/>
              <a:t>Ce dispositif réglementaire vise à :</a:t>
            </a:r>
          </a:p>
          <a:p>
            <a:pPr lvl="1"/>
            <a:r>
              <a:rPr lang="fr-FR" dirty="0"/>
              <a:t>Contribuer au verdissement de la finance, à l’accélération de la transition écologique et sociale, ainsi qu’à la mise en œuvre de l’accord de Paris,</a:t>
            </a:r>
          </a:p>
          <a:p>
            <a:pPr lvl="1"/>
            <a:r>
              <a:rPr lang="fr-FR" dirty="0"/>
              <a:t>Permettre l’articulation des exigences de droit français et européen</a:t>
            </a:r>
          </a:p>
          <a:p>
            <a:r>
              <a:rPr lang="fr-FR" dirty="0"/>
              <a:t>Le champ d’application pour les organismes d’assurance n’est pas homogène :</a:t>
            </a:r>
          </a:p>
          <a:p>
            <a:pPr lvl="1"/>
            <a:r>
              <a:rPr lang="fr-FR" dirty="0"/>
              <a:t>Article L.310-1-1-3 du code des assurances pour les « entités » vie,</a:t>
            </a:r>
          </a:p>
          <a:p>
            <a:pPr lvl="1"/>
            <a:r>
              <a:rPr lang="fr-FR" dirty="0"/>
              <a:t>Article L.114-46-3 du code de la mutualité pour toutes les mutuelles (livre I, II et III),</a:t>
            </a:r>
          </a:p>
          <a:p>
            <a:pPr lvl="1"/>
            <a:r>
              <a:rPr lang="fr-FR" dirty="0"/>
              <a:t>Article L.942-6-1 du code de la sécurité sociale pour les institutions de retraite professionnelle supplémentaire, les institutions de retraite complémentaire, l'institution de retraite complémentaire des agents non titulaires de l'Etat et des collectivités publiques, l'établissement public gérant le régime public de retraite additionnel obligatoire et à la Caisse nationale de retraites des agents des collectivités locales.</a:t>
            </a:r>
          </a:p>
          <a:p>
            <a:endParaRPr lang="fr-FR" dirty="0"/>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Loi Energie Climat</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34</a:t>
            </a:fld>
            <a:endParaRPr lang="fr-FR" altLang="fr-FR" dirty="0"/>
          </a:p>
        </p:txBody>
      </p:sp>
      <p:sp>
        <p:nvSpPr>
          <p:cNvPr id="11" name="Espace réservé du contenu 1">
            <a:extLst>
              <a:ext uri="{FF2B5EF4-FFF2-40B4-BE49-F238E27FC236}">
                <a16:creationId xmlns:a16="http://schemas.microsoft.com/office/drawing/2014/main" id="{DFC073CE-A699-4656-8DD8-CAD25ACAC54F}"/>
              </a:ext>
            </a:extLst>
          </p:cNvPr>
          <p:cNvSpPr txBox="1">
            <a:spLocks/>
          </p:cNvSpPr>
          <p:nvPr/>
        </p:nvSpPr>
        <p:spPr bwMode="auto">
          <a:xfrm>
            <a:off x="1458093" y="5916611"/>
            <a:ext cx="10763301" cy="88144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85725" indent="0" algn="ctr">
              <a:buNone/>
            </a:pPr>
            <a:r>
              <a:rPr lang="fr-FR" sz="2000" b="1" dirty="0">
                <a:solidFill>
                  <a:srgbClr val="FF9933"/>
                </a:solidFill>
              </a:rPr>
              <a:t>Un texte devrait être prochainement soumis au parlement pour exclure du champ d’application les mutuelles et IP n’ayant pas d’agrément vie.</a:t>
            </a:r>
          </a:p>
        </p:txBody>
      </p:sp>
      <p:grpSp>
        <p:nvGrpSpPr>
          <p:cNvPr id="12" name="loupe_focus">
            <a:extLst>
              <a:ext uri="{FF2B5EF4-FFF2-40B4-BE49-F238E27FC236}">
                <a16:creationId xmlns:a16="http://schemas.microsoft.com/office/drawing/2014/main" id="{444C7BB8-CB9F-4043-A610-ACB48BB68DE7}"/>
              </a:ext>
            </a:extLst>
          </p:cNvPr>
          <p:cNvGrpSpPr/>
          <p:nvPr/>
        </p:nvGrpSpPr>
        <p:grpSpPr>
          <a:xfrm>
            <a:off x="282629" y="5591677"/>
            <a:ext cx="1004144" cy="1024818"/>
            <a:chOff x="3955900" y="2984500"/>
            <a:chExt cx="414000" cy="422525"/>
          </a:xfrm>
          <a:solidFill>
            <a:srgbClr val="FCC21F"/>
          </a:solidFill>
        </p:grpSpPr>
        <p:sp>
          <p:nvSpPr>
            <p:cNvPr id="13" name="Shape 460">
              <a:extLst>
                <a:ext uri="{FF2B5EF4-FFF2-40B4-BE49-F238E27FC236}">
                  <a16:creationId xmlns:a16="http://schemas.microsoft.com/office/drawing/2014/main" id="{A7AA14C9-ACE8-40AA-9F24-D9EC27ED9A74}"/>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sp>
          <p:nvSpPr>
            <p:cNvPr id="14" name="Shape 461">
              <a:extLst>
                <a:ext uri="{FF2B5EF4-FFF2-40B4-BE49-F238E27FC236}">
                  <a16:creationId xmlns:a16="http://schemas.microsoft.com/office/drawing/2014/main" id="{B33D50A5-3A32-4C99-96B0-F62972868B90}"/>
                </a:ext>
              </a:extLst>
            </p:cNvPr>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bg1">
                <a:lumMod val="75000"/>
                <a:alpha val="60000"/>
              </a:schemeClr>
            </a:solidFill>
            <a:ln>
              <a:noFill/>
            </a:ln>
          </p:spPr>
          <p:txBody>
            <a:bodyPr lIns="121900" tIns="121900" rIns="121900" bIns="121900" anchor="ctr" anchorCtr="0">
              <a:noAutofit/>
            </a:bodyPr>
            <a:lstStyle/>
            <a:p>
              <a:endParaRPr sz="2400"/>
            </a:p>
          </p:txBody>
        </p:sp>
        <p:sp>
          <p:nvSpPr>
            <p:cNvPr id="15" name="Shape 462">
              <a:extLst>
                <a:ext uri="{FF2B5EF4-FFF2-40B4-BE49-F238E27FC236}">
                  <a16:creationId xmlns:a16="http://schemas.microsoft.com/office/drawing/2014/main" id="{7CD24722-BD83-4E3D-83B6-F3F76D7DBBA0}"/>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270461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1285876"/>
            <a:ext cx="12708000" cy="1622577"/>
          </a:xfrm>
        </p:spPr>
        <p:txBody>
          <a:bodyPr/>
          <a:lstStyle/>
          <a:p>
            <a:r>
              <a:rPr lang="fr-FR" dirty="0"/>
              <a:t>La communication des données sous forme de rapport doit se faire dans les 6 mois qui suivent la clôture de l’exercice sur le site internet de l’entité, sans qu’à ce jour le cadre réglementaire ne prévoit d’arrêté formel par un organe de la gouvernance de l’entité. </a:t>
            </a:r>
          </a:p>
          <a:p>
            <a:r>
              <a:rPr lang="fr-FR" dirty="0"/>
              <a:t>Le rapport doit être communiqué dans le même délai aux autorités de contrôle (ici ACPR et AMF) et à l’ADEME (Agence de la transition écologique) via la plateforme pour la transparence climatique.</a:t>
            </a:r>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Loi Energie Climat</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35</a:t>
            </a:fld>
            <a:endParaRPr lang="fr-FR" altLang="fr-FR" dirty="0"/>
          </a:p>
        </p:txBody>
      </p:sp>
      <p:pic>
        <p:nvPicPr>
          <p:cNvPr id="6" name="Image 5">
            <a:extLst>
              <a:ext uri="{FF2B5EF4-FFF2-40B4-BE49-F238E27FC236}">
                <a16:creationId xmlns:a16="http://schemas.microsoft.com/office/drawing/2014/main" id="{E7DB36C5-647D-4ED6-9E62-BB98F7E0231A}"/>
              </a:ext>
            </a:extLst>
          </p:cNvPr>
          <p:cNvPicPr>
            <a:picLocks noChangeAspect="1"/>
          </p:cNvPicPr>
          <p:nvPr/>
        </p:nvPicPr>
        <p:blipFill>
          <a:blip r:embed="rId2"/>
          <a:stretch>
            <a:fillRect/>
          </a:stretch>
        </p:blipFill>
        <p:spPr>
          <a:xfrm>
            <a:off x="5935196" y="2908453"/>
            <a:ext cx="7112660" cy="3018622"/>
          </a:xfrm>
          <a:prstGeom prst="rect">
            <a:avLst/>
          </a:prstGeom>
        </p:spPr>
      </p:pic>
      <p:sp>
        <p:nvSpPr>
          <p:cNvPr id="8" name="Rectangle 7">
            <a:extLst>
              <a:ext uri="{FF2B5EF4-FFF2-40B4-BE49-F238E27FC236}">
                <a16:creationId xmlns:a16="http://schemas.microsoft.com/office/drawing/2014/main" id="{8C82CDDD-2794-442A-AED2-450F6E3FB3C8}"/>
              </a:ext>
            </a:extLst>
          </p:cNvPr>
          <p:cNvSpPr/>
          <p:nvPr/>
        </p:nvSpPr>
        <p:spPr bwMode="auto">
          <a:xfrm>
            <a:off x="5628871" y="5864729"/>
            <a:ext cx="1465243" cy="249385"/>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9" name="Espace réservé du contenu 1">
            <a:extLst>
              <a:ext uri="{FF2B5EF4-FFF2-40B4-BE49-F238E27FC236}">
                <a16:creationId xmlns:a16="http://schemas.microsoft.com/office/drawing/2014/main" id="{EB3CDA03-9A1B-41D8-8521-35B7707A3D77}"/>
              </a:ext>
            </a:extLst>
          </p:cNvPr>
          <p:cNvSpPr txBox="1">
            <a:spLocks/>
          </p:cNvSpPr>
          <p:nvPr/>
        </p:nvSpPr>
        <p:spPr bwMode="auto">
          <a:xfrm>
            <a:off x="2063268" y="4995483"/>
            <a:ext cx="3871928" cy="209320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85725" indent="0" algn="ctr">
              <a:buNone/>
            </a:pPr>
            <a:r>
              <a:rPr lang="fr-FR" sz="1800" b="1" dirty="0">
                <a:solidFill>
                  <a:srgbClr val="FF9933"/>
                </a:solidFill>
              </a:rPr>
              <a:t>Voir instruction 2022-24 de l’ACPR sur structure des informations du Rapport Annuel applicable aux organismes de plus de 500 M€ de total bilan assujettis à la fois aux dispositions de l’article 29 de la Loi Energie Climat et aux dispositions de l’article 4 du règlement UE 2019/2088</a:t>
            </a:r>
          </a:p>
        </p:txBody>
      </p:sp>
      <p:grpSp>
        <p:nvGrpSpPr>
          <p:cNvPr id="10" name="loupe_focus">
            <a:extLst>
              <a:ext uri="{FF2B5EF4-FFF2-40B4-BE49-F238E27FC236}">
                <a16:creationId xmlns:a16="http://schemas.microsoft.com/office/drawing/2014/main" id="{253326AC-9F25-49F2-B744-300F1E42A00A}"/>
              </a:ext>
            </a:extLst>
          </p:cNvPr>
          <p:cNvGrpSpPr/>
          <p:nvPr/>
        </p:nvGrpSpPr>
        <p:grpSpPr>
          <a:xfrm>
            <a:off x="876257" y="4890155"/>
            <a:ext cx="1004144" cy="1024818"/>
            <a:chOff x="3955900" y="2984500"/>
            <a:chExt cx="414000" cy="422525"/>
          </a:xfrm>
          <a:solidFill>
            <a:srgbClr val="FCC21F"/>
          </a:solidFill>
        </p:grpSpPr>
        <p:sp>
          <p:nvSpPr>
            <p:cNvPr id="11" name="Shape 460">
              <a:extLst>
                <a:ext uri="{FF2B5EF4-FFF2-40B4-BE49-F238E27FC236}">
                  <a16:creationId xmlns:a16="http://schemas.microsoft.com/office/drawing/2014/main" id="{081FDABA-7124-4C0C-AEC0-31526C62956D}"/>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sp>
          <p:nvSpPr>
            <p:cNvPr id="12" name="Shape 461">
              <a:extLst>
                <a:ext uri="{FF2B5EF4-FFF2-40B4-BE49-F238E27FC236}">
                  <a16:creationId xmlns:a16="http://schemas.microsoft.com/office/drawing/2014/main" id="{DDDF6936-B7C9-4228-900C-04D7F2CDE118}"/>
                </a:ext>
              </a:extLst>
            </p:cNvPr>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bg1">
                <a:lumMod val="75000"/>
                <a:alpha val="60000"/>
              </a:schemeClr>
            </a:solidFill>
            <a:ln>
              <a:noFill/>
            </a:ln>
          </p:spPr>
          <p:txBody>
            <a:bodyPr lIns="121900" tIns="121900" rIns="121900" bIns="121900" anchor="ctr" anchorCtr="0">
              <a:noAutofit/>
            </a:bodyPr>
            <a:lstStyle/>
            <a:p>
              <a:endParaRPr sz="2400"/>
            </a:p>
          </p:txBody>
        </p:sp>
        <p:sp>
          <p:nvSpPr>
            <p:cNvPr id="13" name="Shape 462">
              <a:extLst>
                <a:ext uri="{FF2B5EF4-FFF2-40B4-BE49-F238E27FC236}">
                  <a16:creationId xmlns:a16="http://schemas.microsoft.com/office/drawing/2014/main" id="{187DC7E8-2A4A-4C39-8A26-85E7DF5BEEC1}"/>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adFill>
              <a:gsLst>
                <a:gs pos="0">
                  <a:schemeClr val="accent2"/>
                </a:gs>
                <a:gs pos="90000">
                  <a:schemeClr val="accent3"/>
                </a:gs>
              </a:gsLst>
              <a:lin ang="8100000" scaled="1"/>
            </a:gradFill>
            <a:ln>
              <a:noFill/>
            </a:ln>
          </p:spPr>
          <p:txBody>
            <a:bodyPr lIns="121900" tIns="121900" rIns="121900" bIns="121900" anchor="ctr" anchorCtr="0">
              <a:noAutofit/>
            </a:bodyPr>
            <a:lstStyle/>
            <a:p>
              <a:endParaRPr sz="2400"/>
            </a:p>
          </p:txBody>
        </p:sp>
      </p:grpSp>
      <p:sp>
        <p:nvSpPr>
          <p:cNvPr id="14" name="Espace réservé du contenu 1">
            <a:extLst>
              <a:ext uri="{FF2B5EF4-FFF2-40B4-BE49-F238E27FC236}">
                <a16:creationId xmlns:a16="http://schemas.microsoft.com/office/drawing/2014/main" id="{B2A98343-B215-4F36-B8AF-159DEF02462E}"/>
              </a:ext>
            </a:extLst>
          </p:cNvPr>
          <p:cNvSpPr txBox="1">
            <a:spLocks/>
          </p:cNvSpPr>
          <p:nvPr/>
        </p:nvSpPr>
        <p:spPr bwMode="auto">
          <a:xfrm>
            <a:off x="339856" y="2618113"/>
            <a:ext cx="5289015" cy="162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r>
              <a:rPr lang="fr-FR" dirty="0"/>
              <a:t>L’ACPR veille à la conformité et au caractère clair, exact et non trompeur des informations fournies au titre de l’article 29 de la loi relative à l’énergie et au climat. En cas de non-respect par un assujetti de ses obligations, l’ACPR peut mettre en œuvre ses pouvoirs de police administrative et plus spécialement prévoir une mise en demeure conformément à l’article L.612-31 du CMF (code monétaire et financier).</a:t>
            </a:r>
          </a:p>
        </p:txBody>
      </p:sp>
    </p:spTree>
    <p:extLst>
      <p:ext uri="{BB962C8B-B14F-4D97-AF65-F5344CB8AC3E}">
        <p14:creationId xmlns:p14="http://schemas.microsoft.com/office/powerpoint/2010/main" val="6531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1285876"/>
            <a:ext cx="12708000" cy="1259020"/>
          </a:xfrm>
        </p:spPr>
        <p:txBody>
          <a:bodyPr/>
          <a:lstStyle/>
          <a:p>
            <a:r>
              <a:rPr lang="fr-FR" dirty="0"/>
              <a:t>La CSRD est une directive qui modifie les dispositions des directives Comptable, Transparence, Audit et du règlement Audit. Elle a été votée par le Parlement UE (10/11/2022) et par le Conseil UE (28/11/2022).</a:t>
            </a:r>
          </a:p>
          <a:p>
            <a:r>
              <a:rPr lang="fr-FR" dirty="0"/>
              <a:t>Les ESRS (</a:t>
            </a:r>
            <a:r>
              <a:rPr lang="fr-FR" dirty="0" err="1"/>
              <a:t>European</a:t>
            </a:r>
            <a:r>
              <a:rPr lang="fr-FR" dirty="0"/>
              <a:t> </a:t>
            </a:r>
            <a:r>
              <a:rPr lang="fr-FR" dirty="0" err="1"/>
              <a:t>Sustainability</a:t>
            </a:r>
            <a:r>
              <a:rPr lang="fr-FR" dirty="0"/>
              <a:t> Reporting Standards ou Normes européennes de Reporting sur le Développement Durable) rédigées par L’EFRAG, couvrent les normes du rapport de durabilité, l’avis technique a été émis le 22/11/2022.</a:t>
            </a:r>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36</a:t>
            </a:fld>
            <a:endParaRPr lang="fr-FR" altLang="fr-FR" dirty="0"/>
          </a:p>
        </p:txBody>
      </p:sp>
      <p:pic>
        <p:nvPicPr>
          <p:cNvPr id="6" name="Image 5">
            <a:extLst>
              <a:ext uri="{FF2B5EF4-FFF2-40B4-BE49-F238E27FC236}">
                <a16:creationId xmlns:a16="http://schemas.microsoft.com/office/drawing/2014/main" id="{35F4742E-B4EF-420A-BDA0-3D6D2082286F}"/>
              </a:ext>
            </a:extLst>
          </p:cNvPr>
          <p:cNvPicPr>
            <a:picLocks noChangeAspect="1"/>
          </p:cNvPicPr>
          <p:nvPr/>
        </p:nvPicPr>
        <p:blipFill>
          <a:blip r:embed="rId2"/>
          <a:stretch>
            <a:fillRect/>
          </a:stretch>
        </p:blipFill>
        <p:spPr>
          <a:xfrm>
            <a:off x="1807650" y="2588222"/>
            <a:ext cx="9772411" cy="4627031"/>
          </a:xfrm>
          <a:prstGeom prst="rect">
            <a:avLst/>
          </a:prstGeom>
        </p:spPr>
      </p:pic>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Tree>
    <p:extLst>
      <p:ext uri="{BB962C8B-B14F-4D97-AF65-F5344CB8AC3E}">
        <p14:creationId xmlns:p14="http://schemas.microsoft.com/office/powerpoint/2010/main" val="3615086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37</a:t>
            </a:fld>
            <a:endParaRPr lang="fr-FR" altLang="fr-FR" dirty="0"/>
          </a:p>
        </p:txBody>
      </p:sp>
      <p:sp>
        <p:nvSpPr>
          <p:cNvPr id="7" name="Rectangle 6">
            <a:extLst>
              <a:ext uri="{FF2B5EF4-FFF2-40B4-BE49-F238E27FC236}">
                <a16:creationId xmlns:a16="http://schemas.microsoft.com/office/drawing/2014/main" id="{6EBA9FDC-CEAA-464D-B37F-CCBBE07AE37D}"/>
              </a:ext>
            </a:extLst>
          </p:cNvPr>
          <p:cNvSpPr/>
          <p:nvPr/>
        </p:nvSpPr>
        <p:spPr bwMode="auto">
          <a:xfrm>
            <a:off x="10352844"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9" name="Image 8">
            <a:extLst>
              <a:ext uri="{FF2B5EF4-FFF2-40B4-BE49-F238E27FC236}">
                <a16:creationId xmlns:a16="http://schemas.microsoft.com/office/drawing/2014/main" id="{F60A35FB-A567-4275-9340-2F9B27BC1F43}"/>
              </a:ext>
            </a:extLst>
          </p:cNvPr>
          <p:cNvPicPr>
            <a:picLocks noChangeAspect="1"/>
          </p:cNvPicPr>
          <p:nvPr/>
        </p:nvPicPr>
        <p:blipFill>
          <a:blip r:embed="rId2"/>
          <a:stretch>
            <a:fillRect/>
          </a:stretch>
        </p:blipFill>
        <p:spPr>
          <a:xfrm>
            <a:off x="464395" y="1271377"/>
            <a:ext cx="12468225" cy="5715000"/>
          </a:xfrm>
          <a:prstGeom prst="rect">
            <a:avLst/>
          </a:prstGeom>
        </p:spPr>
      </p:pic>
      <p:sp>
        <p:nvSpPr>
          <p:cNvPr id="12" name="Rectangle 11">
            <a:extLst>
              <a:ext uri="{FF2B5EF4-FFF2-40B4-BE49-F238E27FC236}">
                <a16:creationId xmlns:a16="http://schemas.microsoft.com/office/drawing/2014/main" id="{DA781CC5-6EA0-4528-914D-ADDE5B8503D8}"/>
              </a:ext>
            </a:extLst>
          </p:cNvPr>
          <p:cNvSpPr/>
          <p:nvPr/>
        </p:nvSpPr>
        <p:spPr bwMode="auto">
          <a:xfrm>
            <a:off x="342406" y="62761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Tree>
    <p:extLst>
      <p:ext uri="{BB962C8B-B14F-4D97-AF65-F5344CB8AC3E}">
        <p14:creationId xmlns:p14="http://schemas.microsoft.com/office/powerpoint/2010/main" val="364729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C5D1B4-A811-4BE6-A5E6-A826AD59374A}"/>
              </a:ext>
            </a:extLst>
          </p:cNvPr>
          <p:cNvSpPr>
            <a:spLocks noGrp="1"/>
          </p:cNvSpPr>
          <p:nvPr>
            <p:ph sz="quarter" idx="11"/>
          </p:nvPr>
        </p:nvSpPr>
        <p:spPr>
          <a:xfrm>
            <a:off x="339856" y="1285876"/>
            <a:ext cx="12708000" cy="498857"/>
          </a:xfrm>
        </p:spPr>
        <p:txBody>
          <a:bodyPr/>
          <a:lstStyle/>
          <a:p>
            <a:r>
              <a:rPr lang="fr-FR" sz="1800" b="1" dirty="0"/>
              <a:t>Enjeux d’interprétation pour le secteur des mutuelles :</a:t>
            </a:r>
            <a:endParaRPr lang="fr-FR" sz="1800" dirty="0"/>
          </a:p>
        </p:txBody>
      </p:sp>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38</a:t>
            </a:fld>
            <a:endParaRPr lang="fr-FR" altLang="fr-FR" dirty="0"/>
          </a:p>
        </p:txBody>
      </p:sp>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7" name="Image 6">
            <a:extLst>
              <a:ext uri="{FF2B5EF4-FFF2-40B4-BE49-F238E27FC236}">
                <a16:creationId xmlns:a16="http://schemas.microsoft.com/office/drawing/2014/main" id="{8876ECB7-DFD0-4702-A8E2-C2E4CA488511}"/>
              </a:ext>
            </a:extLst>
          </p:cNvPr>
          <p:cNvPicPr>
            <a:picLocks noChangeAspect="1"/>
          </p:cNvPicPr>
          <p:nvPr/>
        </p:nvPicPr>
        <p:blipFill>
          <a:blip r:embed="rId2"/>
          <a:stretch>
            <a:fillRect/>
          </a:stretch>
        </p:blipFill>
        <p:spPr>
          <a:xfrm>
            <a:off x="485744" y="2118974"/>
            <a:ext cx="12172950" cy="4781550"/>
          </a:xfrm>
          <a:prstGeom prst="rect">
            <a:avLst/>
          </a:prstGeom>
        </p:spPr>
      </p:pic>
    </p:spTree>
    <p:extLst>
      <p:ext uri="{BB962C8B-B14F-4D97-AF65-F5344CB8AC3E}">
        <p14:creationId xmlns:p14="http://schemas.microsoft.com/office/powerpoint/2010/main" val="1257620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39</a:t>
            </a:fld>
            <a:endParaRPr lang="fr-FR" altLang="fr-FR" dirty="0"/>
          </a:p>
        </p:txBody>
      </p:sp>
      <p:sp>
        <p:nvSpPr>
          <p:cNvPr id="7" name="Rectangle 6">
            <a:extLst>
              <a:ext uri="{FF2B5EF4-FFF2-40B4-BE49-F238E27FC236}">
                <a16:creationId xmlns:a16="http://schemas.microsoft.com/office/drawing/2014/main" id="{6EBA9FDC-CEAA-464D-B37F-CCBBE07AE37D}"/>
              </a:ext>
            </a:extLst>
          </p:cNvPr>
          <p:cNvSpPr/>
          <p:nvPr/>
        </p:nvSpPr>
        <p:spPr bwMode="auto">
          <a:xfrm>
            <a:off x="10352844"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12" name="Rectangle 11">
            <a:extLst>
              <a:ext uri="{FF2B5EF4-FFF2-40B4-BE49-F238E27FC236}">
                <a16:creationId xmlns:a16="http://schemas.microsoft.com/office/drawing/2014/main" id="{DA781CC5-6EA0-4528-914D-ADDE5B8503D8}"/>
              </a:ext>
            </a:extLst>
          </p:cNvPr>
          <p:cNvSpPr/>
          <p:nvPr/>
        </p:nvSpPr>
        <p:spPr bwMode="auto">
          <a:xfrm>
            <a:off x="342406" y="62761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2" name="Image 1">
            <a:extLst>
              <a:ext uri="{FF2B5EF4-FFF2-40B4-BE49-F238E27FC236}">
                <a16:creationId xmlns:a16="http://schemas.microsoft.com/office/drawing/2014/main" id="{65817A8C-AB5C-4429-BC82-6AEA7CFF2B72}"/>
              </a:ext>
            </a:extLst>
          </p:cNvPr>
          <p:cNvPicPr>
            <a:picLocks noChangeAspect="1"/>
          </p:cNvPicPr>
          <p:nvPr/>
        </p:nvPicPr>
        <p:blipFill>
          <a:blip r:embed="rId2"/>
          <a:stretch>
            <a:fillRect/>
          </a:stretch>
        </p:blipFill>
        <p:spPr>
          <a:xfrm>
            <a:off x="485744" y="1321383"/>
            <a:ext cx="12525375" cy="5638800"/>
          </a:xfrm>
          <a:prstGeom prst="rect">
            <a:avLst/>
          </a:prstGeom>
        </p:spPr>
      </p:pic>
      <p:sp>
        <p:nvSpPr>
          <p:cNvPr id="10" name="Rectangle 9">
            <a:extLst>
              <a:ext uri="{FF2B5EF4-FFF2-40B4-BE49-F238E27FC236}">
                <a16:creationId xmlns:a16="http://schemas.microsoft.com/office/drawing/2014/main" id="{6096DB64-00CE-47E7-B6EC-197E2756B728}"/>
              </a:ext>
            </a:extLst>
          </p:cNvPr>
          <p:cNvSpPr/>
          <p:nvPr/>
        </p:nvSpPr>
        <p:spPr bwMode="auto">
          <a:xfrm>
            <a:off x="494806" y="64285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Tree>
    <p:extLst>
      <p:ext uri="{BB962C8B-B14F-4D97-AF65-F5344CB8AC3E}">
        <p14:creationId xmlns:p14="http://schemas.microsoft.com/office/powerpoint/2010/main" val="79523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370546-5F66-4F7D-9580-644E1B1C54FD}"/>
              </a:ext>
            </a:extLst>
          </p:cNvPr>
          <p:cNvSpPr>
            <a:spLocks noGrp="1"/>
          </p:cNvSpPr>
          <p:nvPr>
            <p:ph sz="quarter" idx="11"/>
          </p:nvPr>
        </p:nvSpPr>
        <p:spPr/>
        <p:txBody>
          <a:bodyPr/>
          <a:lstStyle/>
          <a:p>
            <a:r>
              <a:rPr lang="fr-FR" dirty="0"/>
              <a:t>Le communiqué de presse du Conseil de L’UE du 17 juin 2022 confirme que ce dernier a arrêté sa position sur les modifications à apporter à la directive Solvabilité II.</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p>
          <a:p>
            <a:endParaRPr lang="fr-FR" dirty="0"/>
          </a:p>
          <a:p>
            <a:r>
              <a:rPr lang="fr-FR" dirty="0"/>
              <a:t>A ce jour, les modalités de transposition de cette directive (non définitive) ne sont pas arrêtées.</a:t>
            </a:r>
          </a:p>
          <a:p>
            <a:endParaRPr lang="fr-FR" dirty="0"/>
          </a:p>
        </p:txBody>
      </p:sp>
      <p:sp>
        <p:nvSpPr>
          <p:cNvPr id="3" name="Titre 2">
            <a:extLst>
              <a:ext uri="{FF2B5EF4-FFF2-40B4-BE49-F238E27FC236}">
                <a16:creationId xmlns:a16="http://schemas.microsoft.com/office/drawing/2014/main" id="{5F835F03-1D07-45EA-8AF8-5CD98D08E5E0}"/>
              </a:ext>
            </a:extLst>
          </p:cNvPr>
          <p:cNvSpPr>
            <a:spLocks noGrp="1"/>
          </p:cNvSpPr>
          <p:nvPr>
            <p:ph type="title"/>
          </p:nvPr>
        </p:nvSpPr>
        <p:spPr/>
        <p:txBody>
          <a:bodyPr/>
          <a:lstStyle/>
          <a:p>
            <a:r>
              <a:rPr lang="fr-FR" dirty="0"/>
              <a:t>Solvabilité II Audit du Bilan Prudentiel</a:t>
            </a:r>
          </a:p>
        </p:txBody>
      </p:sp>
      <p:sp>
        <p:nvSpPr>
          <p:cNvPr id="4" name="Espace réservé du pied de page 3">
            <a:extLst>
              <a:ext uri="{FF2B5EF4-FFF2-40B4-BE49-F238E27FC236}">
                <a16:creationId xmlns:a16="http://schemas.microsoft.com/office/drawing/2014/main" id="{908C69D4-10FE-4601-AB8E-A1ED1E59558E}"/>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C4D83475-0B96-4144-BFDE-A3F2C199CC3F}"/>
              </a:ext>
            </a:extLst>
          </p:cNvPr>
          <p:cNvSpPr>
            <a:spLocks noGrp="1"/>
          </p:cNvSpPr>
          <p:nvPr>
            <p:ph type="sldNum" sz="quarter" idx="13"/>
          </p:nvPr>
        </p:nvSpPr>
        <p:spPr/>
        <p:txBody>
          <a:bodyPr/>
          <a:lstStyle/>
          <a:p>
            <a:fld id="{FD495AF3-2BE3-4F2F-A3F0-65C3F202E4D2}" type="slidenum">
              <a:rPr lang="fr-FR" altLang="fr-FR" smtClean="0"/>
              <a:pPr/>
              <a:t>4</a:t>
            </a:fld>
            <a:endParaRPr lang="fr-FR" altLang="fr-FR" dirty="0"/>
          </a:p>
        </p:txBody>
      </p:sp>
      <p:grpSp>
        <p:nvGrpSpPr>
          <p:cNvPr id="6" name="Group 24">
            <a:extLst>
              <a:ext uri="{FF2B5EF4-FFF2-40B4-BE49-F238E27FC236}">
                <a16:creationId xmlns:a16="http://schemas.microsoft.com/office/drawing/2014/main" id="{F5E30E11-DFF5-4A5C-A597-DC4A56B50F78}"/>
              </a:ext>
            </a:extLst>
          </p:cNvPr>
          <p:cNvGrpSpPr/>
          <p:nvPr/>
        </p:nvGrpSpPr>
        <p:grpSpPr>
          <a:xfrm>
            <a:off x="4647070" y="2102365"/>
            <a:ext cx="4134599" cy="4219988"/>
            <a:chOff x="4253472" y="2044102"/>
            <a:chExt cx="3685056" cy="3761161"/>
          </a:xfrm>
        </p:grpSpPr>
        <p:grpSp>
          <p:nvGrpSpPr>
            <p:cNvPr id="7" name="Group 10">
              <a:extLst>
                <a:ext uri="{FF2B5EF4-FFF2-40B4-BE49-F238E27FC236}">
                  <a16:creationId xmlns:a16="http://schemas.microsoft.com/office/drawing/2014/main" id="{5C4737E2-5BBA-4ADB-8B71-849F6DC53ACA}"/>
                </a:ext>
              </a:extLst>
            </p:cNvPr>
            <p:cNvGrpSpPr/>
            <p:nvPr/>
          </p:nvGrpSpPr>
          <p:grpSpPr>
            <a:xfrm>
              <a:off x="4253472" y="2044102"/>
              <a:ext cx="3685056" cy="3761161"/>
              <a:chOff x="4096544" y="1409700"/>
              <a:chExt cx="3913188" cy="3881438"/>
            </a:xfrm>
          </p:grpSpPr>
          <p:sp>
            <p:nvSpPr>
              <p:cNvPr id="9" name="Freeform 255">
                <a:extLst>
                  <a:ext uri="{FF2B5EF4-FFF2-40B4-BE49-F238E27FC236}">
                    <a16:creationId xmlns:a16="http://schemas.microsoft.com/office/drawing/2014/main" id="{DFDD490E-A9E8-4558-A8AF-24FD9F470A5D}"/>
                  </a:ext>
                </a:extLst>
              </p:cNvPr>
              <p:cNvSpPr>
                <a:spLocks/>
              </p:cNvSpPr>
              <p:nvPr/>
            </p:nvSpPr>
            <p:spPr bwMode="auto">
              <a:xfrm>
                <a:off x="4096544" y="2795588"/>
                <a:ext cx="1111250" cy="2001838"/>
              </a:xfrm>
              <a:custGeom>
                <a:avLst/>
                <a:gdLst>
                  <a:gd name="T0" fmla="*/ 1718 w 2800"/>
                  <a:gd name="T1" fmla="*/ 2217 h 5042"/>
                  <a:gd name="T2" fmla="*/ 1691 w 2800"/>
                  <a:gd name="T3" fmla="*/ 2111 h 5042"/>
                  <a:gd name="T4" fmla="*/ 1651 w 2800"/>
                  <a:gd name="T5" fmla="*/ 1897 h 5042"/>
                  <a:gd name="T6" fmla="*/ 1625 w 2800"/>
                  <a:gd name="T7" fmla="*/ 1685 h 5042"/>
                  <a:gd name="T8" fmla="*/ 1612 w 2800"/>
                  <a:gd name="T9" fmla="*/ 1472 h 5042"/>
                  <a:gd name="T10" fmla="*/ 1613 w 2800"/>
                  <a:gd name="T11" fmla="*/ 1262 h 5042"/>
                  <a:gd name="T12" fmla="*/ 1628 w 2800"/>
                  <a:gd name="T13" fmla="*/ 1054 h 5042"/>
                  <a:gd name="T14" fmla="*/ 1655 w 2800"/>
                  <a:gd name="T15" fmla="*/ 849 h 5042"/>
                  <a:gd name="T16" fmla="*/ 1695 w 2800"/>
                  <a:gd name="T17" fmla="*/ 645 h 5042"/>
                  <a:gd name="T18" fmla="*/ 1721 w 2800"/>
                  <a:gd name="T19" fmla="*/ 545 h 5042"/>
                  <a:gd name="T20" fmla="*/ 413 w 2800"/>
                  <a:gd name="T21" fmla="*/ 2 h 5042"/>
                  <a:gd name="T22" fmla="*/ 181 w 2800"/>
                  <a:gd name="T23" fmla="*/ 0 h 5042"/>
                  <a:gd name="T24" fmla="*/ 0 w 2800"/>
                  <a:gd name="T25" fmla="*/ 981 h 5042"/>
                  <a:gd name="T26" fmla="*/ 931 w 2800"/>
                  <a:gd name="T27" fmla="*/ 1349 h 5042"/>
                  <a:gd name="T28" fmla="*/ 933 w 2800"/>
                  <a:gd name="T29" fmla="*/ 1349 h 5042"/>
                  <a:gd name="T30" fmla="*/ 933 w 2800"/>
                  <a:gd name="T31" fmla="*/ 1508 h 5042"/>
                  <a:gd name="T32" fmla="*/ 946 w 2800"/>
                  <a:gd name="T33" fmla="*/ 1748 h 5042"/>
                  <a:gd name="T34" fmla="*/ 962 w 2800"/>
                  <a:gd name="T35" fmla="*/ 1908 h 5042"/>
                  <a:gd name="T36" fmla="*/ 974 w 2800"/>
                  <a:gd name="T37" fmla="*/ 1989 h 5042"/>
                  <a:gd name="T38" fmla="*/ 949 w 2800"/>
                  <a:gd name="T39" fmla="*/ 1997 h 5042"/>
                  <a:gd name="T40" fmla="*/ 94 w 2800"/>
                  <a:gd name="T41" fmla="*/ 2455 h 5042"/>
                  <a:gd name="T42" fmla="*/ 408 w 2800"/>
                  <a:gd name="T43" fmla="*/ 3402 h 5042"/>
                  <a:gd name="T44" fmla="*/ 1401 w 2800"/>
                  <a:gd name="T45" fmla="*/ 3278 h 5042"/>
                  <a:gd name="T46" fmla="*/ 1407 w 2800"/>
                  <a:gd name="T47" fmla="*/ 3275 h 5042"/>
                  <a:gd name="T48" fmla="*/ 1485 w 2800"/>
                  <a:gd name="T49" fmla="*/ 3416 h 5042"/>
                  <a:gd name="T50" fmla="*/ 1611 w 2800"/>
                  <a:gd name="T51" fmla="*/ 3620 h 5042"/>
                  <a:gd name="T52" fmla="*/ 1701 w 2800"/>
                  <a:gd name="T53" fmla="*/ 3751 h 5042"/>
                  <a:gd name="T54" fmla="*/ 1749 w 2800"/>
                  <a:gd name="T55" fmla="*/ 3814 h 5042"/>
                  <a:gd name="T56" fmla="*/ 1729 w 2800"/>
                  <a:gd name="T57" fmla="*/ 3836 h 5042"/>
                  <a:gd name="T58" fmla="*/ 1200 w 2800"/>
                  <a:gd name="T59" fmla="*/ 4649 h 5042"/>
                  <a:gd name="T60" fmla="*/ 1621 w 2800"/>
                  <a:gd name="T61" fmla="*/ 5042 h 5042"/>
                  <a:gd name="T62" fmla="*/ 2800 w 2800"/>
                  <a:gd name="T63" fmla="*/ 3927 h 5042"/>
                  <a:gd name="T64" fmla="*/ 2705 w 2800"/>
                  <a:gd name="T65" fmla="*/ 3845 h 5042"/>
                  <a:gd name="T66" fmla="*/ 2525 w 2800"/>
                  <a:gd name="T67" fmla="*/ 3670 h 5042"/>
                  <a:gd name="T68" fmla="*/ 2357 w 2800"/>
                  <a:gd name="T69" fmla="*/ 3481 h 5042"/>
                  <a:gd name="T70" fmla="*/ 2204 w 2800"/>
                  <a:gd name="T71" fmla="*/ 3279 h 5042"/>
                  <a:gd name="T72" fmla="*/ 2067 w 2800"/>
                  <a:gd name="T73" fmla="*/ 3064 h 5042"/>
                  <a:gd name="T74" fmla="*/ 1945 w 2800"/>
                  <a:gd name="T75" fmla="*/ 2837 h 5042"/>
                  <a:gd name="T76" fmla="*/ 1840 w 2800"/>
                  <a:gd name="T77" fmla="*/ 2597 h 5042"/>
                  <a:gd name="T78" fmla="*/ 1753 w 2800"/>
                  <a:gd name="T79" fmla="*/ 2347 h 5042"/>
                  <a:gd name="T80" fmla="*/ 1718 w 2800"/>
                  <a:gd name="T81" fmla="*/ 2217 h 5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0" h="5042">
                    <a:moveTo>
                      <a:pt x="1718" y="2217"/>
                    </a:moveTo>
                    <a:lnTo>
                      <a:pt x="1691" y="2111"/>
                    </a:lnTo>
                    <a:lnTo>
                      <a:pt x="1651" y="1897"/>
                    </a:lnTo>
                    <a:lnTo>
                      <a:pt x="1625" y="1685"/>
                    </a:lnTo>
                    <a:lnTo>
                      <a:pt x="1612" y="1472"/>
                    </a:lnTo>
                    <a:lnTo>
                      <a:pt x="1613" y="1262"/>
                    </a:lnTo>
                    <a:lnTo>
                      <a:pt x="1628" y="1054"/>
                    </a:lnTo>
                    <a:lnTo>
                      <a:pt x="1655" y="849"/>
                    </a:lnTo>
                    <a:lnTo>
                      <a:pt x="1695" y="645"/>
                    </a:lnTo>
                    <a:lnTo>
                      <a:pt x="1721" y="545"/>
                    </a:lnTo>
                    <a:lnTo>
                      <a:pt x="413" y="2"/>
                    </a:lnTo>
                    <a:lnTo>
                      <a:pt x="181" y="0"/>
                    </a:lnTo>
                    <a:lnTo>
                      <a:pt x="0" y="981"/>
                    </a:lnTo>
                    <a:lnTo>
                      <a:pt x="931" y="1349"/>
                    </a:lnTo>
                    <a:lnTo>
                      <a:pt x="933" y="1349"/>
                    </a:lnTo>
                    <a:lnTo>
                      <a:pt x="933" y="1508"/>
                    </a:lnTo>
                    <a:lnTo>
                      <a:pt x="946" y="1748"/>
                    </a:lnTo>
                    <a:lnTo>
                      <a:pt x="962" y="1908"/>
                    </a:lnTo>
                    <a:lnTo>
                      <a:pt x="974" y="1989"/>
                    </a:lnTo>
                    <a:lnTo>
                      <a:pt x="949" y="1997"/>
                    </a:lnTo>
                    <a:lnTo>
                      <a:pt x="94" y="2455"/>
                    </a:lnTo>
                    <a:lnTo>
                      <a:pt x="408" y="3402"/>
                    </a:lnTo>
                    <a:lnTo>
                      <a:pt x="1401" y="3278"/>
                    </a:lnTo>
                    <a:lnTo>
                      <a:pt x="1407" y="3275"/>
                    </a:lnTo>
                    <a:lnTo>
                      <a:pt x="1485" y="3416"/>
                    </a:lnTo>
                    <a:lnTo>
                      <a:pt x="1611" y="3620"/>
                    </a:lnTo>
                    <a:lnTo>
                      <a:pt x="1701" y="3751"/>
                    </a:lnTo>
                    <a:lnTo>
                      <a:pt x="1749" y="3814"/>
                    </a:lnTo>
                    <a:lnTo>
                      <a:pt x="1729" y="3836"/>
                    </a:lnTo>
                    <a:lnTo>
                      <a:pt x="1200" y="4649"/>
                    </a:lnTo>
                    <a:lnTo>
                      <a:pt x="1621" y="5042"/>
                    </a:lnTo>
                    <a:lnTo>
                      <a:pt x="2800" y="3927"/>
                    </a:lnTo>
                    <a:lnTo>
                      <a:pt x="2705" y="3845"/>
                    </a:lnTo>
                    <a:lnTo>
                      <a:pt x="2525" y="3670"/>
                    </a:lnTo>
                    <a:lnTo>
                      <a:pt x="2357" y="3481"/>
                    </a:lnTo>
                    <a:lnTo>
                      <a:pt x="2204" y="3279"/>
                    </a:lnTo>
                    <a:lnTo>
                      <a:pt x="2067" y="3064"/>
                    </a:lnTo>
                    <a:lnTo>
                      <a:pt x="1945" y="2837"/>
                    </a:lnTo>
                    <a:lnTo>
                      <a:pt x="1840" y="2597"/>
                    </a:lnTo>
                    <a:lnTo>
                      <a:pt x="1753" y="2347"/>
                    </a:lnTo>
                    <a:lnTo>
                      <a:pt x="1718" y="2217"/>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2595" tIns="51297" rIns="102595" bIns="51297" numCol="1" anchor="t" anchorCtr="0" compatLnSpc="1">
                <a:prstTxWarp prst="textNoShape">
                  <a:avLst/>
                </a:prstTxWarp>
              </a:bodyPr>
              <a:lstStyle/>
              <a:p>
                <a:endParaRPr lang="en-US" sz="2020"/>
              </a:p>
            </p:txBody>
          </p:sp>
          <p:sp>
            <p:nvSpPr>
              <p:cNvPr id="10" name="Freeform 256">
                <a:extLst>
                  <a:ext uri="{FF2B5EF4-FFF2-40B4-BE49-F238E27FC236}">
                    <a16:creationId xmlns:a16="http://schemas.microsoft.com/office/drawing/2014/main" id="{CE852D63-E306-4C22-B2DE-78816C372D7F}"/>
                  </a:ext>
                </a:extLst>
              </p:cNvPr>
              <p:cNvSpPr>
                <a:spLocks/>
              </p:cNvSpPr>
              <p:nvPr/>
            </p:nvSpPr>
            <p:spPr bwMode="auto">
              <a:xfrm>
                <a:off x="6109494" y="1409700"/>
                <a:ext cx="1787525" cy="1468438"/>
              </a:xfrm>
              <a:custGeom>
                <a:avLst/>
                <a:gdLst>
                  <a:gd name="T0" fmla="*/ 2956 w 4505"/>
                  <a:gd name="T1" fmla="*/ 3698 h 3698"/>
                  <a:gd name="T2" fmla="*/ 4505 w 4505"/>
                  <a:gd name="T3" fmla="*/ 3266 h 3698"/>
                  <a:gd name="T4" fmla="*/ 4378 w 4505"/>
                  <a:gd name="T5" fmla="*/ 2884 h 3698"/>
                  <a:gd name="T6" fmla="*/ 3388 w 4505"/>
                  <a:gd name="T7" fmla="*/ 3008 h 3698"/>
                  <a:gd name="T8" fmla="*/ 3310 w 4505"/>
                  <a:gd name="T9" fmla="*/ 2865 h 3698"/>
                  <a:gd name="T10" fmla="*/ 3183 w 4505"/>
                  <a:gd name="T11" fmla="*/ 2659 h 3698"/>
                  <a:gd name="T12" fmla="*/ 3092 w 4505"/>
                  <a:gd name="T13" fmla="*/ 2527 h 3698"/>
                  <a:gd name="T14" fmla="*/ 3044 w 4505"/>
                  <a:gd name="T15" fmla="*/ 2464 h 3698"/>
                  <a:gd name="T16" fmla="*/ 3057 w 4505"/>
                  <a:gd name="T17" fmla="*/ 2449 h 3698"/>
                  <a:gd name="T18" fmla="*/ 3586 w 4505"/>
                  <a:gd name="T19" fmla="*/ 1637 h 3698"/>
                  <a:gd name="T20" fmla="*/ 2856 w 4505"/>
                  <a:gd name="T21" fmla="*/ 956 h 3698"/>
                  <a:gd name="T22" fmla="*/ 2050 w 4505"/>
                  <a:gd name="T23" fmla="*/ 1541 h 3698"/>
                  <a:gd name="T24" fmla="*/ 1983 w 4505"/>
                  <a:gd name="T25" fmla="*/ 1497 h 3698"/>
                  <a:gd name="T26" fmla="*/ 1844 w 4505"/>
                  <a:gd name="T27" fmla="*/ 1412 h 3698"/>
                  <a:gd name="T28" fmla="*/ 1703 w 4505"/>
                  <a:gd name="T29" fmla="*/ 1335 h 3698"/>
                  <a:gd name="T30" fmla="*/ 1559 w 4505"/>
                  <a:gd name="T31" fmla="*/ 1262 h 3698"/>
                  <a:gd name="T32" fmla="*/ 1485 w 4505"/>
                  <a:gd name="T33" fmla="*/ 1228 h 3698"/>
                  <a:gd name="T34" fmla="*/ 1489 w 4505"/>
                  <a:gd name="T35" fmla="*/ 1212 h 3698"/>
                  <a:gd name="T36" fmla="*/ 1562 w 4505"/>
                  <a:gd name="T37" fmla="*/ 245 h 3698"/>
                  <a:gd name="T38" fmla="*/ 595 w 4505"/>
                  <a:gd name="T39" fmla="*/ 0 h 3698"/>
                  <a:gd name="T40" fmla="*/ 165 w 4505"/>
                  <a:gd name="T41" fmla="*/ 897 h 3698"/>
                  <a:gd name="T42" fmla="*/ 85 w 4505"/>
                  <a:gd name="T43" fmla="*/ 890 h 3698"/>
                  <a:gd name="T44" fmla="*/ 0 w 4505"/>
                  <a:gd name="T45" fmla="*/ 882 h 3698"/>
                  <a:gd name="T46" fmla="*/ 0 w 4505"/>
                  <a:gd name="T47" fmla="*/ 1565 h 3698"/>
                  <a:gd name="T48" fmla="*/ 122 w 4505"/>
                  <a:gd name="T49" fmla="*/ 1572 h 3698"/>
                  <a:gd name="T50" fmla="*/ 362 w 4505"/>
                  <a:gd name="T51" fmla="*/ 1600 h 3698"/>
                  <a:gd name="T52" fmla="*/ 598 w 4505"/>
                  <a:gd name="T53" fmla="*/ 1646 h 3698"/>
                  <a:gd name="T54" fmla="*/ 829 w 4505"/>
                  <a:gd name="T55" fmla="*/ 1708 h 3698"/>
                  <a:gd name="T56" fmla="*/ 1054 w 4505"/>
                  <a:gd name="T57" fmla="*/ 1786 h 3698"/>
                  <a:gd name="T58" fmla="*/ 1273 w 4505"/>
                  <a:gd name="T59" fmla="*/ 1880 h 3698"/>
                  <a:gd name="T60" fmla="*/ 1485 w 4505"/>
                  <a:gd name="T61" fmla="*/ 1991 h 3698"/>
                  <a:gd name="T62" fmla="*/ 1688 w 4505"/>
                  <a:gd name="T63" fmla="*/ 2114 h 3698"/>
                  <a:gd name="T64" fmla="*/ 1883 w 4505"/>
                  <a:gd name="T65" fmla="*/ 2252 h 3698"/>
                  <a:gd name="T66" fmla="*/ 2067 w 4505"/>
                  <a:gd name="T67" fmla="*/ 2405 h 3698"/>
                  <a:gd name="T68" fmla="*/ 2239 w 4505"/>
                  <a:gd name="T69" fmla="*/ 2571 h 3698"/>
                  <a:gd name="T70" fmla="*/ 2400 w 4505"/>
                  <a:gd name="T71" fmla="*/ 2749 h 3698"/>
                  <a:gd name="T72" fmla="*/ 2549 w 4505"/>
                  <a:gd name="T73" fmla="*/ 2939 h 3698"/>
                  <a:gd name="T74" fmla="*/ 2684 w 4505"/>
                  <a:gd name="T75" fmla="*/ 3143 h 3698"/>
                  <a:gd name="T76" fmla="*/ 2805 w 4505"/>
                  <a:gd name="T77" fmla="*/ 3355 h 3698"/>
                  <a:gd name="T78" fmla="*/ 2911 w 4505"/>
                  <a:gd name="T79" fmla="*/ 3581 h 3698"/>
                  <a:gd name="T80" fmla="*/ 2956 w 4505"/>
                  <a:gd name="T81" fmla="*/ 3698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05" h="3698">
                    <a:moveTo>
                      <a:pt x="2956" y="3698"/>
                    </a:moveTo>
                    <a:lnTo>
                      <a:pt x="4505" y="3266"/>
                    </a:lnTo>
                    <a:lnTo>
                      <a:pt x="4378" y="2884"/>
                    </a:lnTo>
                    <a:lnTo>
                      <a:pt x="3388" y="3008"/>
                    </a:lnTo>
                    <a:lnTo>
                      <a:pt x="3310" y="2865"/>
                    </a:lnTo>
                    <a:lnTo>
                      <a:pt x="3183" y="2659"/>
                    </a:lnTo>
                    <a:lnTo>
                      <a:pt x="3092" y="2527"/>
                    </a:lnTo>
                    <a:lnTo>
                      <a:pt x="3044" y="2464"/>
                    </a:lnTo>
                    <a:lnTo>
                      <a:pt x="3057" y="2449"/>
                    </a:lnTo>
                    <a:lnTo>
                      <a:pt x="3586" y="1637"/>
                    </a:lnTo>
                    <a:lnTo>
                      <a:pt x="2856" y="956"/>
                    </a:lnTo>
                    <a:lnTo>
                      <a:pt x="2050" y="1541"/>
                    </a:lnTo>
                    <a:lnTo>
                      <a:pt x="1983" y="1497"/>
                    </a:lnTo>
                    <a:lnTo>
                      <a:pt x="1844" y="1412"/>
                    </a:lnTo>
                    <a:lnTo>
                      <a:pt x="1703" y="1335"/>
                    </a:lnTo>
                    <a:lnTo>
                      <a:pt x="1559" y="1262"/>
                    </a:lnTo>
                    <a:lnTo>
                      <a:pt x="1485" y="1228"/>
                    </a:lnTo>
                    <a:lnTo>
                      <a:pt x="1489" y="1212"/>
                    </a:lnTo>
                    <a:lnTo>
                      <a:pt x="1562" y="245"/>
                    </a:lnTo>
                    <a:lnTo>
                      <a:pt x="595" y="0"/>
                    </a:lnTo>
                    <a:lnTo>
                      <a:pt x="165" y="897"/>
                    </a:lnTo>
                    <a:lnTo>
                      <a:pt x="85" y="890"/>
                    </a:lnTo>
                    <a:lnTo>
                      <a:pt x="0" y="882"/>
                    </a:lnTo>
                    <a:lnTo>
                      <a:pt x="0" y="1565"/>
                    </a:lnTo>
                    <a:lnTo>
                      <a:pt x="122" y="1572"/>
                    </a:lnTo>
                    <a:lnTo>
                      <a:pt x="362" y="1600"/>
                    </a:lnTo>
                    <a:lnTo>
                      <a:pt x="598" y="1646"/>
                    </a:lnTo>
                    <a:lnTo>
                      <a:pt x="829" y="1708"/>
                    </a:lnTo>
                    <a:lnTo>
                      <a:pt x="1054" y="1786"/>
                    </a:lnTo>
                    <a:lnTo>
                      <a:pt x="1273" y="1880"/>
                    </a:lnTo>
                    <a:lnTo>
                      <a:pt x="1485" y="1991"/>
                    </a:lnTo>
                    <a:lnTo>
                      <a:pt x="1688" y="2114"/>
                    </a:lnTo>
                    <a:lnTo>
                      <a:pt x="1883" y="2252"/>
                    </a:lnTo>
                    <a:lnTo>
                      <a:pt x="2067" y="2405"/>
                    </a:lnTo>
                    <a:lnTo>
                      <a:pt x="2239" y="2571"/>
                    </a:lnTo>
                    <a:lnTo>
                      <a:pt x="2400" y="2749"/>
                    </a:lnTo>
                    <a:lnTo>
                      <a:pt x="2549" y="2939"/>
                    </a:lnTo>
                    <a:lnTo>
                      <a:pt x="2684" y="3143"/>
                    </a:lnTo>
                    <a:lnTo>
                      <a:pt x="2805" y="3355"/>
                    </a:lnTo>
                    <a:lnTo>
                      <a:pt x="2911" y="3581"/>
                    </a:lnTo>
                    <a:lnTo>
                      <a:pt x="2956" y="3698"/>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2595" tIns="51297" rIns="102595" bIns="51297" numCol="1" anchor="t" anchorCtr="0" compatLnSpc="1">
                <a:prstTxWarp prst="textNoShape">
                  <a:avLst/>
                </a:prstTxWarp>
              </a:bodyPr>
              <a:lstStyle/>
              <a:p>
                <a:endParaRPr lang="en-US" sz="2020"/>
              </a:p>
            </p:txBody>
          </p:sp>
          <p:sp>
            <p:nvSpPr>
              <p:cNvPr id="11" name="Freeform 257">
                <a:extLst>
                  <a:ext uri="{FF2B5EF4-FFF2-40B4-BE49-F238E27FC236}">
                    <a16:creationId xmlns:a16="http://schemas.microsoft.com/office/drawing/2014/main" id="{87C4D28D-57F9-482D-ACF0-E99E984A7051}"/>
                  </a:ext>
                </a:extLst>
              </p:cNvPr>
              <p:cNvSpPr>
                <a:spLocks/>
              </p:cNvSpPr>
              <p:nvPr/>
            </p:nvSpPr>
            <p:spPr bwMode="auto">
              <a:xfrm>
                <a:off x="4510882" y="1417638"/>
                <a:ext cx="1487488" cy="1484313"/>
              </a:xfrm>
              <a:custGeom>
                <a:avLst/>
                <a:gdLst>
                  <a:gd name="T0" fmla="*/ 3052 w 3747"/>
                  <a:gd name="T1" fmla="*/ 1649 h 3740"/>
                  <a:gd name="T2" fmla="*/ 3139 w 3747"/>
                  <a:gd name="T3" fmla="*/ 1627 h 3740"/>
                  <a:gd name="T4" fmla="*/ 3312 w 3747"/>
                  <a:gd name="T5" fmla="*/ 1592 h 3740"/>
                  <a:gd name="T6" fmla="*/ 3484 w 3747"/>
                  <a:gd name="T7" fmla="*/ 1567 h 3740"/>
                  <a:gd name="T8" fmla="*/ 3658 w 3747"/>
                  <a:gd name="T9" fmla="*/ 1551 h 3740"/>
                  <a:gd name="T10" fmla="*/ 3747 w 3747"/>
                  <a:gd name="T11" fmla="*/ 1547 h 3740"/>
                  <a:gd name="T12" fmla="*/ 3747 w 3747"/>
                  <a:gd name="T13" fmla="*/ 858 h 3740"/>
                  <a:gd name="T14" fmla="*/ 3650 w 3747"/>
                  <a:gd name="T15" fmla="*/ 866 h 3740"/>
                  <a:gd name="T16" fmla="*/ 3538 w 3747"/>
                  <a:gd name="T17" fmla="*/ 881 h 3740"/>
                  <a:gd name="T18" fmla="*/ 3533 w 3747"/>
                  <a:gd name="T19" fmla="*/ 864 h 3740"/>
                  <a:gd name="T20" fmla="*/ 3151 w 3747"/>
                  <a:gd name="T21" fmla="*/ 0 h 3740"/>
                  <a:gd name="T22" fmla="*/ 2185 w 3747"/>
                  <a:gd name="T23" fmla="*/ 251 h 3740"/>
                  <a:gd name="T24" fmla="*/ 2241 w 3747"/>
                  <a:gd name="T25" fmla="*/ 1230 h 3740"/>
                  <a:gd name="T26" fmla="*/ 2143 w 3747"/>
                  <a:gd name="T27" fmla="*/ 1275 h 3740"/>
                  <a:gd name="T28" fmla="*/ 1954 w 3747"/>
                  <a:gd name="T29" fmla="*/ 1370 h 3740"/>
                  <a:gd name="T30" fmla="*/ 1771 w 3747"/>
                  <a:gd name="T31" fmla="*/ 1474 h 3740"/>
                  <a:gd name="T32" fmla="*/ 1595 w 3747"/>
                  <a:gd name="T33" fmla="*/ 1588 h 3740"/>
                  <a:gd name="T34" fmla="*/ 1511 w 3747"/>
                  <a:gd name="T35" fmla="*/ 1649 h 3740"/>
                  <a:gd name="T36" fmla="*/ 1497 w 3747"/>
                  <a:gd name="T37" fmla="*/ 1634 h 3740"/>
                  <a:gd name="T38" fmla="*/ 691 w 3747"/>
                  <a:gd name="T39" fmla="*/ 1089 h 3740"/>
                  <a:gd name="T40" fmla="*/ 0 w 3747"/>
                  <a:gd name="T41" fmla="*/ 1807 h 3740"/>
                  <a:gd name="T42" fmla="*/ 572 w 3747"/>
                  <a:gd name="T43" fmla="*/ 2616 h 3740"/>
                  <a:gd name="T44" fmla="*/ 505 w 3747"/>
                  <a:gd name="T45" fmla="*/ 2717 h 3740"/>
                  <a:gd name="T46" fmla="*/ 380 w 3747"/>
                  <a:gd name="T47" fmla="*/ 2923 h 3740"/>
                  <a:gd name="T48" fmla="*/ 269 w 3747"/>
                  <a:gd name="T49" fmla="*/ 3137 h 3740"/>
                  <a:gd name="T50" fmla="*/ 172 w 3747"/>
                  <a:gd name="T51" fmla="*/ 3356 h 3740"/>
                  <a:gd name="T52" fmla="*/ 127 w 3747"/>
                  <a:gd name="T53" fmla="*/ 3469 h 3740"/>
                  <a:gd name="T54" fmla="*/ 127 w 3747"/>
                  <a:gd name="T55" fmla="*/ 3469 h 3740"/>
                  <a:gd name="T56" fmla="*/ 759 w 3747"/>
                  <a:gd name="T57" fmla="*/ 3740 h 3740"/>
                  <a:gd name="T58" fmla="*/ 794 w 3747"/>
                  <a:gd name="T59" fmla="*/ 3646 h 3740"/>
                  <a:gd name="T60" fmla="*/ 872 w 3747"/>
                  <a:gd name="T61" fmla="*/ 3464 h 3740"/>
                  <a:gd name="T62" fmla="*/ 960 w 3747"/>
                  <a:gd name="T63" fmla="*/ 3286 h 3740"/>
                  <a:gd name="T64" fmla="*/ 1058 w 3747"/>
                  <a:gd name="T65" fmla="*/ 3115 h 3740"/>
                  <a:gd name="T66" fmla="*/ 1167 w 3747"/>
                  <a:gd name="T67" fmla="*/ 2949 h 3740"/>
                  <a:gd name="T68" fmla="*/ 1287 w 3747"/>
                  <a:gd name="T69" fmla="*/ 2791 h 3740"/>
                  <a:gd name="T70" fmla="*/ 1415 w 3747"/>
                  <a:gd name="T71" fmla="*/ 2639 h 3740"/>
                  <a:gd name="T72" fmla="*/ 1552 w 3747"/>
                  <a:gd name="T73" fmla="*/ 2495 h 3740"/>
                  <a:gd name="T74" fmla="*/ 1699 w 3747"/>
                  <a:gd name="T75" fmla="*/ 2359 h 3740"/>
                  <a:gd name="T76" fmla="*/ 1854 w 3747"/>
                  <a:gd name="T77" fmla="*/ 2232 h 3740"/>
                  <a:gd name="T78" fmla="*/ 2018 w 3747"/>
                  <a:gd name="T79" fmla="*/ 2114 h 3740"/>
                  <a:gd name="T80" fmla="*/ 2189 w 3747"/>
                  <a:gd name="T81" fmla="*/ 2007 h 3740"/>
                  <a:gd name="T82" fmla="*/ 2368 w 3747"/>
                  <a:gd name="T83" fmla="*/ 1908 h 3740"/>
                  <a:gd name="T84" fmla="*/ 2554 w 3747"/>
                  <a:gd name="T85" fmla="*/ 1820 h 3740"/>
                  <a:gd name="T86" fmla="*/ 2749 w 3747"/>
                  <a:gd name="T87" fmla="*/ 1742 h 3740"/>
                  <a:gd name="T88" fmla="*/ 2950 w 3747"/>
                  <a:gd name="T89" fmla="*/ 1678 h 3740"/>
                  <a:gd name="T90" fmla="*/ 3052 w 3747"/>
                  <a:gd name="T91" fmla="*/ 1649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47" h="3740">
                    <a:moveTo>
                      <a:pt x="3052" y="1649"/>
                    </a:moveTo>
                    <a:lnTo>
                      <a:pt x="3139" y="1627"/>
                    </a:lnTo>
                    <a:lnTo>
                      <a:pt x="3312" y="1592"/>
                    </a:lnTo>
                    <a:lnTo>
                      <a:pt x="3484" y="1567"/>
                    </a:lnTo>
                    <a:lnTo>
                      <a:pt x="3658" y="1551"/>
                    </a:lnTo>
                    <a:lnTo>
                      <a:pt x="3747" y="1547"/>
                    </a:lnTo>
                    <a:lnTo>
                      <a:pt x="3747" y="858"/>
                    </a:lnTo>
                    <a:lnTo>
                      <a:pt x="3650" y="866"/>
                    </a:lnTo>
                    <a:lnTo>
                      <a:pt x="3538" y="881"/>
                    </a:lnTo>
                    <a:lnTo>
                      <a:pt x="3533" y="864"/>
                    </a:lnTo>
                    <a:lnTo>
                      <a:pt x="3151" y="0"/>
                    </a:lnTo>
                    <a:lnTo>
                      <a:pt x="2185" y="251"/>
                    </a:lnTo>
                    <a:lnTo>
                      <a:pt x="2241" y="1230"/>
                    </a:lnTo>
                    <a:lnTo>
                      <a:pt x="2143" y="1275"/>
                    </a:lnTo>
                    <a:lnTo>
                      <a:pt x="1954" y="1370"/>
                    </a:lnTo>
                    <a:lnTo>
                      <a:pt x="1771" y="1474"/>
                    </a:lnTo>
                    <a:lnTo>
                      <a:pt x="1595" y="1588"/>
                    </a:lnTo>
                    <a:lnTo>
                      <a:pt x="1511" y="1649"/>
                    </a:lnTo>
                    <a:lnTo>
                      <a:pt x="1497" y="1634"/>
                    </a:lnTo>
                    <a:lnTo>
                      <a:pt x="691" y="1089"/>
                    </a:lnTo>
                    <a:lnTo>
                      <a:pt x="0" y="1807"/>
                    </a:lnTo>
                    <a:lnTo>
                      <a:pt x="572" y="2616"/>
                    </a:lnTo>
                    <a:lnTo>
                      <a:pt x="505" y="2717"/>
                    </a:lnTo>
                    <a:lnTo>
                      <a:pt x="380" y="2923"/>
                    </a:lnTo>
                    <a:lnTo>
                      <a:pt x="269" y="3137"/>
                    </a:lnTo>
                    <a:lnTo>
                      <a:pt x="172" y="3356"/>
                    </a:lnTo>
                    <a:lnTo>
                      <a:pt x="127" y="3469"/>
                    </a:lnTo>
                    <a:lnTo>
                      <a:pt x="127" y="3469"/>
                    </a:lnTo>
                    <a:lnTo>
                      <a:pt x="759" y="3740"/>
                    </a:lnTo>
                    <a:lnTo>
                      <a:pt x="794" y="3646"/>
                    </a:lnTo>
                    <a:lnTo>
                      <a:pt x="872" y="3464"/>
                    </a:lnTo>
                    <a:lnTo>
                      <a:pt x="960" y="3286"/>
                    </a:lnTo>
                    <a:lnTo>
                      <a:pt x="1058" y="3115"/>
                    </a:lnTo>
                    <a:lnTo>
                      <a:pt x="1167" y="2949"/>
                    </a:lnTo>
                    <a:lnTo>
                      <a:pt x="1287" y="2791"/>
                    </a:lnTo>
                    <a:lnTo>
                      <a:pt x="1415" y="2639"/>
                    </a:lnTo>
                    <a:lnTo>
                      <a:pt x="1552" y="2495"/>
                    </a:lnTo>
                    <a:lnTo>
                      <a:pt x="1699" y="2359"/>
                    </a:lnTo>
                    <a:lnTo>
                      <a:pt x="1854" y="2232"/>
                    </a:lnTo>
                    <a:lnTo>
                      <a:pt x="2018" y="2114"/>
                    </a:lnTo>
                    <a:lnTo>
                      <a:pt x="2189" y="2007"/>
                    </a:lnTo>
                    <a:lnTo>
                      <a:pt x="2368" y="1908"/>
                    </a:lnTo>
                    <a:lnTo>
                      <a:pt x="2554" y="1820"/>
                    </a:lnTo>
                    <a:lnTo>
                      <a:pt x="2749" y="1742"/>
                    </a:lnTo>
                    <a:lnTo>
                      <a:pt x="2950" y="1678"/>
                    </a:lnTo>
                    <a:lnTo>
                      <a:pt x="3052" y="1649"/>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2595" tIns="51297" rIns="102595" bIns="51297" numCol="1" anchor="t" anchorCtr="0" compatLnSpc="1">
                <a:prstTxWarp prst="textNoShape">
                  <a:avLst/>
                </a:prstTxWarp>
              </a:bodyPr>
              <a:lstStyle/>
              <a:p>
                <a:endParaRPr lang="en-US" sz="2020"/>
              </a:p>
            </p:txBody>
          </p:sp>
          <p:sp>
            <p:nvSpPr>
              <p:cNvPr id="12" name="Freeform 258">
                <a:extLst>
                  <a:ext uri="{FF2B5EF4-FFF2-40B4-BE49-F238E27FC236}">
                    <a16:creationId xmlns:a16="http://schemas.microsoft.com/office/drawing/2014/main" id="{4652FED6-6FE8-49A1-A448-CA84884A543E}"/>
                  </a:ext>
                </a:extLst>
              </p:cNvPr>
              <p:cNvSpPr>
                <a:spLocks/>
              </p:cNvSpPr>
              <p:nvPr/>
            </p:nvSpPr>
            <p:spPr bwMode="auto">
              <a:xfrm>
                <a:off x="4851401" y="4424363"/>
                <a:ext cx="2090738" cy="866775"/>
              </a:xfrm>
              <a:custGeom>
                <a:avLst/>
                <a:gdLst>
                  <a:gd name="T0" fmla="*/ 3934 w 5269"/>
                  <a:gd name="T1" fmla="*/ 495 h 2185"/>
                  <a:gd name="T2" fmla="*/ 3842 w 5269"/>
                  <a:gd name="T3" fmla="*/ 517 h 2185"/>
                  <a:gd name="T4" fmla="*/ 3659 w 5269"/>
                  <a:gd name="T5" fmla="*/ 554 h 2185"/>
                  <a:gd name="T6" fmla="*/ 3475 w 5269"/>
                  <a:gd name="T7" fmla="*/ 580 h 2185"/>
                  <a:gd name="T8" fmla="*/ 3292 w 5269"/>
                  <a:gd name="T9" fmla="*/ 596 h 2185"/>
                  <a:gd name="T10" fmla="*/ 3110 w 5269"/>
                  <a:gd name="T11" fmla="*/ 601 h 2185"/>
                  <a:gd name="T12" fmla="*/ 2930 w 5269"/>
                  <a:gd name="T13" fmla="*/ 597 h 2185"/>
                  <a:gd name="T14" fmla="*/ 2751 w 5269"/>
                  <a:gd name="T15" fmla="*/ 583 h 2185"/>
                  <a:gd name="T16" fmla="*/ 2575 w 5269"/>
                  <a:gd name="T17" fmla="*/ 560 h 2185"/>
                  <a:gd name="T18" fmla="*/ 2400 w 5269"/>
                  <a:gd name="T19" fmla="*/ 526 h 2185"/>
                  <a:gd name="T20" fmla="*/ 2228 w 5269"/>
                  <a:gd name="T21" fmla="*/ 483 h 2185"/>
                  <a:gd name="T22" fmla="*/ 2059 w 5269"/>
                  <a:gd name="T23" fmla="*/ 433 h 2185"/>
                  <a:gd name="T24" fmla="*/ 1893 w 5269"/>
                  <a:gd name="T25" fmla="*/ 373 h 2185"/>
                  <a:gd name="T26" fmla="*/ 1731 w 5269"/>
                  <a:gd name="T27" fmla="*/ 304 h 2185"/>
                  <a:gd name="T28" fmla="*/ 1574 w 5269"/>
                  <a:gd name="T29" fmla="*/ 227 h 2185"/>
                  <a:gd name="T30" fmla="*/ 1420 w 5269"/>
                  <a:gd name="T31" fmla="*/ 142 h 2185"/>
                  <a:gd name="T32" fmla="*/ 1271 w 5269"/>
                  <a:gd name="T33" fmla="*/ 49 h 2185"/>
                  <a:gd name="T34" fmla="*/ 1198 w 5269"/>
                  <a:gd name="T35" fmla="*/ 0 h 2185"/>
                  <a:gd name="T36" fmla="*/ 0 w 5269"/>
                  <a:gd name="T37" fmla="*/ 1133 h 2185"/>
                  <a:gd name="T38" fmla="*/ 103 w 5269"/>
                  <a:gd name="T39" fmla="*/ 1227 h 2185"/>
                  <a:gd name="T40" fmla="*/ 914 w 5269"/>
                  <a:gd name="T41" fmla="*/ 641 h 2185"/>
                  <a:gd name="T42" fmla="*/ 921 w 5269"/>
                  <a:gd name="T43" fmla="*/ 632 h 2185"/>
                  <a:gd name="T44" fmla="*/ 1056 w 5269"/>
                  <a:gd name="T45" fmla="*/ 718 h 2185"/>
                  <a:gd name="T46" fmla="*/ 1264 w 5269"/>
                  <a:gd name="T47" fmla="*/ 833 h 2185"/>
                  <a:gd name="T48" fmla="*/ 1407 w 5269"/>
                  <a:gd name="T49" fmla="*/ 904 h 2185"/>
                  <a:gd name="T50" fmla="*/ 1479 w 5269"/>
                  <a:gd name="T51" fmla="*/ 937 h 2185"/>
                  <a:gd name="T52" fmla="*/ 1470 w 5269"/>
                  <a:gd name="T53" fmla="*/ 973 h 2185"/>
                  <a:gd name="T54" fmla="*/ 1396 w 5269"/>
                  <a:gd name="T55" fmla="*/ 1940 h 2185"/>
                  <a:gd name="T56" fmla="*/ 2364 w 5269"/>
                  <a:gd name="T57" fmla="*/ 2185 h 2185"/>
                  <a:gd name="T58" fmla="*/ 2793 w 5269"/>
                  <a:gd name="T59" fmla="*/ 1280 h 2185"/>
                  <a:gd name="T60" fmla="*/ 2864 w 5269"/>
                  <a:gd name="T61" fmla="*/ 1252 h 2185"/>
                  <a:gd name="T62" fmla="*/ 2941 w 5269"/>
                  <a:gd name="T63" fmla="*/ 1257 h 2185"/>
                  <a:gd name="T64" fmla="*/ 3094 w 5269"/>
                  <a:gd name="T65" fmla="*/ 1265 h 2185"/>
                  <a:gd name="T66" fmla="*/ 3258 w 5269"/>
                  <a:gd name="T67" fmla="*/ 1262 h 2185"/>
                  <a:gd name="T68" fmla="*/ 3453 w 5269"/>
                  <a:gd name="T69" fmla="*/ 1247 h 2185"/>
                  <a:gd name="T70" fmla="*/ 3568 w 5269"/>
                  <a:gd name="T71" fmla="*/ 1231 h 2185"/>
                  <a:gd name="T72" fmla="*/ 3578 w 5269"/>
                  <a:gd name="T73" fmla="*/ 1269 h 2185"/>
                  <a:gd name="T74" fmla="*/ 3811 w 5269"/>
                  <a:gd name="T75" fmla="*/ 2070 h 2185"/>
                  <a:gd name="T76" fmla="*/ 4776 w 5269"/>
                  <a:gd name="T77" fmla="*/ 1818 h 2185"/>
                  <a:gd name="T78" fmla="*/ 4732 w 5269"/>
                  <a:gd name="T79" fmla="*/ 878 h 2185"/>
                  <a:gd name="T80" fmla="*/ 4736 w 5269"/>
                  <a:gd name="T81" fmla="*/ 897 h 2185"/>
                  <a:gd name="T82" fmla="*/ 4875 w 5269"/>
                  <a:gd name="T83" fmla="*/ 834 h 2185"/>
                  <a:gd name="T84" fmla="*/ 5142 w 5269"/>
                  <a:gd name="T85" fmla="*/ 697 h 2185"/>
                  <a:gd name="T86" fmla="*/ 5269 w 5269"/>
                  <a:gd name="T87" fmla="*/ 622 h 2185"/>
                  <a:gd name="T88" fmla="*/ 4903 w 5269"/>
                  <a:gd name="T89" fmla="*/ 68 h 2185"/>
                  <a:gd name="T90" fmla="*/ 4793 w 5269"/>
                  <a:gd name="T91" fmla="*/ 137 h 2185"/>
                  <a:gd name="T92" fmla="*/ 4562 w 5269"/>
                  <a:gd name="T93" fmla="*/ 263 h 2185"/>
                  <a:gd name="T94" fmla="*/ 4320 w 5269"/>
                  <a:gd name="T95" fmla="*/ 369 h 2185"/>
                  <a:gd name="T96" fmla="*/ 4065 w 5269"/>
                  <a:gd name="T97" fmla="*/ 459 h 2185"/>
                  <a:gd name="T98" fmla="*/ 3934 w 5269"/>
                  <a:gd name="T99" fmla="*/ 495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69" h="2185">
                    <a:moveTo>
                      <a:pt x="3934" y="495"/>
                    </a:moveTo>
                    <a:lnTo>
                      <a:pt x="3842" y="517"/>
                    </a:lnTo>
                    <a:lnTo>
                      <a:pt x="3659" y="554"/>
                    </a:lnTo>
                    <a:lnTo>
                      <a:pt x="3475" y="580"/>
                    </a:lnTo>
                    <a:lnTo>
                      <a:pt x="3292" y="596"/>
                    </a:lnTo>
                    <a:lnTo>
                      <a:pt x="3110" y="601"/>
                    </a:lnTo>
                    <a:lnTo>
                      <a:pt x="2930" y="597"/>
                    </a:lnTo>
                    <a:lnTo>
                      <a:pt x="2751" y="583"/>
                    </a:lnTo>
                    <a:lnTo>
                      <a:pt x="2575" y="560"/>
                    </a:lnTo>
                    <a:lnTo>
                      <a:pt x="2400" y="526"/>
                    </a:lnTo>
                    <a:lnTo>
                      <a:pt x="2228" y="483"/>
                    </a:lnTo>
                    <a:lnTo>
                      <a:pt x="2059" y="433"/>
                    </a:lnTo>
                    <a:lnTo>
                      <a:pt x="1893" y="373"/>
                    </a:lnTo>
                    <a:lnTo>
                      <a:pt x="1731" y="304"/>
                    </a:lnTo>
                    <a:lnTo>
                      <a:pt x="1574" y="227"/>
                    </a:lnTo>
                    <a:lnTo>
                      <a:pt x="1420" y="142"/>
                    </a:lnTo>
                    <a:lnTo>
                      <a:pt x="1271" y="49"/>
                    </a:lnTo>
                    <a:lnTo>
                      <a:pt x="1198" y="0"/>
                    </a:lnTo>
                    <a:lnTo>
                      <a:pt x="0" y="1133"/>
                    </a:lnTo>
                    <a:lnTo>
                      <a:pt x="103" y="1227"/>
                    </a:lnTo>
                    <a:lnTo>
                      <a:pt x="914" y="641"/>
                    </a:lnTo>
                    <a:lnTo>
                      <a:pt x="921" y="632"/>
                    </a:lnTo>
                    <a:lnTo>
                      <a:pt x="1056" y="718"/>
                    </a:lnTo>
                    <a:lnTo>
                      <a:pt x="1264" y="833"/>
                    </a:lnTo>
                    <a:lnTo>
                      <a:pt x="1407" y="904"/>
                    </a:lnTo>
                    <a:lnTo>
                      <a:pt x="1479" y="937"/>
                    </a:lnTo>
                    <a:lnTo>
                      <a:pt x="1470" y="973"/>
                    </a:lnTo>
                    <a:lnTo>
                      <a:pt x="1396" y="1940"/>
                    </a:lnTo>
                    <a:lnTo>
                      <a:pt x="2364" y="2185"/>
                    </a:lnTo>
                    <a:lnTo>
                      <a:pt x="2793" y="1280"/>
                    </a:lnTo>
                    <a:lnTo>
                      <a:pt x="2864" y="1252"/>
                    </a:lnTo>
                    <a:lnTo>
                      <a:pt x="2941" y="1257"/>
                    </a:lnTo>
                    <a:lnTo>
                      <a:pt x="3094" y="1265"/>
                    </a:lnTo>
                    <a:lnTo>
                      <a:pt x="3258" y="1262"/>
                    </a:lnTo>
                    <a:lnTo>
                      <a:pt x="3453" y="1247"/>
                    </a:lnTo>
                    <a:lnTo>
                      <a:pt x="3568" y="1231"/>
                    </a:lnTo>
                    <a:lnTo>
                      <a:pt x="3578" y="1269"/>
                    </a:lnTo>
                    <a:lnTo>
                      <a:pt x="3811" y="2070"/>
                    </a:lnTo>
                    <a:lnTo>
                      <a:pt x="4776" y="1818"/>
                    </a:lnTo>
                    <a:lnTo>
                      <a:pt x="4732" y="878"/>
                    </a:lnTo>
                    <a:lnTo>
                      <a:pt x="4736" y="897"/>
                    </a:lnTo>
                    <a:lnTo>
                      <a:pt x="4875" y="834"/>
                    </a:lnTo>
                    <a:lnTo>
                      <a:pt x="5142" y="697"/>
                    </a:lnTo>
                    <a:lnTo>
                      <a:pt x="5269" y="622"/>
                    </a:lnTo>
                    <a:lnTo>
                      <a:pt x="4903" y="68"/>
                    </a:lnTo>
                    <a:lnTo>
                      <a:pt x="4793" y="137"/>
                    </a:lnTo>
                    <a:lnTo>
                      <a:pt x="4562" y="263"/>
                    </a:lnTo>
                    <a:lnTo>
                      <a:pt x="4320" y="369"/>
                    </a:lnTo>
                    <a:lnTo>
                      <a:pt x="4065" y="459"/>
                    </a:lnTo>
                    <a:lnTo>
                      <a:pt x="3934" y="495"/>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2595" tIns="51297" rIns="102595" bIns="51297" numCol="1" anchor="t" anchorCtr="0" compatLnSpc="1">
                <a:prstTxWarp prst="textNoShape">
                  <a:avLst/>
                </a:prstTxWarp>
              </a:bodyPr>
              <a:lstStyle/>
              <a:p>
                <a:endParaRPr lang="en-US" sz="2020"/>
              </a:p>
            </p:txBody>
          </p:sp>
          <p:sp>
            <p:nvSpPr>
              <p:cNvPr id="13" name="Freeform 259">
                <a:extLst>
                  <a:ext uri="{FF2B5EF4-FFF2-40B4-BE49-F238E27FC236}">
                    <a16:creationId xmlns:a16="http://schemas.microsoft.com/office/drawing/2014/main" id="{74D90EE5-5C5D-439C-96C0-1C2125B52B2D}"/>
                  </a:ext>
                </a:extLst>
              </p:cNvPr>
              <p:cNvSpPr>
                <a:spLocks/>
              </p:cNvSpPr>
              <p:nvPr/>
            </p:nvSpPr>
            <p:spPr bwMode="auto">
              <a:xfrm>
                <a:off x="6858794" y="2811463"/>
                <a:ext cx="1150938" cy="2038350"/>
              </a:xfrm>
              <a:custGeom>
                <a:avLst/>
                <a:gdLst>
                  <a:gd name="T0" fmla="*/ 1964 w 2899"/>
                  <a:gd name="T1" fmla="*/ 1404 h 5134"/>
                  <a:gd name="T2" fmla="*/ 1965 w 2899"/>
                  <a:gd name="T3" fmla="*/ 1244 h 5134"/>
                  <a:gd name="T4" fmla="*/ 1952 w 2899"/>
                  <a:gd name="T5" fmla="*/ 1004 h 5134"/>
                  <a:gd name="T6" fmla="*/ 1937 w 2899"/>
                  <a:gd name="T7" fmla="*/ 844 h 5134"/>
                  <a:gd name="T8" fmla="*/ 1925 w 2899"/>
                  <a:gd name="T9" fmla="*/ 763 h 5134"/>
                  <a:gd name="T10" fmla="*/ 1948 w 2899"/>
                  <a:gd name="T11" fmla="*/ 756 h 5134"/>
                  <a:gd name="T12" fmla="*/ 2804 w 2899"/>
                  <a:gd name="T13" fmla="*/ 298 h 5134"/>
                  <a:gd name="T14" fmla="*/ 2706 w 2899"/>
                  <a:gd name="T15" fmla="*/ 0 h 5134"/>
                  <a:gd name="T16" fmla="*/ 1155 w 2899"/>
                  <a:gd name="T17" fmla="*/ 432 h 5134"/>
                  <a:gd name="T18" fmla="*/ 1167 w 2899"/>
                  <a:gd name="T19" fmla="*/ 472 h 5134"/>
                  <a:gd name="T20" fmla="*/ 1178 w 2899"/>
                  <a:gd name="T21" fmla="*/ 513 h 5134"/>
                  <a:gd name="T22" fmla="*/ 1210 w 2899"/>
                  <a:gd name="T23" fmla="*/ 638 h 5134"/>
                  <a:gd name="T24" fmla="*/ 1254 w 2899"/>
                  <a:gd name="T25" fmla="*/ 886 h 5134"/>
                  <a:gd name="T26" fmla="*/ 1280 w 2899"/>
                  <a:gd name="T27" fmla="*/ 1133 h 5134"/>
                  <a:gd name="T28" fmla="*/ 1286 w 2899"/>
                  <a:gd name="T29" fmla="*/ 1379 h 5134"/>
                  <a:gd name="T30" fmla="*/ 1274 w 2899"/>
                  <a:gd name="T31" fmla="*/ 1623 h 5134"/>
                  <a:gd name="T32" fmla="*/ 1246 w 2899"/>
                  <a:gd name="T33" fmla="*/ 1862 h 5134"/>
                  <a:gd name="T34" fmla="*/ 1199 w 2899"/>
                  <a:gd name="T35" fmla="*/ 2097 h 5134"/>
                  <a:gd name="T36" fmla="*/ 1137 w 2899"/>
                  <a:gd name="T37" fmla="*/ 2328 h 5134"/>
                  <a:gd name="T38" fmla="*/ 1058 w 2899"/>
                  <a:gd name="T39" fmla="*/ 2553 h 5134"/>
                  <a:gd name="T40" fmla="*/ 963 w 2899"/>
                  <a:gd name="T41" fmla="*/ 2771 h 5134"/>
                  <a:gd name="T42" fmla="*/ 853 w 2899"/>
                  <a:gd name="T43" fmla="*/ 2982 h 5134"/>
                  <a:gd name="T44" fmla="*/ 729 w 2899"/>
                  <a:gd name="T45" fmla="*/ 3185 h 5134"/>
                  <a:gd name="T46" fmla="*/ 590 w 2899"/>
                  <a:gd name="T47" fmla="*/ 3378 h 5134"/>
                  <a:gd name="T48" fmla="*/ 438 w 2899"/>
                  <a:gd name="T49" fmla="*/ 3560 h 5134"/>
                  <a:gd name="T50" fmla="*/ 272 w 2899"/>
                  <a:gd name="T51" fmla="*/ 3731 h 5134"/>
                  <a:gd name="T52" fmla="*/ 95 w 2899"/>
                  <a:gd name="T53" fmla="*/ 3892 h 5134"/>
                  <a:gd name="T54" fmla="*/ 0 w 2899"/>
                  <a:gd name="T55" fmla="*/ 3967 h 5134"/>
                  <a:gd name="T56" fmla="*/ 455 w 2899"/>
                  <a:gd name="T57" fmla="*/ 4656 h 5134"/>
                  <a:gd name="T58" fmla="*/ 1160 w 2899"/>
                  <a:gd name="T59" fmla="*/ 5134 h 5134"/>
                  <a:gd name="T60" fmla="*/ 1853 w 2899"/>
                  <a:gd name="T61" fmla="*/ 4417 h 5134"/>
                  <a:gd name="T62" fmla="*/ 1280 w 2899"/>
                  <a:gd name="T63" fmla="*/ 3598 h 5134"/>
                  <a:gd name="T64" fmla="*/ 1272 w 2899"/>
                  <a:gd name="T65" fmla="*/ 3593 h 5134"/>
                  <a:gd name="T66" fmla="*/ 1339 w 2899"/>
                  <a:gd name="T67" fmla="*/ 3492 h 5134"/>
                  <a:gd name="T68" fmla="*/ 1464 w 2899"/>
                  <a:gd name="T69" fmla="*/ 3284 h 5134"/>
                  <a:gd name="T70" fmla="*/ 1574 w 2899"/>
                  <a:gd name="T71" fmla="*/ 3070 h 5134"/>
                  <a:gd name="T72" fmla="*/ 1672 w 2899"/>
                  <a:gd name="T73" fmla="*/ 2850 h 5134"/>
                  <a:gd name="T74" fmla="*/ 1715 w 2899"/>
                  <a:gd name="T75" fmla="*/ 2737 h 5134"/>
                  <a:gd name="T76" fmla="*/ 1746 w 2899"/>
                  <a:gd name="T77" fmla="*/ 2743 h 5134"/>
                  <a:gd name="T78" fmla="*/ 2717 w 2899"/>
                  <a:gd name="T79" fmla="*/ 2753 h 5134"/>
                  <a:gd name="T80" fmla="*/ 2899 w 2899"/>
                  <a:gd name="T81" fmla="*/ 1772 h 5134"/>
                  <a:gd name="T82" fmla="*/ 1968 w 2899"/>
                  <a:gd name="T83" fmla="*/ 1404 h 5134"/>
                  <a:gd name="T84" fmla="*/ 1964 w 2899"/>
                  <a:gd name="T85" fmla="*/ 1404 h 5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9" h="5134">
                    <a:moveTo>
                      <a:pt x="1964" y="1404"/>
                    </a:moveTo>
                    <a:lnTo>
                      <a:pt x="1965" y="1244"/>
                    </a:lnTo>
                    <a:lnTo>
                      <a:pt x="1952" y="1004"/>
                    </a:lnTo>
                    <a:lnTo>
                      <a:pt x="1937" y="844"/>
                    </a:lnTo>
                    <a:lnTo>
                      <a:pt x="1925" y="763"/>
                    </a:lnTo>
                    <a:lnTo>
                      <a:pt x="1948" y="756"/>
                    </a:lnTo>
                    <a:lnTo>
                      <a:pt x="2804" y="298"/>
                    </a:lnTo>
                    <a:lnTo>
                      <a:pt x="2706" y="0"/>
                    </a:lnTo>
                    <a:lnTo>
                      <a:pt x="1155" y="432"/>
                    </a:lnTo>
                    <a:lnTo>
                      <a:pt x="1167" y="472"/>
                    </a:lnTo>
                    <a:lnTo>
                      <a:pt x="1178" y="513"/>
                    </a:lnTo>
                    <a:lnTo>
                      <a:pt x="1210" y="638"/>
                    </a:lnTo>
                    <a:lnTo>
                      <a:pt x="1254" y="886"/>
                    </a:lnTo>
                    <a:lnTo>
                      <a:pt x="1280" y="1133"/>
                    </a:lnTo>
                    <a:lnTo>
                      <a:pt x="1286" y="1379"/>
                    </a:lnTo>
                    <a:lnTo>
                      <a:pt x="1274" y="1623"/>
                    </a:lnTo>
                    <a:lnTo>
                      <a:pt x="1246" y="1862"/>
                    </a:lnTo>
                    <a:lnTo>
                      <a:pt x="1199" y="2097"/>
                    </a:lnTo>
                    <a:lnTo>
                      <a:pt x="1137" y="2328"/>
                    </a:lnTo>
                    <a:lnTo>
                      <a:pt x="1058" y="2553"/>
                    </a:lnTo>
                    <a:lnTo>
                      <a:pt x="963" y="2771"/>
                    </a:lnTo>
                    <a:lnTo>
                      <a:pt x="853" y="2982"/>
                    </a:lnTo>
                    <a:lnTo>
                      <a:pt x="729" y="3185"/>
                    </a:lnTo>
                    <a:lnTo>
                      <a:pt x="590" y="3378"/>
                    </a:lnTo>
                    <a:lnTo>
                      <a:pt x="438" y="3560"/>
                    </a:lnTo>
                    <a:lnTo>
                      <a:pt x="272" y="3731"/>
                    </a:lnTo>
                    <a:lnTo>
                      <a:pt x="95" y="3892"/>
                    </a:lnTo>
                    <a:lnTo>
                      <a:pt x="0" y="3967"/>
                    </a:lnTo>
                    <a:lnTo>
                      <a:pt x="455" y="4656"/>
                    </a:lnTo>
                    <a:lnTo>
                      <a:pt x="1160" y="5134"/>
                    </a:lnTo>
                    <a:lnTo>
                      <a:pt x="1853" y="4417"/>
                    </a:lnTo>
                    <a:lnTo>
                      <a:pt x="1280" y="3598"/>
                    </a:lnTo>
                    <a:lnTo>
                      <a:pt x="1272" y="3593"/>
                    </a:lnTo>
                    <a:lnTo>
                      <a:pt x="1339" y="3492"/>
                    </a:lnTo>
                    <a:lnTo>
                      <a:pt x="1464" y="3284"/>
                    </a:lnTo>
                    <a:lnTo>
                      <a:pt x="1574" y="3070"/>
                    </a:lnTo>
                    <a:lnTo>
                      <a:pt x="1672" y="2850"/>
                    </a:lnTo>
                    <a:lnTo>
                      <a:pt x="1715" y="2737"/>
                    </a:lnTo>
                    <a:lnTo>
                      <a:pt x="1746" y="2743"/>
                    </a:lnTo>
                    <a:lnTo>
                      <a:pt x="2717" y="2753"/>
                    </a:lnTo>
                    <a:lnTo>
                      <a:pt x="2899" y="1772"/>
                    </a:lnTo>
                    <a:lnTo>
                      <a:pt x="1968" y="1404"/>
                    </a:lnTo>
                    <a:lnTo>
                      <a:pt x="1964" y="140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2595" tIns="51297" rIns="102595" bIns="51297" numCol="1" anchor="t" anchorCtr="0" compatLnSpc="1">
                <a:prstTxWarp prst="textNoShape">
                  <a:avLst/>
                </a:prstTxWarp>
              </a:bodyPr>
              <a:lstStyle/>
              <a:p>
                <a:endParaRPr lang="en-US" sz="2020"/>
              </a:p>
            </p:txBody>
          </p:sp>
        </p:grpSp>
        <p:sp>
          <p:nvSpPr>
            <p:cNvPr id="8" name="Oval 16">
              <a:extLst>
                <a:ext uri="{FF2B5EF4-FFF2-40B4-BE49-F238E27FC236}">
                  <a16:creationId xmlns:a16="http://schemas.microsoft.com/office/drawing/2014/main" id="{E509A6C5-4C07-49D4-91EA-7EB529529980}"/>
                </a:ext>
              </a:extLst>
            </p:cNvPr>
            <p:cNvSpPr/>
            <p:nvPr/>
          </p:nvSpPr>
          <p:spPr>
            <a:xfrm>
              <a:off x="5033882" y="2841111"/>
              <a:ext cx="2124236" cy="2124236"/>
            </a:xfrm>
            <a:prstGeom prst="ellipse">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020" b="1" cap="all" dirty="0">
                  <a:solidFill>
                    <a:schemeClr val="accent4"/>
                  </a:solidFill>
                </a:rPr>
                <a:t>OBLIGATIONS D’AUDIT</a:t>
              </a:r>
            </a:p>
          </p:txBody>
        </p:sp>
      </p:grpSp>
      <p:grpSp>
        <p:nvGrpSpPr>
          <p:cNvPr id="14" name="Group 23">
            <a:extLst>
              <a:ext uri="{FF2B5EF4-FFF2-40B4-BE49-F238E27FC236}">
                <a16:creationId xmlns:a16="http://schemas.microsoft.com/office/drawing/2014/main" id="{542332D6-7DFD-46B7-9458-B7E982A2FDB7}"/>
              </a:ext>
            </a:extLst>
          </p:cNvPr>
          <p:cNvGrpSpPr/>
          <p:nvPr/>
        </p:nvGrpSpPr>
        <p:grpSpPr>
          <a:xfrm>
            <a:off x="-64302" y="1930021"/>
            <a:ext cx="13743789" cy="3299386"/>
            <a:chOff x="-183147" y="1890497"/>
            <a:chExt cx="12249467" cy="2940654"/>
          </a:xfrm>
        </p:grpSpPr>
        <p:sp>
          <p:nvSpPr>
            <p:cNvPr id="15" name="TextBox 19">
              <a:extLst>
                <a:ext uri="{FF2B5EF4-FFF2-40B4-BE49-F238E27FC236}">
                  <a16:creationId xmlns:a16="http://schemas.microsoft.com/office/drawing/2014/main" id="{54119B0B-1D0B-4CCB-B660-8381A87ECEE9}"/>
                </a:ext>
              </a:extLst>
            </p:cNvPr>
            <p:cNvSpPr txBox="1"/>
            <p:nvPr/>
          </p:nvSpPr>
          <p:spPr>
            <a:xfrm>
              <a:off x="8448590" y="3147676"/>
              <a:ext cx="3617730" cy="1426427"/>
            </a:xfrm>
            <a:prstGeom prst="rect">
              <a:avLst/>
            </a:prstGeom>
            <a:noFill/>
          </p:spPr>
          <p:txBody>
            <a:bodyPr wrap="none" rtlCol="0">
              <a:spAutoFit/>
            </a:bodyPr>
            <a:lstStyle/>
            <a:p>
              <a:r>
                <a:rPr lang="fr-FR" sz="1600" b="1" dirty="0">
                  <a:solidFill>
                    <a:srgbClr val="FFC000"/>
                  </a:solidFill>
                </a:rPr>
                <a:t>Des mesures de proportionnalité doivent </a:t>
              </a:r>
            </a:p>
            <a:p>
              <a:r>
                <a:rPr lang="fr-FR" sz="1600" b="1" dirty="0">
                  <a:solidFill>
                    <a:srgbClr val="FFC000"/>
                  </a:solidFill>
                </a:rPr>
                <a:t>être appliquées, et notamment l’exclusion </a:t>
              </a:r>
            </a:p>
            <a:p>
              <a:r>
                <a:rPr lang="fr-FR" sz="1600" b="1" dirty="0">
                  <a:solidFill>
                    <a:srgbClr val="FFC000"/>
                  </a:solidFill>
                </a:rPr>
                <a:t>de l’obligation d’audit des entreprises captives </a:t>
              </a:r>
            </a:p>
            <a:p>
              <a:r>
                <a:rPr lang="fr-FR" sz="1600" b="1" dirty="0">
                  <a:solidFill>
                    <a:srgbClr val="FFC000"/>
                  </a:solidFill>
                </a:rPr>
                <a:t>d’assurance et de réassurance, tout en laissant </a:t>
              </a:r>
            </a:p>
            <a:p>
              <a:r>
                <a:rPr lang="fr-FR" sz="1600" b="1" dirty="0">
                  <a:solidFill>
                    <a:srgbClr val="FFC000"/>
                  </a:solidFill>
                </a:rPr>
                <a:t>aux états membres de prendre des mesures </a:t>
              </a:r>
            </a:p>
            <a:p>
              <a:r>
                <a:rPr lang="fr-FR" sz="1600" b="1" dirty="0">
                  <a:solidFill>
                    <a:srgbClr val="FFC000"/>
                  </a:solidFill>
                </a:rPr>
                <a:t>plus contraignantes</a:t>
              </a:r>
              <a:endParaRPr lang="en-US" sz="4000" b="1" cap="all" dirty="0">
                <a:solidFill>
                  <a:srgbClr val="FFC000"/>
                </a:solidFill>
              </a:endParaRPr>
            </a:p>
          </p:txBody>
        </p:sp>
        <p:sp>
          <p:nvSpPr>
            <p:cNvPr id="16" name="TextBox 21">
              <a:extLst>
                <a:ext uri="{FF2B5EF4-FFF2-40B4-BE49-F238E27FC236}">
                  <a16:creationId xmlns:a16="http://schemas.microsoft.com/office/drawing/2014/main" id="{0B3CB873-68EF-4568-A894-1ED02B279B98}"/>
                </a:ext>
              </a:extLst>
            </p:cNvPr>
            <p:cNvSpPr txBox="1"/>
            <p:nvPr/>
          </p:nvSpPr>
          <p:spPr>
            <a:xfrm>
              <a:off x="-183147" y="3843624"/>
              <a:ext cx="3543437" cy="987527"/>
            </a:xfrm>
            <a:prstGeom prst="rect">
              <a:avLst/>
            </a:prstGeom>
            <a:noFill/>
          </p:spPr>
          <p:txBody>
            <a:bodyPr wrap="none" rtlCol="0">
              <a:spAutoFit/>
            </a:bodyPr>
            <a:lstStyle/>
            <a:p>
              <a:pPr algn="r"/>
              <a:r>
                <a:rPr lang="fr-FR" sz="1600" b="1" dirty="0">
                  <a:solidFill>
                    <a:srgbClr val="FF0000"/>
                  </a:solidFill>
                </a:rPr>
                <a:t>Il convient de considérer les délais octroyés </a:t>
              </a:r>
            </a:p>
            <a:p>
              <a:pPr algn="r"/>
              <a:r>
                <a:rPr lang="fr-FR" sz="1600" b="1" dirty="0">
                  <a:solidFill>
                    <a:srgbClr val="FF0000"/>
                  </a:solidFill>
                </a:rPr>
                <a:t>pour la remontée de ces informations </a:t>
              </a:r>
            </a:p>
            <a:p>
              <a:pPr algn="r"/>
              <a:r>
                <a:rPr lang="fr-FR" sz="1600" b="1" dirty="0">
                  <a:solidFill>
                    <a:srgbClr val="FF0000"/>
                  </a:solidFill>
                </a:rPr>
                <a:t>vers les superviseurs et le public compte tenu </a:t>
              </a:r>
            </a:p>
            <a:p>
              <a:pPr algn="r"/>
              <a:r>
                <a:rPr lang="fr-FR" sz="1600" b="1" dirty="0">
                  <a:solidFill>
                    <a:srgbClr val="FF0000"/>
                  </a:solidFill>
                </a:rPr>
                <a:t>de la contrainte supplémentaire ajoutée</a:t>
              </a:r>
              <a:endParaRPr lang="en-US" sz="4000" b="1" cap="all" dirty="0">
                <a:solidFill>
                  <a:srgbClr val="FF0000"/>
                </a:solidFill>
              </a:endParaRPr>
            </a:p>
          </p:txBody>
        </p:sp>
        <p:sp>
          <p:nvSpPr>
            <p:cNvPr id="17" name="TextBox 22">
              <a:extLst>
                <a:ext uri="{FF2B5EF4-FFF2-40B4-BE49-F238E27FC236}">
                  <a16:creationId xmlns:a16="http://schemas.microsoft.com/office/drawing/2014/main" id="{3D0169B5-8FD4-4AF8-BED6-2A37E850DAD0}"/>
                </a:ext>
              </a:extLst>
            </p:cNvPr>
            <p:cNvSpPr txBox="1"/>
            <p:nvPr/>
          </p:nvSpPr>
          <p:spPr>
            <a:xfrm>
              <a:off x="462293" y="1890497"/>
              <a:ext cx="3590299" cy="1206977"/>
            </a:xfrm>
            <a:prstGeom prst="rect">
              <a:avLst/>
            </a:prstGeom>
            <a:noFill/>
          </p:spPr>
          <p:txBody>
            <a:bodyPr wrap="none" rtlCol="0">
              <a:spAutoFit/>
            </a:bodyPr>
            <a:lstStyle/>
            <a:p>
              <a:pPr algn="r"/>
              <a:r>
                <a:rPr lang="fr-FR" sz="1600" b="1" dirty="0">
                  <a:solidFill>
                    <a:schemeClr val="accent4"/>
                  </a:solidFill>
                </a:rPr>
                <a:t>Une part importante du rapport sur </a:t>
              </a:r>
            </a:p>
            <a:p>
              <a:pPr algn="r"/>
              <a:r>
                <a:rPr lang="fr-FR" sz="1600" b="1" dirty="0">
                  <a:solidFill>
                    <a:schemeClr val="accent4"/>
                  </a:solidFill>
                </a:rPr>
                <a:t>la solvabilité et la situation financière devrait</a:t>
              </a:r>
            </a:p>
            <a:p>
              <a:pPr algn="r"/>
              <a:r>
                <a:rPr lang="fr-FR" sz="1600" b="1" dirty="0">
                  <a:solidFill>
                    <a:schemeClr val="accent4"/>
                  </a:solidFill>
                </a:rPr>
                <a:t>faire l’objet d’un audit afin de garantir </a:t>
              </a:r>
            </a:p>
            <a:p>
              <a:pPr algn="r"/>
              <a:r>
                <a:rPr lang="fr-FR" sz="1600" b="1" dirty="0">
                  <a:solidFill>
                    <a:schemeClr val="accent4"/>
                  </a:solidFill>
                </a:rPr>
                <a:t>que les informations communiquées au public </a:t>
              </a:r>
            </a:p>
            <a:p>
              <a:pPr algn="r"/>
              <a:r>
                <a:rPr lang="fr-FR" sz="1600" b="1" dirty="0">
                  <a:solidFill>
                    <a:schemeClr val="accent4"/>
                  </a:solidFill>
                </a:rPr>
                <a:t>soient les plus exactes possibles</a:t>
              </a:r>
              <a:endParaRPr lang="en-US" sz="4000" b="1" cap="all" dirty="0">
                <a:solidFill>
                  <a:schemeClr val="accent4"/>
                </a:solidFill>
              </a:endParaRPr>
            </a:p>
          </p:txBody>
        </p:sp>
      </p:grpSp>
      <p:cxnSp>
        <p:nvCxnSpPr>
          <p:cNvPr id="18" name="Straight Connector 27">
            <a:extLst>
              <a:ext uri="{FF2B5EF4-FFF2-40B4-BE49-F238E27FC236}">
                <a16:creationId xmlns:a16="http://schemas.microsoft.com/office/drawing/2014/main" id="{D8367F64-7AAB-4F75-9234-5A30736AC8CF}"/>
              </a:ext>
            </a:extLst>
          </p:cNvPr>
          <p:cNvCxnSpPr/>
          <p:nvPr/>
        </p:nvCxnSpPr>
        <p:spPr>
          <a:xfrm flipV="1">
            <a:off x="3911401" y="4484000"/>
            <a:ext cx="1322732" cy="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F92804BE-E7F1-440B-83E7-7B9BD490D5DE}"/>
              </a:ext>
            </a:extLst>
          </p:cNvPr>
          <p:cNvCxnSpPr>
            <a:cxnSpLocks/>
          </p:cNvCxnSpPr>
          <p:nvPr/>
        </p:nvCxnSpPr>
        <p:spPr>
          <a:xfrm>
            <a:off x="4688158" y="2312876"/>
            <a:ext cx="154509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31">
            <a:extLst>
              <a:ext uri="{FF2B5EF4-FFF2-40B4-BE49-F238E27FC236}">
                <a16:creationId xmlns:a16="http://schemas.microsoft.com/office/drawing/2014/main" id="{1C427557-4FAE-4BE9-BDE0-04BFF93B4DF5}"/>
              </a:ext>
            </a:extLst>
          </p:cNvPr>
          <p:cNvCxnSpPr>
            <a:cxnSpLocks/>
          </p:cNvCxnSpPr>
          <p:nvPr/>
        </p:nvCxnSpPr>
        <p:spPr>
          <a:xfrm flipV="1">
            <a:off x="8662578" y="3743086"/>
            <a:ext cx="91078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40</a:t>
            </a:fld>
            <a:endParaRPr lang="fr-FR" altLang="fr-FR" dirty="0"/>
          </a:p>
        </p:txBody>
      </p:sp>
      <p:sp>
        <p:nvSpPr>
          <p:cNvPr id="7" name="Rectangle 6">
            <a:extLst>
              <a:ext uri="{FF2B5EF4-FFF2-40B4-BE49-F238E27FC236}">
                <a16:creationId xmlns:a16="http://schemas.microsoft.com/office/drawing/2014/main" id="{6EBA9FDC-CEAA-464D-B37F-CCBBE07AE37D}"/>
              </a:ext>
            </a:extLst>
          </p:cNvPr>
          <p:cNvSpPr/>
          <p:nvPr/>
        </p:nvSpPr>
        <p:spPr bwMode="auto">
          <a:xfrm>
            <a:off x="10352844"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12" name="Rectangle 11">
            <a:extLst>
              <a:ext uri="{FF2B5EF4-FFF2-40B4-BE49-F238E27FC236}">
                <a16:creationId xmlns:a16="http://schemas.microsoft.com/office/drawing/2014/main" id="{DA781CC5-6EA0-4528-914D-ADDE5B8503D8}"/>
              </a:ext>
            </a:extLst>
          </p:cNvPr>
          <p:cNvSpPr/>
          <p:nvPr/>
        </p:nvSpPr>
        <p:spPr bwMode="auto">
          <a:xfrm>
            <a:off x="342406" y="62761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2" name="Image 1">
            <a:extLst>
              <a:ext uri="{FF2B5EF4-FFF2-40B4-BE49-F238E27FC236}">
                <a16:creationId xmlns:a16="http://schemas.microsoft.com/office/drawing/2014/main" id="{4DC48BE5-C471-43C8-A9F3-DAFC7E9BF958}"/>
              </a:ext>
            </a:extLst>
          </p:cNvPr>
          <p:cNvPicPr>
            <a:picLocks noChangeAspect="1"/>
          </p:cNvPicPr>
          <p:nvPr/>
        </p:nvPicPr>
        <p:blipFill>
          <a:blip r:embed="rId2"/>
          <a:stretch>
            <a:fillRect/>
          </a:stretch>
        </p:blipFill>
        <p:spPr>
          <a:xfrm>
            <a:off x="570106" y="1269823"/>
            <a:ext cx="12477750" cy="5562600"/>
          </a:xfrm>
          <a:prstGeom prst="rect">
            <a:avLst/>
          </a:prstGeom>
        </p:spPr>
      </p:pic>
      <p:sp>
        <p:nvSpPr>
          <p:cNvPr id="10" name="Rectangle 9">
            <a:extLst>
              <a:ext uri="{FF2B5EF4-FFF2-40B4-BE49-F238E27FC236}">
                <a16:creationId xmlns:a16="http://schemas.microsoft.com/office/drawing/2014/main" id="{EE77F02D-027F-41E3-B4FD-EF51D8E68474}"/>
              </a:ext>
            </a:extLst>
          </p:cNvPr>
          <p:cNvSpPr/>
          <p:nvPr/>
        </p:nvSpPr>
        <p:spPr bwMode="auto">
          <a:xfrm>
            <a:off x="631632" y="6522960"/>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Tree>
    <p:extLst>
      <p:ext uri="{BB962C8B-B14F-4D97-AF65-F5344CB8AC3E}">
        <p14:creationId xmlns:p14="http://schemas.microsoft.com/office/powerpoint/2010/main" val="153476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C6C75F-B9C7-41CF-9F25-6776E02F5498}"/>
              </a:ext>
            </a:extLst>
          </p:cNvPr>
          <p:cNvSpPr>
            <a:spLocks noGrp="1"/>
          </p:cNvSpPr>
          <p:nvPr>
            <p:ph type="title"/>
          </p:nvPr>
        </p:nvSpPr>
        <p:spPr/>
        <p:txBody>
          <a:bodyPr/>
          <a:lstStyle/>
          <a:p>
            <a:r>
              <a:rPr lang="fr-FR" dirty="0"/>
              <a:t>Durabilité : CSRD (</a:t>
            </a:r>
            <a:r>
              <a:rPr lang="fr-FR" dirty="0" err="1"/>
              <a:t>Corporate</a:t>
            </a:r>
            <a:r>
              <a:rPr lang="fr-FR" dirty="0"/>
              <a:t> </a:t>
            </a:r>
            <a:r>
              <a:rPr lang="fr-FR" dirty="0" err="1"/>
              <a:t>Sustainability</a:t>
            </a:r>
            <a:r>
              <a:rPr lang="fr-FR" dirty="0"/>
              <a:t> Reporting Directive)</a:t>
            </a:r>
          </a:p>
        </p:txBody>
      </p:sp>
      <p:sp>
        <p:nvSpPr>
          <p:cNvPr id="4" name="Espace réservé du pied de page 3">
            <a:extLst>
              <a:ext uri="{FF2B5EF4-FFF2-40B4-BE49-F238E27FC236}">
                <a16:creationId xmlns:a16="http://schemas.microsoft.com/office/drawing/2014/main" id="{243EBCED-5304-4E1B-9559-5526DF2A824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B808277E-DEEC-4561-8763-21672E5C0B96}"/>
              </a:ext>
            </a:extLst>
          </p:cNvPr>
          <p:cNvSpPr>
            <a:spLocks noGrp="1"/>
          </p:cNvSpPr>
          <p:nvPr>
            <p:ph type="sldNum" sz="quarter" idx="13"/>
          </p:nvPr>
        </p:nvSpPr>
        <p:spPr/>
        <p:txBody>
          <a:bodyPr/>
          <a:lstStyle/>
          <a:p>
            <a:fld id="{FD495AF3-2BE3-4F2F-A3F0-65C3F202E4D2}" type="slidenum">
              <a:rPr lang="fr-FR" altLang="fr-FR" smtClean="0"/>
              <a:pPr/>
              <a:t>41</a:t>
            </a:fld>
            <a:endParaRPr lang="fr-FR" altLang="fr-FR" dirty="0"/>
          </a:p>
        </p:txBody>
      </p:sp>
      <p:sp>
        <p:nvSpPr>
          <p:cNvPr id="7" name="Rectangle 6">
            <a:extLst>
              <a:ext uri="{FF2B5EF4-FFF2-40B4-BE49-F238E27FC236}">
                <a16:creationId xmlns:a16="http://schemas.microsoft.com/office/drawing/2014/main" id="{6EBA9FDC-CEAA-464D-B37F-CCBBE07AE37D}"/>
              </a:ext>
            </a:extLst>
          </p:cNvPr>
          <p:cNvSpPr/>
          <p:nvPr/>
        </p:nvSpPr>
        <p:spPr bwMode="auto">
          <a:xfrm>
            <a:off x="10352844"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8" name="Rectangle 7">
            <a:extLst>
              <a:ext uri="{FF2B5EF4-FFF2-40B4-BE49-F238E27FC236}">
                <a16:creationId xmlns:a16="http://schemas.microsoft.com/office/drawing/2014/main" id="{8570EF14-B45F-4CDF-85B7-19202CCF8359}"/>
              </a:ext>
            </a:extLst>
          </p:cNvPr>
          <p:cNvSpPr/>
          <p:nvPr/>
        </p:nvSpPr>
        <p:spPr bwMode="auto">
          <a:xfrm>
            <a:off x="1075028" y="6544020"/>
            <a:ext cx="1465243"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12" name="Rectangle 11">
            <a:extLst>
              <a:ext uri="{FF2B5EF4-FFF2-40B4-BE49-F238E27FC236}">
                <a16:creationId xmlns:a16="http://schemas.microsoft.com/office/drawing/2014/main" id="{DA781CC5-6EA0-4528-914D-ADDE5B8503D8}"/>
              </a:ext>
            </a:extLst>
          </p:cNvPr>
          <p:cNvSpPr/>
          <p:nvPr/>
        </p:nvSpPr>
        <p:spPr bwMode="auto">
          <a:xfrm>
            <a:off x="342406" y="62761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sp>
        <p:nvSpPr>
          <p:cNvPr id="10" name="Rectangle 9">
            <a:extLst>
              <a:ext uri="{FF2B5EF4-FFF2-40B4-BE49-F238E27FC236}">
                <a16:creationId xmlns:a16="http://schemas.microsoft.com/office/drawing/2014/main" id="{6096DB64-00CE-47E7-B6EC-197E2756B728}"/>
              </a:ext>
            </a:extLst>
          </p:cNvPr>
          <p:cNvSpPr/>
          <p:nvPr/>
        </p:nvSpPr>
        <p:spPr bwMode="auto">
          <a:xfrm>
            <a:off x="494806" y="6428525"/>
            <a:ext cx="732622" cy="556298"/>
          </a:xfrm>
          <a:prstGeom prst="rect">
            <a:avLst/>
          </a:prstGeom>
          <a:solidFill>
            <a:schemeClr val="bg1"/>
          </a:solidFill>
          <a:ln w="19050">
            <a:solidFill>
              <a:schemeClr val="bg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p>
            <a:pPr algn="ctr" defTabSz="835025" eaLnBrk="0" hangingPunct="0">
              <a:lnSpc>
                <a:spcPct val="90000"/>
              </a:lnSpc>
            </a:pPr>
            <a:endParaRPr lang="fr-FR" sz="1400" b="0" i="0" dirty="0">
              <a:solidFill>
                <a:schemeClr val="tx1"/>
              </a:solidFill>
              <a:latin typeface="+mj-lt"/>
            </a:endParaRPr>
          </a:p>
        </p:txBody>
      </p:sp>
      <p:pic>
        <p:nvPicPr>
          <p:cNvPr id="6" name="Image 5">
            <a:extLst>
              <a:ext uri="{FF2B5EF4-FFF2-40B4-BE49-F238E27FC236}">
                <a16:creationId xmlns:a16="http://schemas.microsoft.com/office/drawing/2014/main" id="{EC2C4514-7B40-478A-AA76-AB6AFC019F69}"/>
              </a:ext>
            </a:extLst>
          </p:cNvPr>
          <p:cNvPicPr>
            <a:picLocks noChangeAspect="1"/>
          </p:cNvPicPr>
          <p:nvPr/>
        </p:nvPicPr>
        <p:blipFill>
          <a:blip r:embed="rId2"/>
          <a:stretch>
            <a:fillRect/>
          </a:stretch>
        </p:blipFill>
        <p:spPr>
          <a:xfrm>
            <a:off x="967581" y="1289843"/>
            <a:ext cx="11744325" cy="5114925"/>
          </a:xfrm>
          <a:prstGeom prst="rect">
            <a:avLst/>
          </a:prstGeom>
        </p:spPr>
      </p:pic>
    </p:spTree>
    <p:extLst>
      <p:ext uri="{BB962C8B-B14F-4D97-AF65-F5344CB8AC3E}">
        <p14:creationId xmlns:p14="http://schemas.microsoft.com/office/powerpoint/2010/main" val="180415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a:extLst>
              <a:ext uri="{FF2B5EF4-FFF2-40B4-BE49-F238E27FC236}">
                <a16:creationId xmlns:a16="http://schemas.microsoft.com/office/drawing/2014/main" id="{71D8AD02-7A29-4E62-B1A9-61A410E0D944}"/>
              </a:ext>
            </a:extLst>
          </p:cNvPr>
          <p:cNvSpPr txBox="1">
            <a:spLocks/>
          </p:cNvSpPr>
          <p:nvPr/>
        </p:nvSpPr>
        <p:spPr bwMode="auto">
          <a:xfrm>
            <a:off x="600197" y="1118659"/>
            <a:ext cx="127080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r>
              <a:rPr lang="fr-FR" sz="1800" dirty="0"/>
              <a:t>Un autre décret est attendu pour préciser les modalités de mise en œuvre de cette réforme pour le volet prévoyance. </a:t>
            </a:r>
            <a:endParaRPr lang="fr-FR" dirty="0"/>
          </a:p>
          <a:p>
            <a:endParaRPr lang="fr-FR" dirty="0"/>
          </a:p>
        </p:txBody>
      </p:sp>
      <p:sp>
        <p:nvSpPr>
          <p:cNvPr id="2" name="Espace réservé du contenu 1">
            <a:extLst>
              <a:ext uri="{FF2B5EF4-FFF2-40B4-BE49-F238E27FC236}">
                <a16:creationId xmlns:a16="http://schemas.microsoft.com/office/drawing/2014/main" id="{01070398-0A4E-4E7E-B75E-661770057475}"/>
              </a:ext>
            </a:extLst>
          </p:cNvPr>
          <p:cNvSpPr>
            <a:spLocks noGrp="1"/>
          </p:cNvSpPr>
          <p:nvPr>
            <p:ph sz="quarter" idx="1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3" name="Titre 2">
            <a:extLst>
              <a:ext uri="{FF2B5EF4-FFF2-40B4-BE49-F238E27FC236}">
                <a16:creationId xmlns:a16="http://schemas.microsoft.com/office/drawing/2014/main" id="{226D7F9C-1DC8-4C1A-BD9D-2E9CEE51620F}"/>
              </a:ext>
            </a:extLst>
          </p:cNvPr>
          <p:cNvSpPr>
            <a:spLocks noGrp="1"/>
          </p:cNvSpPr>
          <p:nvPr>
            <p:ph type="title"/>
          </p:nvPr>
        </p:nvSpPr>
        <p:spPr/>
        <p:txBody>
          <a:bodyPr/>
          <a:lstStyle/>
          <a:p>
            <a:r>
              <a:rPr lang="fr-FR" dirty="0"/>
              <a:t>Réforme de la protection sociale complémentaire dans la fonction publique</a:t>
            </a:r>
          </a:p>
        </p:txBody>
      </p:sp>
      <p:sp>
        <p:nvSpPr>
          <p:cNvPr id="4" name="Espace réservé du pied de page 3">
            <a:extLst>
              <a:ext uri="{FF2B5EF4-FFF2-40B4-BE49-F238E27FC236}">
                <a16:creationId xmlns:a16="http://schemas.microsoft.com/office/drawing/2014/main" id="{2E7D7089-4D2E-4A8A-A63A-4A46F5BF6F60}"/>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EFA7EED6-8522-453F-A628-5EC5ED030295}"/>
              </a:ext>
            </a:extLst>
          </p:cNvPr>
          <p:cNvSpPr>
            <a:spLocks noGrp="1"/>
          </p:cNvSpPr>
          <p:nvPr>
            <p:ph type="sldNum" sz="quarter" idx="13"/>
          </p:nvPr>
        </p:nvSpPr>
        <p:spPr/>
        <p:txBody>
          <a:bodyPr/>
          <a:lstStyle/>
          <a:p>
            <a:fld id="{FD495AF3-2BE3-4F2F-A3F0-65C3F202E4D2}" type="slidenum">
              <a:rPr lang="fr-FR" altLang="fr-FR" smtClean="0"/>
              <a:pPr/>
              <a:t>5</a:t>
            </a:fld>
            <a:endParaRPr lang="fr-FR" altLang="fr-FR" dirty="0"/>
          </a:p>
        </p:txBody>
      </p:sp>
      <p:graphicFrame>
        <p:nvGraphicFramePr>
          <p:cNvPr id="7" name="Diagramme 6">
            <a:extLst>
              <a:ext uri="{FF2B5EF4-FFF2-40B4-BE49-F238E27FC236}">
                <a16:creationId xmlns:a16="http://schemas.microsoft.com/office/drawing/2014/main" id="{B26E1E59-D6BF-4E9A-9A06-DC3FBE7DE520}"/>
              </a:ext>
            </a:extLst>
          </p:cNvPr>
          <p:cNvGraphicFramePr/>
          <p:nvPr>
            <p:extLst>
              <p:ext uri="{D42A27DB-BD31-4B8C-83A1-F6EECF244321}">
                <p14:modId xmlns:p14="http://schemas.microsoft.com/office/powerpoint/2010/main" val="3227623875"/>
              </p:ext>
            </p:extLst>
          </p:nvPr>
        </p:nvGraphicFramePr>
        <p:xfrm>
          <a:off x="1707209" y="1898090"/>
          <a:ext cx="9119659" cy="36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83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F9A1B8-7941-4583-88DD-9F897A66D48F}"/>
              </a:ext>
            </a:extLst>
          </p:cNvPr>
          <p:cNvSpPr>
            <a:spLocks noGrp="1"/>
          </p:cNvSpPr>
          <p:nvPr>
            <p:ph sz="quarter" idx="11"/>
          </p:nvPr>
        </p:nvSpPr>
        <p:spPr/>
        <p:txBody>
          <a:bodyPr/>
          <a:lstStyle/>
          <a:p>
            <a:r>
              <a:rPr lang="fr-FR" sz="2200" dirty="0"/>
              <a:t>La réforme du 28 février 2022 modifie le régime de l’assurance emprunteur. Les principales évolutions sont les suivantes :</a:t>
            </a:r>
          </a:p>
          <a:p>
            <a:pPr lvl="0"/>
            <a:r>
              <a:rPr lang="fr-FR" sz="2200" dirty="0"/>
              <a:t>Possibilité de résilier son assurance emprunteur à tout moment et sans frais :</a:t>
            </a:r>
          </a:p>
          <a:p>
            <a:pPr lvl="1"/>
            <a:r>
              <a:rPr lang="fr-FR" sz="2200" dirty="0"/>
              <a:t> Obligation d’informer les assurés annuellement de ce droit,</a:t>
            </a:r>
          </a:p>
          <a:p>
            <a:pPr lvl="1"/>
            <a:r>
              <a:rPr lang="fr-FR" sz="2200" dirty="0"/>
              <a:t>Obligation d’afficher le cout de l’assurance emprunteur sur 8 ans</a:t>
            </a:r>
          </a:p>
          <a:p>
            <a:r>
              <a:rPr lang="fr-FR" sz="2200" dirty="0"/>
              <a:t> Droit à l’oubli :</a:t>
            </a:r>
          </a:p>
          <a:p>
            <a:pPr lvl="1"/>
            <a:r>
              <a:rPr lang="fr-FR" sz="2200" dirty="0"/>
              <a:t>Réduit à 5 ans à compter de la date de fin du protocole thérapeutique pour toutes les personnes ayant été atteinte d’un cancer ou d’une hépatite C ou d’une maladie chronique </a:t>
            </a:r>
          </a:p>
          <a:p>
            <a:endParaRPr lang="fr-FR" dirty="0"/>
          </a:p>
        </p:txBody>
      </p:sp>
      <p:sp>
        <p:nvSpPr>
          <p:cNvPr id="3" name="Titre 2">
            <a:extLst>
              <a:ext uri="{FF2B5EF4-FFF2-40B4-BE49-F238E27FC236}">
                <a16:creationId xmlns:a16="http://schemas.microsoft.com/office/drawing/2014/main" id="{BB350BAB-9956-46A2-A942-30B33F8BCF9A}"/>
              </a:ext>
            </a:extLst>
          </p:cNvPr>
          <p:cNvSpPr>
            <a:spLocks noGrp="1"/>
          </p:cNvSpPr>
          <p:nvPr>
            <p:ph type="title"/>
          </p:nvPr>
        </p:nvSpPr>
        <p:spPr/>
        <p:txBody>
          <a:bodyPr/>
          <a:lstStyle/>
          <a:p>
            <a:r>
              <a:rPr lang="fr-FR" dirty="0"/>
              <a:t>Réforme de l’assurance emprunteur</a:t>
            </a:r>
          </a:p>
        </p:txBody>
      </p:sp>
      <p:sp>
        <p:nvSpPr>
          <p:cNvPr id="4" name="Espace réservé du pied de page 3">
            <a:extLst>
              <a:ext uri="{FF2B5EF4-FFF2-40B4-BE49-F238E27FC236}">
                <a16:creationId xmlns:a16="http://schemas.microsoft.com/office/drawing/2014/main" id="{9B1E5167-7565-4166-A9F7-872EE1758AF7}"/>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4192D119-0D1C-429D-9B2F-2171CED4A386}"/>
              </a:ext>
            </a:extLst>
          </p:cNvPr>
          <p:cNvSpPr>
            <a:spLocks noGrp="1"/>
          </p:cNvSpPr>
          <p:nvPr>
            <p:ph type="sldNum" sz="quarter" idx="13"/>
          </p:nvPr>
        </p:nvSpPr>
        <p:spPr/>
        <p:txBody>
          <a:bodyPr/>
          <a:lstStyle/>
          <a:p>
            <a:fld id="{FD495AF3-2BE3-4F2F-A3F0-65C3F202E4D2}" type="slidenum">
              <a:rPr lang="fr-FR" altLang="fr-FR" smtClean="0"/>
              <a:pPr/>
              <a:t>6</a:t>
            </a:fld>
            <a:endParaRPr lang="fr-FR" altLang="fr-FR" dirty="0"/>
          </a:p>
        </p:txBody>
      </p:sp>
    </p:spTree>
    <p:extLst>
      <p:ext uri="{BB962C8B-B14F-4D97-AF65-F5344CB8AC3E}">
        <p14:creationId xmlns:p14="http://schemas.microsoft.com/office/powerpoint/2010/main" val="62612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CE51FF76-A0F1-4A96-BF15-9D5EB0282361}"/>
              </a:ext>
            </a:extLst>
          </p:cNvPr>
          <p:cNvGraphicFramePr>
            <a:graphicFrameLocks noGrp="1"/>
          </p:cNvGraphicFramePr>
          <p:nvPr>
            <p:ph sz="quarter" idx="11"/>
            <p:extLst>
              <p:ext uri="{D42A27DB-BD31-4B8C-83A1-F6EECF244321}">
                <p14:modId xmlns:p14="http://schemas.microsoft.com/office/powerpoint/2010/main" val="4160096643"/>
              </p:ext>
            </p:extLst>
          </p:nvPr>
        </p:nvGraphicFramePr>
        <p:xfrm>
          <a:off x="485744" y="1209139"/>
          <a:ext cx="12707938"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6241CC93-9228-44E0-82F2-17ED316256CC}"/>
              </a:ext>
            </a:extLst>
          </p:cNvPr>
          <p:cNvSpPr>
            <a:spLocks noGrp="1"/>
          </p:cNvSpPr>
          <p:nvPr>
            <p:ph type="title"/>
          </p:nvPr>
        </p:nvSpPr>
        <p:spPr/>
        <p:txBody>
          <a:bodyPr/>
          <a:lstStyle/>
          <a:p>
            <a:r>
              <a:rPr lang="fr-FR" dirty="0"/>
              <a:t>Gouvernance des mutuelles</a:t>
            </a:r>
          </a:p>
        </p:txBody>
      </p:sp>
      <p:sp>
        <p:nvSpPr>
          <p:cNvPr id="4" name="Espace réservé du pied de page 3">
            <a:extLst>
              <a:ext uri="{FF2B5EF4-FFF2-40B4-BE49-F238E27FC236}">
                <a16:creationId xmlns:a16="http://schemas.microsoft.com/office/drawing/2014/main" id="{AC25929F-2269-42EC-9FA2-9CAFCAA062E5}"/>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40965E68-5845-4873-933A-33366CEA2898}"/>
              </a:ext>
            </a:extLst>
          </p:cNvPr>
          <p:cNvSpPr>
            <a:spLocks noGrp="1"/>
          </p:cNvSpPr>
          <p:nvPr>
            <p:ph type="sldNum" sz="quarter" idx="13"/>
          </p:nvPr>
        </p:nvSpPr>
        <p:spPr/>
        <p:txBody>
          <a:bodyPr/>
          <a:lstStyle/>
          <a:p>
            <a:fld id="{FD495AF3-2BE3-4F2F-A3F0-65C3F202E4D2}" type="slidenum">
              <a:rPr lang="fr-FR" altLang="fr-FR" smtClean="0"/>
              <a:pPr/>
              <a:t>7</a:t>
            </a:fld>
            <a:endParaRPr lang="fr-FR" altLang="fr-FR" dirty="0"/>
          </a:p>
        </p:txBody>
      </p:sp>
    </p:spTree>
    <p:extLst>
      <p:ext uri="{BB962C8B-B14F-4D97-AF65-F5344CB8AC3E}">
        <p14:creationId xmlns:p14="http://schemas.microsoft.com/office/powerpoint/2010/main" val="18844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CE51FF76-A0F1-4A96-BF15-9D5EB0282361}"/>
              </a:ext>
            </a:extLst>
          </p:cNvPr>
          <p:cNvGraphicFramePr>
            <a:graphicFrameLocks noGrp="1"/>
          </p:cNvGraphicFramePr>
          <p:nvPr>
            <p:ph sz="quarter" idx="11"/>
            <p:extLst>
              <p:ext uri="{D42A27DB-BD31-4B8C-83A1-F6EECF244321}">
                <p14:modId xmlns:p14="http://schemas.microsoft.com/office/powerpoint/2010/main" val="1778315875"/>
              </p:ext>
            </p:extLst>
          </p:nvPr>
        </p:nvGraphicFramePr>
        <p:xfrm>
          <a:off x="485744" y="1209139"/>
          <a:ext cx="12707938"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6241CC93-9228-44E0-82F2-17ED316256CC}"/>
              </a:ext>
            </a:extLst>
          </p:cNvPr>
          <p:cNvSpPr>
            <a:spLocks noGrp="1"/>
          </p:cNvSpPr>
          <p:nvPr>
            <p:ph type="title"/>
          </p:nvPr>
        </p:nvSpPr>
        <p:spPr/>
        <p:txBody>
          <a:bodyPr/>
          <a:lstStyle/>
          <a:p>
            <a:r>
              <a:rPr lang="fr-FR" dirty="0"/>
              <a:t>Gouvernance des mutuelles</a:t>
            </a:r>
          </a:p>
        </p:txBody>
      </p:sp>
      <p:sp>
        <p:nvSpPr>
          <p:cNvPr id="4" name="Espace réservé du pied de page 3">
            <a:extLst>
              <a:ext uri="{FF2B5EF4-FFF2-40B4-BE49-F238E27FC236}">
                <a16:creationId xmlns:a16="http://schemas.microsoft.com/office/drawing/2014/main" id="{AC25929F-2269-42EC-9FA2-9CAFCAA062E5}"/>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40965E68-5845-4873-933A-33366CEA2898}"/>
              </a:ext>
            </a:extLst>
          </p:cNvPr>
          <p:cNvSpPr>
            <a:spLocks noGrp="1"/>
          </p:cNvSpPr>
          <p:nvPr>
            <p:ph type="sldNum" sz="quarter" idx="13"/>
          </p:nvPr>
        </p:nvSpPr>
        <p:spPr/>
        <p:txBody>
          <a:bodyPr/>
          <a:lstStyle/>
          <a:p>
            <a:fld id="{FD495AF3-2BE3-4F2F-A3F0-65C3F202E4D2}" type="slidenum">
              <a:rPr lang="fr-FR" altLang="fr-FR" smtClean="0"/>
              <a:pPr/>
              <a:t>8</a:t>
            </a:fld>
            <a:endParaRPr lang="fr-FR" altLang="fr-FR" dirty="0"/>
          </a:p>
        </p:txBody>
      </p:sp>
    </p:spTree>
    <p:extLst>
      <p:ext uri="{BB962C8B-B14F-4D97-AF65-F5344CB8AC3E}">
        <p14:creationId xmlns:p14="http://schemas.microsoft.com/office/powerpoint/2010/main" val="278565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CE51FF76-A0F1-4A96-BF15-9D5EB0282361}"/>
              </a:ext>
            </a:extLst>
          </p:cNvPr>
          <p:cNvGraphicFramePr>
            <a:graphicFrameLocks noGrp="1"/>
          </p:cNvGraphicFramePr>
          <p:nvPr>
            <p:ph sz="quarter" idx="11"/>
            <p:extLst>
              <p:ext uri="{D42A27DB-BD31-4B8C-83A1-F6EECF244321}">
                <p14:modId xmlns:p14="http://schemas.microsoft.com/office/powerpoint/2010/main" val="2024991072"/>
              </p:ext>
            </p:extLst>
          </p:nvPr>
        </p:nvGraphicFramePr>
        <p:xfrm>
          <a:off x="485744" y="1209139"/>
          <a:ext cx="12707938"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6241CC93-9228-44E0-82F2-17ED316256CC}"/>
              </a:ext>
            </a:extLst>
          </p:cNvPr>
          <p:cNvSpPr>
            <a:spLocks noGrp="1"/>
          </p:cNvSpPr>
          <p:nvPr>
            <p:ph type="title"/>
          </p:nvPr>
        </p:nvSpPr>
        <p:spPr/>
        <p:txBody>
          <a:bodyPr/>
          <a:lstStyle/>
          <a:p>
            <a:r>
              <a:rPr lang="fr-FR" dirty="0"/>
              <a:t>Gouvernance des mutuelles</a:t>
            </a:r>
          </a:p>
        </p:txBody>
      </p:sp>
      <p:sp>
        <p:nvSpPr>
          <p:cNvPr id="4" name="Espace réservé du pied de page 3">
            <a:extLst>
              <a:ext uri="{FF2B5EF4-FFF2-40B4-BE49-F238E27FC236}">
                <a16:creationId xmlns:a16="http://schemas.microsoft.com/office/drawing/2014/main" id="{AC25929F-2269-42EC-9FA2-9CAFCAA062E5}"/>
              </a:ext>
            </a:extLst>
          </p:cNvPr>
          <p:cNvSpPr>
            <a:spLocks noGrp="1"/>
          </p:cNvSpPr>
          <p:nvPr>
            <p:ph type="ftr" sz="quarter" idx="12"/>
          </p:nvPr>
        </p:nvSpPr>
        <p:spPr/>
        <p:txBody>
          <a:bodyPr/>
          <a:lstStyle/>
          <a:p>
            <a:r>
              <a:rPr lang="fr-FR"/>
              <a:t>ADOM - Evolutions réglementaires - 16 février 2023</a:t>
            </a:r>
          </a:p>
        </p:txBody>
      </p:sp>
      <p:sp>
        <p:nvSpPr>
          <p:cNvPr id="5" name="Espace réservé du numéro de diapositive 4">
            <a:extLst>
              <a:ext uri="{FF2B5EF4-FFF2-40B4-BE49-F238E27FC236}">
                <a16:creationId xmlns:a16="http://schemas.microsoft.com/office/drawing/2014/main" id="{40965E68-5845-4873-933A-33366CEA2898}"/>
              </a:ext>
            </a:extLst>
          </p:cNvPr>
          <p:cNvSpPr>
            <a:spLocks noGrp="1"/>
          </p:cNvSpPr>
          <p:nvPr>
            <p:ph type="sldNum" sz="quarter" idx="13"/>
          </p:nvPr>
        </p:nvSpPr>
        <p:spPr/>
        <p:txBody>
          <a:bodyPr/>
          <a:lstStyle/>
          <a:p>
            <a:fld id="{FD495AF3-2BE3-4F2F-A3F0-65C3F202E4D2}" type="slidenum">
              <a:rPr lang="fr-FR" altLang="fr-FR" smtClean="0"/>
              <a:pPr/>
              <a:t>9</a:t>
            </a:fld>
            <a:endParaRPr lang="fr-FR" altLang="fr-FR" dirty="0"/>
          </a:p>
        </p:txBody>
      </p:sp>
    </p:spTree>
    <p:extLst>
      <p:ext uri="{BB962C8B-B14F-4D97-AF65-F5344CB8AC3E}">
        <p14:creationId xmlns:p14="http://schemas.microsoft.com/office/powerpoint/2010/main" val="2604992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des">
  <a:themeElements>
    <a:clrScheme name="Couleurs_2024">
      <a:dk1>
        <a:srgbClr val="35383B"/>
      </a:dk1>
      <a:lt1>
        <a:sysClr val="window" lastClr="FFFFFF"/>
      </a:lt1>
      <a:dk2>
        <a:srgbClr val="0F6396"/>
      </a:dk2>
      <a:lt2>
        <a:srgbClr val="E7E6E6"/>
      </a:lt2>
      <a:accent1>
        <a:srgbClr val="0087BD"/>
      </a:accent1>
      <a:accent2>
        <a:srgbClr val="F2B818"/>
      </a:accent2>
      <a:accent3>
        <a:srgbClr val="E62930"/>
      </a:accent3>
      <a:accent4>
        <a:srgbClr val="9C1730"/>
      </a:accent4>
      <a:accent5>
        <a:srgbClr val="C77614"/>
      </a:accent5>
      <a:accent6>
        <a:srgbClr val="39B0E3"/>
      </a:accent6>
      <a:hlink>
        <a:srgbClr val="0087BD"/>
      </a:hlink>
      <a:folHlink>
        <a:srgbClr val="0F6396"/>
      </a:folHlink>
    </a:clrScheme>
    <a:fontScheme name="Calibri light">
      <a:majorFont>
        <a:latin typeface="Calibri Light"/>
        <a:ea typeface=""/>
        <a:cs typeface=""/>
      </a:majorFont>
      <a:minorFont>
        <a:latin typeface="Calibri 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accent2"/>
          </a:solidFill>
          <a:headEnd/>
          <a:tailEnd/>
        </a:ln>
        <a:effectLst/>
        <a:scene3d>
          <a:camera prst="orthographicFront">
            <a:rot lat="0" lon="0" rev="0"/>
          </a:camera>
          <a:lightRig rig="threePt" dir="t">
            <a:rot lat="0" lon="0" rev="1200000"/>
          </a:lightRig>
        </a:scene3d>
        <a:sp3d/>
      </a:spPr>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defPPr algn="ctr" defTabSz="835025" eaLnBrk="0" hangingPunct="0">
          <a:lnSpc>
            <a:spcPct val="90000"/>
          </a:lnSpc>
          <a:defRPr sz="1400" b="0" i="0" dirty="0" smtClean="0">
            <a:solidFill>
              <a:schemeClr val="tx1"/>
            </a:solidFill>
            <a:latin typeface="+mj-lt"/>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6698" tIns="48350" rIns="96698" bIns="48350" numCol="1" anchor="ctr" anchorCtr="0" compatLnSpc="1">
        <a:prstTxWarp prst="textNoShape">
          <a:avLst/>
        </a:prstTxWarp>
      </a:bodyPr>
      <a:lstStyle>
        <a:defPPr marL="0" marR="0" indent="0" algn="ctr" defTabSz="1012825" rtl="0" eaLnBrk="1" fontAlgn="base" latinLnBrk="0" hangingPunct="1">
          <a:lnSpc>
            <a:spcPct val="90000"/>
          </a:lnSpc>
          <a:spcBef>
            <a:spcPct val="0"/>
          </a:spcBef>
          <a:spcAft>
            <a:spcPct val="0"/>
          </a:spcAft>
          <a:buClrTx/>
          <a:buSzTx/>
          <a:buFontTx/>
          <a:buNone/>
          <a:tabLst/>
          <a:defRPr kumimoji="0" lang="fr-FR" sz="2000" b="0" i="0" u="none" strike="noStrike" cap="none" normalizeH="0" baseline="0" smtClean="0">
            <a:ln>
              <a:noFill/>
            </a:ln>
            <a:solidFill>
              <a:srgbClr val="000000"/>
            </a:solidFill>
            <a:effectLst/>
            <a:latin typeface="Univers" pitchFamily="34" charset="0"/>
            <a:ea typeface="ＭＳ Ｐゴシック" pitchFamily="34" charset="-128"/>
          </a:defRPr>
        </a:defPPr>
      </a:lstStyle>
    </a:lnDef>
    <a:txDef>
      <a:spPr>
        <a:noFill/>
      </a:spPr>
      <a:bodyPr wrap="square" spcCol="0" rtlCol="0">
        <a:spAutoFit/>
      </a:bodyPr>
      <a:lstStyle>
        <a:defPPr algn="l">
          <a:lnSpc>
            <a:spcPct val="120000"/>
          </a:lnSpc>
          <a:defRPr sz="1200" dirty="0" smtClean="0">
            <a:solidFill>
              <a:schemeClr val="tx1"/>
            </a:solidFill>
            <a:latin typeface="+mj-lt"/>
          </a:defRPr>
        </a:defPPr>
      </a:lstStyle>
    </a:txDef>
  </a:objectDefaults>
  <a:extraClrSchemeLst>
    <a:extraClrScheme>
      <a:clrScheme name="1_Seca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ca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ca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ca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ca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ca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ca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ca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ca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ca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ca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ca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ecafi 13">
        <a:dk1>
          <a:srgbClr val="000000"/>
        </a:dk1>
        <a:lt1>
          <a:srgbClr val="FFFFFF"/>
        </a:lt1>
        <a:dk2>
          <a:srgbClr val="000000"/>
        </a:dk2>
        <a:lt2>
          <a:srgbClr val="B2B2B2"/>
        </a:lt2>
        <a:accent1>
          <a:srgbClr val="80003B"/>
        </a:accent1>
        <a:accent2>
          <a:srgbClr val="001D3E"/>
        </a:accent2>
        <a:accent3>
          <a:srgbClr val="FFFFFF"/>
        </a:accent3>
        <a:accent4>
          <a:srgbClr val="000000"/>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4">
        <a:dk1>
          <a:srgbClr val="80003B"/>
        </a:dk1>
        <a:lt1>
          <a:srgbClr val="FFFFFF"/>
        </a:lt1>
        <a:dk2>
          <a:srgbClr val="000000"/>
        </a:dk2>
        <a:lt2>
          <a:srgbClr val="B2B2B2"/>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5">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6">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001D3E"/>
        </a:hlink>
        <a:folHlink>
          <a:srgbClr val="001D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id="{7F426FF6-4C1C-49A1-9366-BC9725A6A027}" vid="{4A5C7688-9612-462F-986D-7B52589324BD}"/>
    </a:ext>
  </a:extLst>
</a:theme>
</file>

<file path=ppt/theme/theme2.xml><?xml version="1.0" encoding="utf-8"?>
<a:theme xmlns:a="http://schemas.openxmlformats.org/drawingml/2006/main" name="Slides techniques">
  <a:themeElements>
    <a:clrScheme name="kit Alpha">
      <a:dk1>
        <a:srgbClr val="35383B"/>
      </a:dk1>
      <a:lt1>
        <a:sysClr val="window" lastClr="FFFFFF"/>
      </a:lt1>
      <a:dk2>
        <a:srgbClr val="0F6396"/>
      </a:dk2>
      <a:lt2>
        <a:srgbClr val="E7E6E6"/>
      </a:lt2>
      <a:accent1>
        <a:srgbClr val="0087BD"/>
      </a:accent1>
      <a:accent2>
        <a:srgbClr val="F2B818"/>
      </a:accent2>
      <a:accent3>
        <a:srgbClr val="E62930"/>
      </a:accent3>
      <a:accent4>
        <a:srgbClr val="9C1730"/>
      </a:accent4>
      <a:accent5>
        <a:srgbClr val="C77614"/>
      </a:accent5>
      <a:accent6>
        <a:srgbClr val="39B0E3"/>
      </a:accent6>
      <a:hlink>
        <a:srgbClr val="EF274A"/>
      </a:hlink>
      <a:folHlink>
        <a:srgbClr val="9C1730"/>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accent4"/>
          </a:solidFill>
          <a:headEnd/>
          <a:tailEnd/>
        </a:ln>
        <a:effectLst/>
        <a:scene3d>
          <a:camera prst="orthographicFront">
            <a:rot lat="0" lon="0" rev="0"/>
          </a:camera>
          <a:lightRig rig="threePt" dir="t">
            <a:rot lat="0" lon="0" rev="1200000"/>
          </a:lightRig>
        </a:scene3d>
        <a:sp3d/>
      </a:spPr>
      <a:bodyPr lIns="84055" tIns="42028" rIns="84055" bIns="42028" rtlCol="0" anchor="ctr"/>
      <a:lstStyle>
        <a:defPPr algn="ctr" defTabSz="835025" eaLnBrk="0" hangingPunct="0">
          <a:lnSpc>
            <a:spcPct val="90000"/>
          </a:lnSpc>
          <a:defRPr sz="1400" b="1" i="1" dirty="0">
            <a:solidFill>
              <a:schemeClr val="bg1"/>
            </a:solidFill>
            <a:latin typeface="Arial" pitchFamily="34" charset="0"/>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6698" tIns="48350" rIns="96698" bIns="48350" numCol="1" anchor="ctr" anchorCtr="0" compatLnSpc="1">
        <a:prstTxWarp prst="textNoShape">
          <a:avLst/>
        </a:prstTxWarp>
      </a:bodyPr>
      <a:lstStyle>
        <a:defPPr marL="0" marR="0" indent="0" algn="ctr" defTabSz="1012825" rtl="0" eaLnBrk="1" fontAlgn="base" latinLnBrk="0" hangingPunct="1">
          <a:lnSpc>
            <a:spcPct val="90000"/>
          </a:lnSpc>
          <a:spcBef>
            <a:spcPct val="0"/>
          </a:spcBef>
          <a:spcAft>
            <a:spcPct val="0"/>
          </a:spcAft>
          <a:buClrTx/>
          <a:buSzTx/>
          <a:buFontTx/>
          <a:buNone/>
          <a:tabLst/>
          <a:defRPr kumimoji="0" lang="fr-FR" sz="2000" b="0" i="0" u="none" strike="noStrike" cap="none" normalizeH="0" baseline="0" smtClean="0">
            <a:ln>
              <a:noFill/>
            </a:ln>
            <a:solidFill>
              <a:srgbClr val="000000"/>
            </a:solidFill>
            <a:effectLst/>
            <a:latin typeface="Univers" pitchFamily="34" charset="0"/>
            <a:ea typeface="ＭＳ Ｐゴシック" pitchFamily="34" charset="-128"/>
          </a:defRPr>
        </a:defPPr>
      </a:lstStyle>
    </a:lnDef>
    <a:txDef>
      <a:spPr>
        <a:noFill/>
      </a:spPr>
      <a:bodyPr wrap="square" spcCol="0" rtlCol="0">
        <a:spAutoFit/>
      </a:bodyPr>
      <a:lstStyle>
        <a:defPPr algn="l">
          <a:lnSpc>
            <a:spcPct val="120000"/>
          </a:lnSpc>
          <a:defRPr sz="1200" dirty="0" err="1">
            <a:solidFill>
              <a:schemeClr val="tx2"/>
            </a:solidFill>
            <a:latin typeface="+mn-lt"/>
          </a:defRPr>
        </a:defPPr>
      </a:lstStyle>
    </a:txDef>
  </a:objectDefaults>
  <a:extraClrSchemeLst>
    <a:extraClrScheme>
      <a:clrScheme name="1_Seca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ca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ca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ca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ca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ca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ca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ca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ca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ca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ca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ca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ecafi 13">
        <a:dk1>
          <a:srgbClr val="000000"/>
        </a:dk1>
        <a:lt1>
          <a:srgbClr val="FFFFFF"/>
        </a:lt1>
        <a:dk2>
          <a:srgbClr val="000000"/>
        </a:dk2>
        <a:lt2>
          <a:srgbClr val="B2B2B2"/>
        </a:lt2>
        <a:accent1>
          <a:srgbClr val="80003B"/>
        </a:accent1>
        <a:accent2>
          <a:srgbClr val="001D3E"/>
        </a:accent2>
        <a:accent3>
          <a:srgbClr val="FFFFFF"/>
        </a:accent3>
        <a:accent4>
          <a:srgbClr val="000000"/>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4">
        <a:dk1>
          <a:srgbClr val="80003B"/>
        </a:dk1>
        <a:lt1>
          <a:srgbClr val="FFFFFF"/>
        </a:lt1>
        <a:dk2>
          <a:srgbClr val="000000"/>
        </a:dk2>
        <a:lt2>
          <a:srgbClr val="B2B2B2"/>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5">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6">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001D3E"/>
        </a:hlink>
        <a:folHlink>
          <a:srgbClr val="001D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id="{7F426FF6-4C1C-49A1-9366-BC9725A6A027}" vid="{6C1CFF0A-2A1D-48AA-9609-D3C502F14A8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283</TotalTime>
  <Words>3586</Words>
  <Application>Microsoft Office PowerPoint</Application>
  <PresentationFormat>Personnalisé</PresentationFormat>
  <Paragraphs>394</Paragraphs>
  <Slides>41</Slides>
  <Notes>0</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41</vt:i4>
      </vt:variant>
    </vt:vector>
  </HeadingPairs>
  <TitlesOfParts>
    <vt:vector size="58" baseType="lpstr">
      <vt:lpstr>BatangChe</vt:lpstr>
      <vt:lpstr>ＭＳ Ｐゴシック</vt:lpstr>
      <vt:lpstr>Arial</vt:lpstr>
      <vt:lpstr>Calibri</vt:lpstr>
      <vt:lpstr>Calibri Light</vt:lpstr>
      <vt:lpstr>Georgia</vt:lpstr>
      <vt:lpstr>Raleway</vt:lpstr>
      <vt:lpstr>Segoe UI</vt:lpstr>
      <vt:lpstr>Segoe UI Semilight</vt:lpstr>
      <vt:lpstr>Symbol</vt:lpstr>
      <vt:lpstr>Times New Roman</vt:lpstr>
      <vt:lpstr>Univers</vt:lpstr>
      <vt:lpstr>Wingdings</vt:lpstr>
      <vt:lpstr>Wingdings 2</vt:lpstr>
      <vt:lpstr>Work Sans Light</vt:lpstr>
      <vt:lpstr>Slides</vt:lpstr>
      <vt:lpstr>Slides techniques</vt:lpstr>
      <vt:lpstr> Evolutions Réglementaires du monde mutaliste</vt:lpstr>
      <vt:lpstr>Présentation PowerPoint</vt:lpstr>
      <vt:lpstr>Loi de Financement de la Sécurité Sociale pour 2023</vt:lpstr>
      <vt:lpstr>Solvabilité II Audit du Bilan Prudentiel</vt:lpstr>
      <vt:lpstr>Réforme de la protection sociale complémentaire dans la fonction publique</vt:lpstr>
      <vt:lpstr>Réforme de l’assurance emprunteur</vt:lpstr>
      <vt:lpstr>Gouvernance des mutuelles</vt:lpstr>
      <vt:lpstr>Gouvernance des mutuelles</vt:lpstr>
      <vt:lpstr>Gouvernance des mutuelles</vt:lpstr>
      <vt:lpstr>Création du Registre National des Entreprises</vt:lpstr>
      <vt:lpstr>Présentation PowerPoint</vt:lpstr>
      <vt:lpstr>Contexte macroéconomique</vt:lpstr>
      <vt:lpstr>Provision pour dépréciation d’actifs : Rappels réglementation</vt:lpstr>
      <vt:lpstr>Provision pour dépréciation d’actifs : Modalités de dépréciation</vt:lpstr>
      <vt:lpstr>Provision pour dépréciation d’actifs : Calcul de la provision</vt:lpstr>
      <vt:lpstr>Provision pour dépréciation d’actifs : Focus sur certains placements</vt:lpstr>
      <vt:lpstr>Provision pour dépréciation d’actifs : Modalités de dépréciation</vt:lpstr>
      <vt:lpstr>Provision pour dépréciation d’actifs : Modalités de dépréciation</vt:lpstr>
      <vt:lpstr>Provision pour dépréciation d’actifs : Calcul de la provision</vt:lpstr>
      <vt:lpstr>Provision pour risque d’exigibilité: Rappels réglementation</vt:lpstr>
      <vt:lpstr>Provision pour risque d’exigibilité : Calcul de la provision</vt:lpstr>
      <vt:lpstr>Provision pour dépréciation d’actifs : Traitement fiscal</vt:lpstr>
      <vt:lpstr>Autres éléments d’attention</vt:lpstr>
      <vt:lpstr>Autres éléments d’attention</vt:lpstr>
      <vt:lpstr>Autres éléments d’attention</vt:lpstr>
      <vt:lpstr>Présentation PowerPoint</vt:lpstr>
      <vt:lpstr>Points d’attention ACPR</vt:lpstr>
      <vt:lpstr>Présentation PowerPoint</vt:lpstr>
      <vt:lpstr>RSE (Responsabilité Sociétale ou Sociale des Entreprises) et information non financière</vt:lpstr>
      <vt:lpstr>Durabilité : Contexte</vt:lpstr>
      <vt:lpstr>Durabilité : Taxonomie</vt:lpstr>
      <vt:lpstr>Durabilité : SFDR (Sustainable Finance Disclosure) Règlements UE 2019/2088</vt:lpstr>
      <vt:lpstr>Durabilité : SFDR (Sustainable Finance Disclosure) Règlements UE 2019/2088</vt:lpstr>
      <vt:lpstr>Durabilité : Loi Energie Climat</vt:lpstr>
      <vt:lpstr>Durabilité : Loi Energie Climat</vt:lpstr>
      <vt:lpstr>Durabilité : CSRD (Corporate Sustainability Reporting Directive)</vt:lpstr>
      <vt:lpstr>Durabilité : CSRD (Corporate Sustainability Reporting Directive)</vt:lpstr>
      <vt:lpstr>Durabilité : CSRD (Corporate Sustainability Reporting Directive)</vt:lpstr>
      <vt:lpstr>Durabilité : CSRD (Corporate Sustainability Reporting Directive)</vt:lpstr>
      <vt:lpstr>Durabilité : CSRD (Corporate Sustainability Reporting Directive)</vt:lpstr>
      <vt:lpstr>Durabilité : CSRD (Corporate Sustainability Reporting Directive)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ADOM Enjeux de clôture comptable 2022</dc:title>
  <dc:creator>Perron Marielle</dc:creator>
  <cp:keywords>06/10/2022</cp:keywords>
  <cp:lastModifiedBy>HANCART Philippe</cp:lastModifiedBy>
  <cp:revision>21</cp:revision>
  <dcterms:created xsi:type="dcterms:W3CDTF">2023-02-10T19:35:31Z</dcterms:created>
  <dcterms:modified xsi:type="dcterms:W3CDTF">2023-02-13T13:32:03Z</dcterms:modified>
  <cp:category>Sémaphores Audit|Toulouse</cp:category>
</cp:coreProperties>
</file>